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376" r:id="rId4"/>
    <p:sldId id="357" r:id="rId5"/>
    <p:sldId id="358" r:id="rId6"/>
    <p:sldId id="359" r:id="rId7"/>
    <p:sldId id="264" r:id="rId8"/>
    <p:sldId id="265" r:id="rId9"/>
    <p:sldId id="263" r:id="rId10"/>
    <p:sldId id="266" r:id="rId11"/>
    <p:sldId id="350" r:id="rId12"/>
    <p:sldId id="267" r:id="rId13"/>
    <p:sldId id="268" r:id="rId14"/>
    <p:sldId id="269" r:id="rId15"/>
    <p:sldId id="270" r:id="rId16"/>
    <p:sldId id="271" r:id="rId17"/>
    <p:sldId id="272" r:id="rId18"/>
    <p:sldId id="273" r:id="rId19"/>
    <p:sldId id="275" r:id="rId20"/>
    <p:sldId id="276" r:id="rId21"/>
    <p:sldId id="277" r:id="rId22"/>
    <p:sldId id="278" r:id="rId23"/>
    <p:sldId id="282" r:id="rId24"/>
    <p:sldId id="279" r:id="rId25"/>
    <p:sldId id="280" r:id="rId26"/>
    <p:sldId id="281" r:id="rId27"/>
    <p:sldId id="283" r:id="rId28"/>
    <p:sldId id="284" r:id="rId29"/>
    <p:sldId id="287" r:id="rId30"/>
    <p:sldId id="289" r:id="rId31"/>
    <p:sldId id="288" r:id="rId32"/>
    <p:sldId id="290" r:id="rId33"/>
    <p:sldId id="291" r:id="rId34"/>
    <p:sldId id="292" r:id="rId35"/>
    <p:sldId id="293" r:id="rId36"/>
    <p:sldId id="294" r:id="rId37"/>
    <p:sldId id="295" r:id="rId38"/>
    <p:sldId id="296" r:id="rId39"/>
    <p:sldId id="297" r:id="rId40"/>
    <p:sldId id="302" r:id="rId41"/>
    <p:sldId id="351" r:id="rId42"/>
    <p:sldId id="353" r:id="rId43"/>
    <p:sldId id="354" r:id="rId44"/>
    <p:sldId id="355" r:id="rId45"/>
    <p:sldId id="298" r:id="rId46"/>
    <p:sldId id="299" r:id="rId47"/>
    <p:sldId id="300" r:id="rId48"/>
    <p:sldId id="301" r:id="rId49"/>
    <p:sldId id="304" r:id="rId50"/>
    <p:sldId id="356" r:id="rId51"/>
    <p:sldId id="352" r:id="rId52"/>
    <p:sldId id="305" r:id="rId53"/>
    <p:sldId id="306" r:id="rId54"/>
    <p:sldId id="307" r:id="rId55"/>
    <p:sldId id="326" r:id="rId56"/>
    <p:sldId id="309" r:id="rId57"/>
    <p:sldId id="313" r:id="rId58"/>
    <p:sldId id="310" r:id="rId59"/>
    <p:sldId id="311" r:id="rId60"/>
    <p:sldId id="312" r:id="rId61"/>
    <p:sldId id="314" r:id="rId62"/>
    <p:sldId id="315" r:id="rId63"/>
    <p:sldId id="318" r:id="rId64"/>
    <p:sldId id="316" r:id="rId65"/>
    <p:sldId id="317" r:id="rId66"/>
    <p:sldId id="319" r:id="rId67"/>
    <p:sldId id="320" r:id="rId68"/>
    <p:sldId id="321" r:id="rId69"/>
    <p:sldId id="322" r:id="rId70"/>
    <p:sldId id="323" r:id="rId71"/>
    <p:sldId id="324" r:id="rId72"/>
    <p:sldId id="325" r:id="rId73"/>
    <p:sldId id="327" r:id="rId74"/>
    <p:sldId id="328" r:id="rId75"/>
    <p:sldId id="329" r:id="rId76"/>
    <p:sldId id="331" r:id="rId77"/>
    <p:sldId id="332" r:id="rId78"/>
    <p:sldId id="333" r:id="rId79"/>
    <p:sldId id="338" r:id="rId80"/>
    <p:sldId id="334" r:id="rId81"/>
    <p:sldId id="335" r:id="rId82"/>
    <p:sldId id="336" r:id="rId83"/>
    <p:sldId id="337" r:id="rId84"/>
    <p:sldId id="339" r:id="rId85"/>
    <p:sldId id="340" r:id="rId86"/>
    <p:sldId id="341" r:id="rId87"/>
    <p:sldId id="342" r:id="rId88"/>
    <p:sldId id="343" r:id="rId89"/>
    <p:sldId id="344" r:id="rId90"/>
    <p:sldId id="362" r:id="rId91"/>
    <p:sldId id="366" r:id="rId92"/>
    <p:sldId id="365" r:id="rId93"/>
    <p:sldId id="363" r:id="rId94"/>
    <p:sldId id="364" r:id="rId95"/>
    <p:sldId id="368" r:id="rId96"/>
    <p:sldId id="367" r:id="rId97"/>
    <p:sldId id="369" r:id="rId98"/>
    <p:sldId id="370" r:id="rId99"/>
    <p:sldId id="371" r:id="rId100"/>
    <p:sldId id="372" r:id="rId101"/>
    <p:sldId id="360" r:id="rId102"/>
    <p:sldId id="361" r:id="rId103"/>
    <p:sldId id="347" r:id="rId104"/>
    <p:sldId id="345" r:id="rId105"/>
    <p:sldId id="373" r:id="rId106"/>
    <p:sldId id="375" r:id="rId10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422C16"/>
    <a:srgbClr val="006666"/>
    <a:srgbClr val="3366CC"/>
    <a:srgbClr val="FFCC00"/>
    <a:srgbClr val="333333"/>
    <a:srgbClr val="0C788E"/>
    <a:srgbClr val="0099CC"/>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086" autoAdjust="0"/>
  </p:normalViewPr>
  <p:slideViewPr>
    <p:cSldViewPr>
      <p:cViewPr>
        <p:scale>
          <a:sx n="90" d="100"/>
          <a:sy n="90" d="100"/>
        </p:scale>
        <p:origin x="-648"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50C9A-BCC9-49FC-B81A-E97F703ABF26}"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E36651B-85CE-4347-9082-374F1C7B0E3B}">
      <dgm:prSet phldrT="[Text]" custT="1"/>
      <dgm:spPr>
        <a:solidFill>
          <a:srgbClr val="0070C0"/>
        </a:solidFill>
      </dgm:spPr>
      <dgm:t>
        <a:bodyPr/>
        <a:lstStyle/>
        <a:p>
          <a:pPr>
            <a:spcAft>
              <a:spcPts val="0"/>
            </a:spcAft>
          </a:pPr>
          <a:r>
            <a:rPr lang="en-US" sz="2800" b="1" smtClean="0"/>
            <a:t>NĐT </a:t>
          </a:r>
        </a:p>
        <a:p>
          <a:pPr>
            <a:spcAft>
              <a:spcPts val="0"/>
            </a:spcAft>
          </a:pPr>
          <a:r>
            <a:rPr lang="en-US" sz="2800" b="1" smtClean="0"/>
            <a:t>trong nước</a:t>
          </a:r>
          <a:endParaRPr lang="en-US" sz="2800" b="1"/>
        </a:p>
      </dgm:t>
    </dgm:pt>
    <dgm:pt modelId="{7326872A-BF71-4DD4-8C79-039B19E22D8B}" type="parTrans" cxnId="{48C7F75F-CA26-488F-A6FC-F0A263D6B968}">
      <dgm:prSet/>
      <dgm:spPr/>
      <dgm:t>
        <a:bodyPr/>
        <a:lstStyle/>
        <a:p>
          <a:endParaRPr lang="en-US" sz="2800"/>
        </a:p>
      </dgm:t>
    </dgm:pt>
    <dgm:pt modelId="{B0DF5196-84CF-4D7A-9B01-1302D6950179}" type="sibTrans" cxnId="{48C7F75F-CA26-488F-A6FC-F0A263D6B968}">
      <dgm:prSet/>
      <dgm:spPr/>
      <dgm:t>
        <a:bodyPr/>
        <a:lstStyle/>
        <a:p>
          <a:endParaRPr lang="en-US" sz="2800"/>
        </a:p>
      </dgm:t>
    </dgm:pt>
    <dgm:pt modelId="{3CC67508-6EA4-4637-B221-DFE687786FE1}">
      <dgm:prSet phldrT="[Text]" custT="1"/>
      <dgm:spPr/>
      <dgm:t>
        <a:bodyPr/>
        <a:lstStyle/>
        <a:p>
          <a:pPr>
            <a:spcBef>
              <a:spcPts val="600"/>
            </a:spcBef>
          </a:pPr>
          <a:r>
            <a:rPr lang="en-US" sz="2800" smtClean="0"/>
            <a:t>Cá nhân VN;</a:t>
          </a:r>
          <a:endParaRPr lang="en-US" sz="2800"/>
        </a:p>
      </dgm:t>
    </dgm:pt>
    <dgm:pt modelId="{7651FCCC-7E19-4543-A700-90C8DF72D7C5}" type="parTrans" cxnId="{4F906850-0837-4E78-907A-72346B67EF65}">
      <dgm:prSet/>
      <dgm:spPr/>
      <dgm:t>
        <a:bodyPr/>
        <a:lstStyle/>
        <a:p>
          <a:endParaRPr lang="en-US" sz="2800"/>
        </a:p>
      </dgm:t>
    </dgm:pt>
    <dgm:pt modelId="{11822EC8-01FE-498A-B26A-09029B50406A}" type="sibTrans" cxnId="{4F906850-0837-4E78-907A-72346B67EF65}">
      <dgm:prSet/>
      <dgm:spPr/>
      <dgm:t>
        <a:bodyPr/>
        <a:lstStyle/>
        <a:p>
          <a:endParaRPr lang="en-US" sz="2800"/>
        </a:p>
      </dgm:t>
    </dgm:pt>
    <dgm:pt modelId="{E1B2D011-A135-40A4-832A-0F78DAC40296}">
      <dgm:prSet phldrT="[Text]" custT="1"/>
      <dgm:spPr/>
      <dgm:t>
        <a:bodyPr/>
        <a:lstStyle/>
        <a:p>
          <a:pPr>
            <a:spcBef>
              <a:spcPts val="600"/>
            </a:spcBef>
          </a:pPr>
          <a:r>
            <a:rPr lang="en-US" sz="2800" smtClean="0"/>
            <a:t>TCKT không có NĐTNN là TV hoặc CĐ.</a:t>
          </a:r>
          <a:endParaRPr lang="en-US" sz="2800"/>
        </a:p>
      </dgm:t>
    </dgm:pt>
    <dgm:pt modelId="{2D7CF416-67E9-4F45-BDDE-E243FFE3EF2D}" type="parTrans" cxnId="{5C94CC2A-EBD5-42C9-B18D-D971AD6CE596}">
      <dgm:prSet/>
      <dgm:spPr/>
      <dgm:t>
        <a:bodyPr/>
        <a:lstStyle/>
        <a:p>
          <a:endParaRPr lang="en-US" sz="2800"/>
        </a:p>
      </dgm:t>
    </dgm:pt>
    <dgm:pt modelId="{99F5CACD-196C-46A5-AB98-D6ACE1375E42}" type="sibTrans" cxnId="{5C94CC2A-EBD5-42C9-B18D-D971AD6CE596}">
      <dgm:prSet/>
      <dgm:spPr/>
      <dgm:t>
        <a:bodyPr/>
        <a:lstStyle/>
        <a:p>
          <a:endParaRPr lang="en-US" sz="2800"/>
        </a:p>
      </dgm:t>
    </dgm:pt>
    <dgm:pt modelId="{320EF33E-4DE1-4E47-99FF-EB99BCD2B8D8}">
      <dgm:prSet phldrT="[Text]" custT="1"/>
      <dgm:spPr>
        <a:solidFill>
          <a:srgbClr val="00B050"/>
        </a:solidFill>
      </dgm:spPr>
      <dgm:t>
        <a:bodyPr/>
        <a:lstStyle/>
        <a:p>
          <a:pPr>
            <a:lnSpc>
              <a:spcPct val="100000"/>
            </a:lnSpc>
            <a:spcAft>
              <a:spcPts val="0"/>
            </a:spcAft>
          </a:pPr>
          <a:r>
            <a:rPr lang="en-US" sz="2800" b="1" smtClean="0"/>
            <a:t>NĐT </a:t>
          </a:r>
        </a:p>
        <a:p>
          <a:pPr>
            <a:lnSpc>
              <a:spcPct val="100000"/>
            </a:lnSpc>
            <a:spcAft>
              <a:spcPts val="0"/>
            </a:spcAft>
          </a:pPr>
          <a:r>
            <a:rPr lang="en-US" sz="2800" b="1" smtClean="0"/>
            <a:t>nước ngoài</a:t>
          </a:r>
          <a:endParaRPr lang="en-US" sz="2800" b="1"/>
        </a:p>
      </dgm:t>
    </dgm:pt>
    <dgm:pt modelId="{80ACDBBF-17F0-4989-A946-BA4655BC83ED}" type="parTrans" cxnId="{84322B4B-BDBD-4C7F-ABC7-F2261A1DA833}">
      <dgm:prSet/>
      <dgm:spPr/>
      <dgm:t>
        <a:bodyPr/>
        <a:lstStyle/>
        <a:p>
          <a:endParaRPr lang="en-US" sz="2800"/>
        </a:p>
      </dgm:t>
    </dgm:pt>
    <dgm:pt modelId="{8444CF88-EA76-4594-B163-D4F5EC1F0DE8}" type="sibTrans" cxnId="{84322B4B-BDBD-4C7F-ABC7-F2261A1DA833}">
      <dgm:prSet/>
      <dgm:spPr/>
      <dgm:t>
        <a:bodyPr/>
        <a:lstStyle/>
        <a:p>
          <a:endParaRPr lang="en-US" sz="2800"/>
        </a:p>
      </dgm:t>
    </dgm:pt>
    <dgm:pt modelId="{E8CA9D8E-CFB8-433B-A5C2-1C69B285C007}">
      <dgm:prSet phldrT="[Text]" custT="1"/>
      <dgm:spPr/>
      <dgm:t>
        <a:bodyPr/>
        <a:lstStyle/>
        <a:p>
          <a:r>
            <a:rPr lang="en-US" sz="2800" smtClean="0"/>
            <a:t>Cá nhân nước ngoài;</a:t>
          </a:r>
          <a:endParaRPr lang="en-US" sz="2800"/>
        </a:p>
      </dgm:t>
    </dgm:pt>
    <dgm:pt modelId="{9B2BA2D8-0F5F-4292-BE13-A765E3C5BF16}" type="parTrans" cxnId="{89962694-A6A9-4ADA-A0BC-4846742B7CF2}">
      <dgm:prSet/>
      <dgm:spPr/>
      <dgm:t>
        <a:bodyPr/>
        <a:lstStyle/>
        <a:p>
          <a:endParaRPr lang="en-US" sz="2800"/>
        </a:p>
      </dgm:t>
    </dgm:pt>
    <dgm:pt modelId="{C561A9CB-D13D-481A-940E-5302F7BEEF68}" type="sibTrans" cxnId="{89962694-A6A9-4ADA-A0BC-4846742B7CF2}">
      <dgm:prSet/>
      <dgm:spPr/>
      <dgm:t>
        <a:bodyPr/>
        <a:lstStyle/>
        <a:p>
          <a:endParaRPr lang="en-US" sz="2800"/>
        </a:p>
      </dgm:t>
    </dgm:pt>
    <dgm:pt modelId="{4CD5E61E-1C2F-4C30-B62B-99B199DC6389}">
      <dgm:prSet phldrT="[Text]" custT="1"/>
      <dgm:spPr/>
      <dgm:t>
        <a:bodyPr/>
        <a:lstStyle/>
        <a:p>
          <a:r>
            <a:rPr lang="en-US" sz="2800" smtClean="0"/>
            <a:t>TC thành lập theo PL nước ngoài.	</a:t>
          </a:r>
          <a:endParaRPr lang="en-US" sz="2800"/>
        </a:p>
      </dgm:t>
    </dgm:pt>
    <dgm:pt modelId="{73E6FE29-F3E1-43AD-9A4E-B4467DD21085}" type="parTrans" cxnId="{03FAAAAD-F559-434F-8C9E-4F7208D1DE0F}">
      <dgm:prSet/>
      <dgm:spPr/>
      <dgm:t>
        <a:bodyPr/>
        <a:lstStyle/>
        <a:p>
          <a:endParaRPr lang="en-US" sz="2800"/>
        </a:p>
      </dgm:t>
    </dgm:pt>
    <dgm:pt modelId="{C15D0B44-F967-49ED-8610-7CE5D4712F2C}" type="sibTrans" cxnId="{03FAAAAD-F559-434F-8C9E-4F7208D1DE0F}">
      <dgm:prSet/>
      <dgm:spPr/>
      <dgm:t>
        <a:bodyPr/>
        <a:lstStyle/>
        <a:p>
          <a:endParaRPr lang="en-US" sz="2800"/>
        </a:p>
      </dgm:t>
    </dgm:pt>
    <dgm:pt modelId="{CAA2D9B8-5D32-49BB-A4C7-089B208B93E1}">
      <dgm:prSet phldrT="[Text]" custT="1"/>
      <dgm:spPr>
        <a:solidFill>
          <a:schemeClr val="accent6">
            <a:lumMod val="75000"/>
          </a:schemeClr>
        </a:solidFill>
      </dgm:spPr>
      <dgm:t>
        <a:bodyPr/>
        <a:lstStyle/>
        <a:p>
          <a:r>
            <a:rPr lang="en-US" sz="2600" b="1" smtClean="0"/>
            <a:t>TCKT có vốn ĐTNN</a:t>
          </a:r>
          <a:endParaRPr lang="en-US" sz="2600" b="1"/>
        </a:p>
      </dgm:t>
    </dgm:pt>
    <dgm:pt modelId="{D763A265-A68B-4960-A139-A8C357850FEF}" type="parTrans" cxnId="{7D21BA4C-FB3B-484F-9968-B625E8238FC1}">
      <dgm:prSet/>
      <dgm:spPr/>
      <dgm:t>
        <a:bodyPr/>
        <a:lstStyle/>
        <a:p>
          <a:endParaRPr lang="en-US" sz="2800"/>
        </a:p>
      </dgm:t>
    </dgm:pt>
    <dgm:pt modelId="{3E39B463-1273-4661-B4EA-A4307A2EFE17}" type="sibTrans" cxnId="{7D21BA4C-FB3B-484F-9968-B625E8238FC1}">
      <dgm:prSet/>
      <dgm:spPr/>
      <dgm:t>
        <a:bodyPr/>
        <a:lstStyle/>
        <a:p>
          <a:endParaRPr lang="en-US" sz="2800"/>
        </a:p>
      </dgm:t>
    </dgm:pt>
    <dgm:pt modelId="{BF24E7D3-DB7A-4F35-B1DB-742137036F0C}">
      <dgm:prSet phldrT="[Text]" custT="1"/>
      <dgm:spPr/>
      <dgm:t>
        <a:bodyPr/>
        <a:lstStyle/>
        <a:p>
          <a:r>
            <a:rPr lang="en-US" sz="2800" smtClean="0"/>
            <a:t>TCKT có NĐTNN là TV hoặc CĐ.</a:t>
          </a:r>
          <a:endParaRPr lang="en-US" sz="2800"/>
        </a:p>
      </dgm:t>
    </dgm:pt>
    <dgm:pt modelId="{4017FF2E-48F1-401C-9CE6-DF37D6B6D27C}" type="parTrans" cxnId="{438BF563-972E-47CE-BD81-A9C3EF801159}">
      <dgm:prSet/>
      <dgm:spPr/>
      <dgm:t>
        <a:bodyPr/>
        <a:lstStyle/>
        <a:p>
          <a:endParaRPr lang="en-US" sz="2800"/>
        </a:p>
      </dgm:t>
    </dgm:pt>
    <dgm:pt modelId="{5A04E205-8156-4EEE-BFAA-9BC0E05EF50E}" type="sibTrans" cxnId="{438BF563-972E-47CE-BD81-A9C3EF801159}">
      <dgm:prSet/>
      <dgm:spPr/>
      <dgm:t>
        <a:bodyPr/>
        <a:lstStyle/>
        <a:p>
          <a:endParaRPr lang="en-US" sz="2800"/>
        </a:p>
      </dgm:t>
    </dgm:pt>
    <dgm:pt modelId="{82ABF77C-D236-4314-931D-53C2AA5060BB}" type="pres">
      <dgm:prSet presAssocID="{75250C9A-BCC9-49FC-B81A-E97F703ABF26}" presName="Name0" presStyleCnt="0">
        <dgm:presLayoutVars>
          <dgm:dir/>
          <dgm:animLvl val="lvl"/>
          <dgm:resizeHandles val="exact"/>
        </dgm:presLayoutVars>
      </dgm:prSet>
      <dgm:spPr/>
      <dgm:t>
        <a:bodyPr/>
        <a:lstStyle/>
        <a:p>
          <a:endParaRPr lang="en-US"/>
        </a:p>
      </dgm:t>
    </dgm:pt>
    <dgm:pt modelId="{8F1AA6CE-B195-4DA4-BE3E-DB8681F75E58}" type="pres">
      <dgm:prSet presAssocID="{7E36651B-85CE-4347-9082-374F1C7B0E3B}" presName="composite" presStyleCnt="0"/>
      <dgm:spPr/>
    </dgm:pt>
    <dgm:pt modelId="{11F397DE-416E-4945-BEFC-4B8882A9B39A}" type="pres">
      <dgm:prSet presAssocID="{7E36651B-85CE-4347-9082-374F1C7B0E3B}" presName="parTx" presStyleLbl="alignNode1" presStyleIdx="0" presStyleCnt="3">
        <dgm:presLayoutVars>
          <dgm:chMax val="0"/>
          <dgm:chPref val="0"/>
          <dgm:bulletEnabled val="1"/>
        </dgm:presLayoutVars>
      </dgm:prSet>
      <dgm:spPr/>
      <dgm:t>
        <a:bodyPr/>
        <a:lstStyle/>
        <a:p>
          <a:endParaRPr lang="en-US"/>
        </a:p>
      </dgm:t>
    </dgm:pt>
    <dgm:pt modelId="{23E07A37-1227-41DB-96B9-9700DFD23995}" type="pres">
      <dgm:prSet presAssocID="{7E36651B-85CE-4347-9082-374F1C7B0E3B}" presName="desTx" presStyleLbl="alignAccFollowNode1" presStyleIdx="0" presStyleCnt="3">
        <dgm:presLayoutVars>
          <dgm:bulletEnabled val="1"/>
        </dgm:presLayoutVars>
      </dgm:prSet>
      <dgm:spPr/>
      <dgm:t>
        <a:bodyPr/>
        <a:lstStyle/>
        <a:p>
          <a:endParaRPr lang="en-US"/>
        </a:p>
      </dgm:t>
    </dgm:pt>
    <dgm:pt modelId="{47947AA2-1046-4F5D-9FC3-3A293C94682E}" type="pres">
      <dgm:prSet presAssocID="{B0DF5196-84CF-4D7A-9B01-1302D6950179}" presName="space" presStyleCnt="0"/>
      <dgm:spPr/>
    </dgm:pt>
    <dgm:pt modelId="{8A33C0D6-355A-4B81-A7D6-ADFF03E3E15E}" type="pres">
      <dgm:prSet presAssocID="{320EF33E-4DE1-4E47-99FF-EB99BCD2B8D8}" presName="composite" presStyleCnt="0"/>
      <dgm:spPr/>
    </dgm:pt>
    <dgm:pt modelId="{606E67BB-518B-4AF2-875C-E38DA28511CF}" type="pres">
      <dgm:prSet presAssocID="{320EF33E-4DE1-4E47-99FF-EB99BCD2B8D8}" presName="parTx" presStyleLbl="alignNode1" presStyleIdx="1" presStyleCnt="3">
        <dgm:presLayoutVars>
          <dgm:chMax val="0"/>
          <dgm:chPref val="0"/>
          <dgm:bulletEnabled val="1"/>
        </dgm:presLayoutVars>
      </dgm:prSet>
      <dgm:spPr/>
      <dgm:t>
        <a:bodyPr/>
        <a:lstStyle/>
        <a:p>
          <a:endParaRPr lang="en-US"/>
        </a:p>
      </dgm:t>
    </dgm:pt>
    <dgm:pt modelId="{D999D401-DF89-4D15-B370-05C3434879BA}" type="pres">
      <dgm:prSet presAssocID="{320EF33E-4DE1-4E47-99FF-EB99BCD2B8D8}" presName="desTx" presStyleLbl="alignAccFollowNode1" presStyleIdx="1" presStyleCnt="3">
        <dgm:presLayoutVars>
          <dgm:bulletEnabled val="1"/>
        </dgm:presLayoutVars>
      </dgm:prSet>
      <dgm:spPr/>
      <dgm:t>
        <a:bodyPr/>
        <a:lstStyle/>
        <a:p>
          <a:endParaRPr lang="en-US"/>
        </a:p>
      </dgm:t>
    </dgm:pt>
    <dgm:pt modelId="{299B66BE-27E6-4D9E-AA4E-8D1C511CCC0D}" type="pres">
      <dgm:prSet presAssocID="{8444CF88-EA76-4594-B163-D4F5EC1F0DE8}" presName="space" presStyleCnt="0"/>
      <dgm:spPr/>
    </dgm:pt>
    <dgm:pt modelId="{E8739435-FEAE-46AA-8F4A-5086494DF58C}" type="pres">
      <dgm:prSet presAssocID="{CAA2D9B8-5D32-49BB-A4C7-089B208B93E1}" presName="composite" presStyleCnt="0"/>
      <dgm:spPr/>
    </dgm:pt>
    <dgm:pt modelId="{C65F763D-8533-4A44-8A62-FA06F6718DC6}" type="pres">
      <dgm:prSet presAssocID="{CAA2D9B8-5D32-49BB-A4C7-089B208B93E1}" presName="parTx" presStyleLbl="alignNode1" presStyleIdx="2" presStyleCnt="3">
        <dgm:presLayoutVars>
          <dgm:chMax val="0"/>
          <dgm:chPref val="0"/>
          <dgm:bulletEnabled val="1"/>
        </dgm:presLayoutVars>
      </dgm:prSet>
      <dgm:spPr/>
      <dgm:t>
        <a:bodyPr/>
        <a:lstStyle/>
        <a:p>
          <a:endParaRPr lang="en-US"/>
        </a:p>
      </dgm:t>
    </dgm:pt>
    <dgm:pt modelId="{B99AC203-074F-4A98-9FBB-56CBA76BE087}" type="pres">
      <dgm:prSet presAssocID="{CAA2D9B8-5D32-49BB-A4C7-089B208B93E1}" presName="desTx" presStyleLbl="alignAccFollowNode1" presStyleIdx="2" presStyleCnt="3" custLinFactNeighborX="9736" custLinFactNeighborY="121">
        <dgm:presLayoutVars>
          <dgm:bulletEnabled val="1"/>
        </dgm:presLayoutVars>
      </dgm:prSet>
      <dgm:spPr/>
      <dgm:t>
        <a:bodyPr/>
        <a:lstStyle/>
        <a:p>
          <a:endParaRPr lang="en-US"/>
        </a:p>
      </dgm:t>
    </dgm:pt>
  </dgm:ptLst>
  <dgm:cxnLst>
    <dgm:cxn modelId="{F62C0E0B-5379-4687-8807-77BB1E4A401F}" type="presOf" srcId="{BF24E7D3-DB7A-4F35-B1DB-742137036F0C}" destId="{B99AC203-074F-4A98-9FBB-56CBA76BE087}" srcOrd="0" destOrd="0" presId="urn:microsoft.com/office/officeart/2005/8/layout/hList1"/>
    <dgm:cxn modelId="{48C7F75F-CA26-488F-A6FC-F0A263D6B968}" srcId="{75250C9A-BCC9-49FC-B81A-E97F703ABF26}" destId="{7E36651B-85CE-4347-9082-374F1C7B0E3B}" srcOrd="0" destOrd="0" parTransId="{7326872A-BF71-4DD4-8C79-039B19E22D8B}" sibTransId="{B0DF5196-84CF-4D7A-9B01-1302D6950179}"/>
    <dgm:cxn modelId="{49B133B4-2A9D-4076-ACFB-27058D1B85E0}" type="presOf" srcId="{E8CA9D8E-CFB8-433B-A5C2-1C69B285C007}" destId="{D999D401-DF89-4D15-B370-05C3434879BA}" srcOrd="0" destOrd="0" presId="urn:microsoft.com/office/officeart/2005/8/layout/hList1"/>
    <dgm:cxn modelId="{3232A0BC-E3B6-438A-BA6F-B743C723B2E5}" type="presOf" srcId="{E1B2D011-A135-40A4-832A-0F78DAC40296}" destId="{23E07A37-1227-41DB-96B9-9700DFD23995}" srcOrd="0" destOrd="1" presId="urn:microsoft.com/office/officeart/2005/8/layout/hList1"/>
    <dgm:cxn modelId="{89962694-A6A9-4ADA-A0BC-4846742B7CF2}" srcId="{320EF33E-4DE1-4E47-99FF-EB99BCD2B8D8}" destId="{E8CA9D8E-CFB8-433B-A5C2-1C69B285C007}" srcOrd="0" destOrd="0" parTransId="{9B2BA2D8-0F5F-4292-BE13-A765E3C5BF16}" sibTransId="{C561A9CB-D13D-481A-940E-5302F7BEEF68}"/>
    <dgm:cxn modelId="{438BF563-972E-47CE-BD81-A9C3EF801159}" srcId="{CAA2D9B8-5D32-49BB-A4C7-089B208B93E1}" destId="{BF24E7D3-DB7A-4F35-B1DB-742137036F0C}" srcOrd="0" destOrd="0" parTransId="{4017FF2E-48F1-401C-9CE6-DF37D6B6D27C}" sibTransId="{5A04E205-8156-4EEE-BFAA-9BC0E05EF50E}"/>
    <dgm:cxn modelId="{4F906850-0837-4E78-907A-72346B67EF65}" srcId="{7E36651B-85CE-4347-9082-374F1C7B0E3B}" destId="{3CC67508-6EA4-4637-B221-DFE687786FE1}" srcOrd="0" destOrd="0" parTransId="{7651FCCC-7E19-4543-A700-90C8DF72D7C5}" sibTransId="{11822EC8-01FE-498A-B26A-09029B50406A}"/>
    <dgm:cxn modelId="{7D21BA4C-FB3B-484F-9968-B625E8238FC1}" srcId="{75250C9A-BCC9-49FC-B81A-E97F703ABF26}" destId="{CAA2D9B8-5D32-49BB-A4C7-089B208B93E1}" srcOrd="2" destOrd="0" parTransId="{D763A265-A68B-4960-A139-A8C357850FEF}" sibTransId="{3E39B463-1273-4661-B4EA-A4307A2EFE17}"/>
    <dgm:cxn modelId="{7BD205AB-D695-48C2-AC82-72D0A44F0366}" type="presOf" srcId="{75250C9A-BCC9-49FC-B81A-E97F703ABF26}" destId="{82ABF77C-D236-4314-931D-53C2AA5060BB}" srcOrd="0" destOrd="0" presId="urn:microsoft.com/office/officeart/2005/8/layout/hList1"/>
    <dgm:cxn modelId="{03FAAAAD-F559-434F-8C9E-4F7208D1DE0F}" srcId="{320EF33E-4DE1-4E47-99FF-EB99BCD2B8D8}" destId="{4CD5E61E-1C2F-4C30-B62B-99B199DC6389}" srcOrd="1" destOrd="0" parTransId="{73E6FE29-F3E1-43AD-9A4E-B4467DD21085}" sibTransId="{C15D0B44-F967-49ED-8610-7CE5D4712F2C}"/>
    <dgm:cxn modelId="{5C94CC2A-EBD5-42C9-B18D-D971AD6CE596}" srcId="{7E36651B-85CE-4347-9082-374F1C7B0E3B}" destId="{E1B2D011-A135-40A4-832A-0F78DAC40296}" srcOrd="1" destOrd="0" parTransId="{2D7CF416-67E9-4F45-BDDE-E243FFE3EF2D}" sibTransId="{99F5CACD-196C-46A5-AB98-D6ACE1375E42}"/>
    <dgm:cxn modelId="{2DFF355F-53C7-4972-AF58-72DF36C872F2}" type="presOf" srcId="{CAA2D9B8-5D32-49BB-A4C7-089B208B93E1}" destId="{C65F763D-8533-4A44-8A62-FA06F6718DC6}" srcOrd="0" destOrd="0" presId="urn:microsoft.com/office/officeart/2005/8/layout/hList1"/>
    <dgm:cxn modelId="{84322B4B-BDBD-4C7F-ABC7-F2261A1DA833}" srcId="{75250C9A-BCC9-49FC-B81A-E97F703ABF26}" destId="{320EF33E-4DE1-4E47-99FF-EB99BCD2B8D8}" srcOrd="1" destOrd="0" parTransId="{80ACDBBF-17F0-4989-A946-BA4655BC83ED}" sibTransId="{8444CF88-EA76-4594-B163-D4F5EC1F0DE8}"/>
    <dgm:cxn modelId="{577AA6F1-2509-409E-A85A-0F09FC4F0337}" type="presOf" srcId="{3CC67508-6EA4-4637-B221-DFE687786FE1}" destId="{23E07A37-1227-41DB-96B9-9700DFD23995}" srcOrd="0" destOrd="0" presId="urn:microsoft.com/office/officeart/2005/8/layout/hList1"/>
    <dgm:cxn modelId="{13E21A4E-754B-4E97-91C9-35BBBAA981F8}" type="presOf" srcId="{4CD5E61E-1C2F-4C30-B62B-99B199DC6389}" destId="{D999D401-DF89-4D15-B370-05C3434879BA}" srcOrd="0" destOrd="1" presId="urn:microsoft.com/office/officeart/2005/8/layout/hList1"/>
    <dgm:cxn modelId="{57FFFBF0-8A42-40A2-8699-27C9B452076A}" type="presOf" srcId="{7E36651B-85CE-4347-9082-374F1C7B0E3B}" destId="{11F397DE-416E-4945-BEFC-4B8882A9B39A}" srcOrd="0" destOrd="0" presId="urn:microsoft.com/office/officeart/2005/8/layout/hList1"/>
    <dgm:cxn modelId="{70939606-FC95-4FB1-8E7D-67CF7F884520}" type="presOf" srcId="{320EF33E-4DE1-4E47-99FF-EB99BCD2B8D8}" destId="{606E67BB-518B-4AF2-875C-E38DA28511CF}" srcOrd="0" destOrd="0" presId="urn:microsoft.com/office/officeart/2005/8/layout/hList1"/>
    <dgm:cxn modelId="{6244E317-ABB8-493D-B1DF-233CD5D645D1}" type="presParOf" srcId="{82ABF77C-D236-4314-931D-53C2AA5060BB}" destId="{8F1AA6CE-B195-4DA4-BE3E-DB8681F75E58}" srcOrd="0" destOrd="0" presId="urn:microsoft.com/office/officeart/2005/8/layout/hList1"/>
    <dgm:cxn modelId="{256D7563-2F86-43B9-8D4A-0703414F10D1}" type="presParOf" srcId="{8F1AA6CE-B195-4DA4-BE3E-DB8681F75E58}" destId="{11F397DE-416E-4945-BEFC-4B8882A9B39A}" srcOrd="0" destOrd="0" presId="urn:microsoft.com/office/officeart/2005/8/layout/hList1"/>
    <dgm:cxn modelId="{0609242B-178B-4D12-964B-572CA0656635}" type="presParOf" srcId="{8F1AA6CE-B195-4DA4-BE3E-DB8681F75E58}" destId="{23E07A37-1227-41DB-96B9-9700DFD23995}" srcOrd="1" destOrd="0" presId="urn:microsoft.com/office/officeart/2005/8/layout/hList1"/>
    <dgm:cxn modelId="{E66D2EB4-2168-4588-A519-44CC33C7CE53}" type="presParOf" srcId="{82ABF77C-D236-4314-931D-53C2AA5060BB}" destId="{47947AA2-1046-4F5D-9FC3-3A293C94682E}" srcOrd="1" destOrd="0" presId="urn:microsoft.com/office/officeart/2005/8/layout/hList1"/>
    <dgm:cxn modelId="{A2CC0BBD-80DF-4CCC-99EB-36A4AB010120}" type="presParOf" srcId="{82ABF77C-D236-4314-931D-53C2AA5060BB}" destId="{8A33C0D6-355A-4B81-A7D6-ADFF03E3E15E}" srcOrd="2" destOrd="0" presId="urn:microsoft.com/office/officeart/2005/8/layout/hList1"/>
    <dgm:cxn modelId="{74BA5678-C998-4D07-939B-35020BA22573}" type="presParOf" srcId="{8A33C0D6-355A-4B81-A7D6-ADFF03E3E15E}" destId="{606E67BB-518B-4AF2-875C-E38DA28511CF}" srcOrd="0" destOrd="0" presId="urn:microsoft.com/office/officeart/2005/8/layout/hList1"/>
    <dgm:cxn modelId="{DB8021E1-9FA3-43B6-BCFD-5B4467725E45}" type="presParOf" srcId="{8A33C0D6-355A-4B81-A7D6-ADFF03E3E15E}" destId="{D999D401-DF89-4D15-B370-05C3434879BA}" srcOrd="1" destOrd="0" presId="urn:microsoft.com/office/officeart/2005/8/layout/hList1"/>
    <dgm:cxn modelId="{87C54E4D-F19F-45CB-9168-39EB1B0652B3}" type="presParOf" srcId="{82ABF77C-D236-4314-931D-53C2AA5060BB}" destId="{299B66BE-27E6-4D9E-AA4E-8D1C511CCC0D}" srcOrd="3" destOrd="0" presId="urn:microsoft.com/office/officeart/2005/8/layout/hList1"/>
    <dgm:cxn modelId="{2A9A68EE-D011-42A9-BD0A-8DFC3E939C54}" type="presParOf" srcId="{82ABF77C-D236-4314-931D-53C2AA5060BB}" destId="{E8739435-FEAE-46AA-8F4A-5086494DF58C}" srcOrd="4" destOrd="0" presId="urn:microsoft.com/office/officeart/2005/8/layout/hList1"/>
    <dgm:cxn modelId="{BE7270EB-842E-42FA-A57A-729268B8D0D7}" type="presParOf" srcId="{E8739435-FEAE-46AA-8F4A-5086494DF58C}" destId="{C65F763D-8533-4A44-8A62-FA06F6718DC6}" srcOrd="0" destOrd="0" presId="urn:microsoft.com/office/officeart/2005/8/layout/hList1"/>
    <dgm:cxn modelId="{4FFC0B89-1E17-4692-BAAB-19E665C0D134}" type="presParOf" srcId="{E8739435-FEAE-46AA-8F4A-5086494DF58C}" destId="{B99AC203-074F-4A98-9FBB-56CBA76BE087}"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DEE68E-6B6E-452A-A4A1-A3C008032333}"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735D3BC6-01D7-46AA-8DCC-32363F5A17F3}">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US" sz="2400" b="1" smtClean="0"/>
            <a:t>Quyết định mục tiêu đầu tư</a:t>
          </a:r>
          <a:endParaRPr lang="en-US" sz="2400" b="1"/>
        </a:p>
      </dgm:t>
    </dgm:pt>
    <dgm:pt modelId="{E0D19D59-7A4C-4C8B-AB15-2A60B851B991}" type="parTrans" cxnId="{AFFF6715-D01F-4415-B79B-BF2057DDC785}">
      <dgm:prSet/>
      <dgm:spPr/>
      <dgm:t>
        <a:bodyPr/>
        <a:lstStyle/>
        <a:p>
          <a:endParaRPr lang="en-US"/>
        </a:p>
      </dgm:t>
    </dgm:pt>
    <dgm:pt modelId="{05A62679-9240-4FEF-86FA-33348EB5EEC4}" type="sibTrans" cxnId="{AFFF6715-D01F-4415-B79B-BF2057DDC785}">
      <dgm:prSet/>
      <dgm:spPr/>
      <dgm:t>
        <a:bodyPr/>
        <a:lstStyle/>
        <a:p>
          <a:endParaRPr lang="en-US"/>
        </a:p>
      </dgm:t>
    </dgm:pt>
    <dgm:pt modelId="{8DD13467-0441-4BBF-BA76-4C23CC039B1A}">
      <dgm:prSet phldrT="[Text]" custT="1">
        <dgm:style>
          <a:lnRef idx="1">
            <a:schemeClr val="accent2"/>
          </a:lnRef>
          <a:fillRef idx="3">
            <a:schemeClr val="accent2"/>
          </a:fillRef>
          <a:effectRef idx="2">
            <a:schemeClr val="accent2"/>
          </a:effectRef>
          <a:fontRef idx="minor">
            <a:schemeClr val="lt1"/>
          </a:fontRef>
        </dgm:style>
      </dgm:prSet>
      <dgm:spPr/>
      <dgm:t>
        <a:bodyPr/>
        <a:lstStyle/>
        <a:p>
          <a:r>
            <a:rPr lang="en-US" sz="2400" b="1" smtClean="0"/>
            <a:t>Quyết định </a:t>
          </a:r>
        </a:p>
        <a:p>
          <a:r>
            <a:rPr lang="en-US" sz="2400" b="1" smtClean="0"/>
            <a:t>thu hút đầu tư</a:t>
          </a:r>
          <a:endParaRPr lang="en-US" sz="2400" b="1"/>
        </a:p>
      </dgm:t>
    </dgm:pt>
    <dgm:pt modelId="{AD598180-09FE-4D6A-8317-A0BE47A11C93}" type="parTrans" cxnId="{D5BB30DB-7D0A-4B3A-B3BF-0BB6B9344244}">
      <dgm:prSet/>
      <dgm:spPr/>
      <dgm:t>
        <a:bodyPr/>
        <a:lstStyle/>
        <a:p>
          <a:endParaRPr lang="en-US"/>
        </a:p>
      </dgm:t>
    </dgm:pt>
    <dgm:pt modelId="{0CF9CA79-0328-416C-9F8C-BD69E244CE02}" type="sibTrans" cxnId="{D5BB30DB-7D0A-4B3A-B3BF-0BB6B9344244}">
      <dgm:prSet/>
      <dgm:spPr/>
      <dgm:t>
        <a:bodyPr/>
        <a:lstStyle/>
        <a:p>
          <a:endParaRPr lang="en-US"/>
        </a:p>
      </dgm:t>
    </dgm:pt>
    <dgm:pt modelId="{41D667D7-A68F-477F-9E82-FF646BE585E4}">
      <dgm:prSet phldrT="[Text]">
        <dgm:style>
          <a:lnRef idx="1">
            <a:schemeClr val="accent3"/>
          </a:lnRef>
          <a:fillRef idx="3">
            <a:schemeClr val="accent3"/>
          </a:fillRef>
          <a:effectRef idx="2">
            <a:schemeClr val="accent3"/>
          </a:effectRef>
          <a:fontRef idx="minor">
            <a:schemeClr val="lt1"/>
          </a:fontRef>
        </dgm:style>
      </dgm:prSet>
      <dgm:spPr/>
      <dgm:t>
        <a:bodyPr/>
        <a:lstStyle/>
        <a:p>
          <a:r>
            <a:rPr lang="en-US" smtClean="0"/>
            <a:t>Quyết định mục tiêu đầu tư</a:t>
          </a:r>
          <a:endParaRPr lang="en-US"/>
        </a:p>
      </dgm:t>
    </dgm:pt>
    <dgm:pt modelId="{99665723-F8AF-47AE-9E08-B755B882A472}" type="parTrans" cxnId="{9286380C-75D7-4072-9E76-B6F8BCFBE8AC}">
      <dgm:prSet/>
      <dgm:spPr/>
      <dgm:t>
        <a:bodyPr/>
        <a:lstStyle/>
        <a:p>
          <a:endParaRPr lang="en-US"/>
        </a:p>
      </dgm:t>
    </dgm:pt>
    <dgm:pt modelId="{67085BED-4317-4A84-8DCB-9FA00B59349C}" type="sibTrans" cxnId="{9286380C-75D7-4072-9E76-B6F8BCFBE8AC}">
      <dgm:prSet/>
      <dgm:spPr/>
      <dgm:t>
        <a:bodyPr/>
        <a:lstStyle/>
        <a:p>
          <a:endParaRPr lang="en-US"/>
        </a:p>
      </dgm:t>
    </dgm:pt>
    <dgm:pt modelId="{1D3A8814-A7C1-4086-B01E-7752404F22D6}">
      <dgm:prSet phldrT="[Text]"/>
      <dgm:spPr/>
      <dgm:t>
        <a:bodyPr/>
        <a:lstStyle/>
        <a:p>
          <a:r>
            <a:rPr lang="en-US" smtClean="0"/>
            <a:t>Giải pháp</a:t>
          </a:r>
          <a:endParaRPr lang="en-US"/>
        </a:p>
      </dgm:t>
    </dgm:pt>
    <dgm:pt modelId="{AC9337E8-2564-49D7-88D4-149046E68C7A}" type="parTrans" cxnId="{6D54346C-D6D3-4E2F-86FB-5A459776E96A}">
      <dgm:prSet/>
      <dgm:spPr/>
      <dgm:t>
        <a:bodyPr/>
        <a:lstStyle/>
        <a:p>
          <a:endParaRPr lang="en-US"/>
        </a:p>
      </dgm:t>
    </dgm:pt>
    <dgm:pt modelId="{75D14A87-CA68-4304-B5B7-496773CBC49C}" type="sibTrans" cxnId="{6D54346C-D6D3-4E2F-86FB-5A459776E96A}">
      <dgm:prSet/>
      <dgm:spPr/>
      <dgm:t>
        <a:bodyPr/>
        <a:lstStyle/>
        <a:p>
          <a:endParaRPr lang="en-US"/>
        </a:p>
      </dgm:t>
    </dgm:pt>
    <dgm:pt modelId="{6C82FBC7-7325-4FB2-96B2-1A6DCCD84BED}" type="pres">
      <dgm:prSet presAssocID="{DFDEE68E-6B6E-452A-A4A1-A3C008032333}" presName="Name0" presStyleCnt="0">
        <dgm:presLayoutVars>
          <dgm:chMax val="4"/>
          <dgm:resizeHandles val="exact"/>
        </dgm:presLayoutVars>
      </dgm:prSet>
      <dgm:spPr/>
      <dgm:t>
        <a:bodyPr/>
        <a:lstStyle/>
        <a:p>
          <a:endParaRPr lang="en-US"/>
        </a:p>
      </dgm:t>
    </dgm:pt>
    <dgm:pt modelId="{41BE12B1-5919-4557-8078-112B2B36050E}" type="pres">
      <dgm:prSet presAssocID="{DFDEE68E-6B6E-452A-A4A1-A3C008032333}" presName="ellipse" presStyleLbl="trBgShp" presStyleIdx="0" presStyleCnt="1"/>
      <dgm:spPr/>
    </dgm:pt>
    <dgm:pt modelId="{BFFEBE65-6D15-4DB9-A0E8-CBA1CA6B473E}" type="pres">
      <dgm:prSet presAssocID="{DFDEE68E-6B6E-452A-A4A1-A3C008032333}" presName="arrow1" presStyleLbl="fgShp" presStyleIdx="0" presStyleCnt="1" custScaleY="177128">
        <dgm:style>
          <a:lnRef idx="1">
            <a:schemeClr val="accent1"/>
          </a:lnRef>
          <a:fillRef idx="3">
            <a:schemeClr val="accent1"/>
          </a:fillRef>
          <a:effectRef idx="2">
            <a:schemeClr val="accent1"/>
          </a:effectRef>
          <a:fontRef idx="minor">
            <a:schemeClr val="lt1"/>
          </a:fontRef>
        </dgm:style>
      </dgm:prSet>
      <dgm:spPr/>
    </dgm:pt>
    <dgm:pt modelId="{047EBB0A-9339-40DB-8CC7-4FDC16FE3CC2}" type="pres">
      <dgm:prSet presAssocID="{DFDEE68E-6B6E-452A-A4A1-A3C008032333}" presName="rectangle" presStyleLbl="revTx" presStyleIdx="0" presStyleCnt="1">
        <dgm:presLayoutVars>
          <dgm:bulletEnabled val="1"/>
        </dgm:presLayoutVars>
      </dgm:prSet>
      <dgm:spPr/>
      <dgm:t>
        <a:bodyPr/>
        <a:lstStyle/>
        <a:p>
          <a:endParaRPr lang="en-US"/>
        </a:p>
      </dgm:t>
    </dgm:pt>
    <dgm:pt modelId="{E7BB590D-E2CC-4A7C-A4BA-32D8A5DC743D}" type="pres">
      <dgm:prSet presAssocID="{8DD13467-0441-4BBF-BA76-4C23CC039B1A}" presName="item1" presStyleLbl="node1" presStyleIdx="0" presStyleCnt="3">
        <dgm:presLayoutVars>
          <dgm:bulletEnabled val="1"/>
        </dgm:presLayoutVars>
      </dgm:prSet>
      <dgm:spPr/>
      <dgm:t>
        <a:bodyPr/>
        <a:lstStyle/>
        <a:p>
          <a:endParaRPr lang="en-US"/>
        </a:p>
      </dgm:t>
    </dgm:pt>
    <dgm:pt modelId="{61F83778-F29D-42ED-A0ED-488E4E813DA2}" type="pres">
      <dgm:prSet presAssocID="{41D667D7-A68F-477F-9E82-FF646BE585E4}" presName="item2" presStyleLbl="node1" presStyleIdx="1" presStyleCnt="3" custScaleX="141230" custScaleY="144021" custLinFactNeighborX="-2287" custLinFactNeighborY="-7487">
        <dgm:presLayoutVars>
          <dgm:bulletEnabled val="1"/>
        </dgm:presLayoutVars>
      </dgm:prSet>
      <dgm:spPr/>
      <dgm:t>
        <a:bodyPr/>
        <a:lstStyle/>
        <a:p>
          <a:endParaRPr lang="en-US"/>
        </a:p>
      </dgm:t>
    </dgm:pt>
    <dgm:pt modelId="{379A3015-D0DB-4CE2-B338-256896B161BB}" type="pres">
      <dgm:prSet presAssocID="{1D3A8814-A7C1-4086-B01E-7752404F22D6}" presName="item3" presStyleLbl="node1" presStyleIdx="2" presStyleCnt="3" custScaleX="159826" custScaleY="163534" custLinFactNeighborX="51754" custLinFactNeighborY="-10579">
        <dgm:presLayoutVars>
          <dgm:bulletEnabled val="1"/>
        </dgm:presLayoutVars>
      </dgm:prSet>
      <dgm:spPr/>
      <dgm:t>
        <a:bodyPr/>
        <a:lstStyle/>
        <a:p>
          <a:endParaRPr lang="en-US"/>
        </a:p>
      </dgm:t>
    </dgm:pt>
    <dgm:pt modelId="{59F4678D-7F94-406D-BB4B-92856C756371}" type="pres">
      <dgm:prSet presAssocID="{DFDEE68E-6B6E-452A-A4A1-A3C008032333}" presName="funnel" presStyleLbl="trAlignAcc1" presStyleIdx="0" presStyleCnt="1" custScaleX="117624" custScaleY="91385" custLinFactNeighborX="124" custLinFactNeighborY="5949"/>
      <dgm:spPr/>
    </dgm:pt>
  </dgm:ptLst>
  <dgm:cxnLst>
    <dgm:cxn modelId="{D5BB30DB-7D0A-4B3A-B3BF-0BB6B9344244}" srcId="{DFDEE68E-6B6E-452A-A4A1-A3C008032333}" destId="{8DD13467-0441-4BBF-BA76-4C23CC039B1A}" srcOrd="1" destOrd="0" parTransId="{AD598180-09FE-4D6A-8317-A0BE47A11C93}" sibTransId="{0CF9CA79-0328-416C-9F8C-BD69E244CE02}"/>
    <dgm:cxn modelId="{6D54346C-D6D3-4E2F-86FB-5A459776E96A}" srcId="{DFDEE68E-6B6E-452A-A4A1-A3C008032333}" destId="{1D3A8814-A7C1-4086-B01E-7752404F22D6}" srcOrd="3" destOrd="0" parTransId="{AC9337E8-2564-49D7-88D4-149046E68C7A}" sibTransId="{75D14A87-CA68-4304-B5B7-496773CBC49C}"/>
    <dgm:cxn modelId="{72EE2D6A-8B76-430A-9E5C-F4E3B909F4E9}" type="presOf" srcId="{DFDEE68E-6B6E-452A-A4A1-A3C008032333}" destId="{6C82FBC7-7325-4FB2-96B2-1A6DCCD84BED}" srcOrd="0" destOrd="0" presId="urn:microsoft.com/office/officeart/2005/8/layout/funnel1"/>
    <dgm:cxn modelId="{AFFF6715-D01F-4415-B79B-BF2057DDC785}" srcId="{DFDEE68E-6B6E-452A-A4A1-A3C008032333}" destId="{735D3BC6-01D7-46AA-8DCC-32363F5A17F3}" srcOrd="0" destOrd="0" parTransId="{E0D19D59-7A4C-4C8B-AB15-2A60B851B991}" sibTransId="{05A62679-9240-4FEF-86FA-33348EB5EEC4}"/>
    <dgm:cxn modelId="{54A64924-BC77-4679-8DC5-0101B61BEE42}" type="presOf" srcId="{8DD13467-0441-4BBF-BA76-4C23CC039B1A}" destId="{61F83778-F29D-42ED-A0ED-488E4E813DA2}" srcOrd="0" destOrd="0" presId="urn:microsoft.com/office/officeart/2005/8/layout/funnel1"/>
    <dgm:cxn modelId="{F9C05C61-D9D9-4129-A40D-067759BF38AF}" type="presOf" srcId="{1D3A8814-A7C1-4086-B01E-7752404F22D6}" destId="{047EBB0A-9339-40DB-8CC7-4FDC16FE3CC2}" srcOrd="0" destOrd="0" presId="urn:microsoft.com/office/officeart/2005/8/layout/funnel1"/>
    <dgm:cxn modelId="{9286380C-75D7-4072-9E76-B6F8BCFBE8AC}" srcId="{DFDEE68E-6B6E-452A-A4A1-A3C008032333}" destId="{41D667D7-A68F-477F-9E82-FF646BE585E4}" srcOrd="2" destOrd="0" parTransId="{99665723-F8AF-47AE-9E08-B755B882A472}" sibTransId="{67085BED-4317-4A84-8DCB-9FA00B59349C}"/>
    <dgm:cxn modelId="{6B9A7E4E-2591-454C-A9BB-4F3BAD4ED541}" type="presOf" srcId="{735D3BC6-01D7-46AA-8DCC-32363F5A17F3}" destId="{379A3015-D0DB-4CE2-B338-256896B161BB}" srcOrd="0" destOrd="0" presId="urn:microsoft.com/office/officeart/2005/8/layout/funnel1"/>
    <dgm:cxn modelId="{4E0C826A-7587-401D-AFC4-20BD778B9599}" type="presOf" srcId="{41D667D7-A68F-477F-9E82-FF646BE585E4}" destId="{E7BB590D-E2CC-4A7C-A4BA-32D8A5DC743D}" srcOrd="0" destOrd="0" presId="urn:microsoft.com/office/officeart/2005/8/layout/funnel1"/>
    <dgm:cxn modelId="{3D30CE48-A2A5-47FE-9351-6D39FEB6D683}" type="presParOf" srcId="{6C82FBC7-7325-4FB2-96B2-1A6DCCD84BED}" destId="{41BE12B1-5919-4557-8078-112B2B36050E}" srcOrd="0" destOrd="0" presId="urn:microsoft.com/office/officeart/2005/8/layout/funnel1"/>
    <dgm:cxn modelId="{4B987A17-84CB-48E2-A454-FF5B54F6C2D3}" type="presParOf" srcId="{6C82FBC7-7325-4FB2-96B2-1A6DCCD84BED}" destId="{BFFEBE65-6D15-4DB9-A0E8-CBA1CA6B473E}" srcOrd="1" destOrd="0" presId="urn:microsoft.com/office/officeart/2005/8/layout/funnel1"/>
    <dgm:cxn modelId="{4D1DD227-786E-4623-86DD-9A0380DDFC32}" type="presParOf" srcId="{6C82FBC7-7325-4FB2-96B2-1A6DCCD84BED}" destId="{047EBB0A-9339-40DB-8CC7-4FDC16FE3CC2}" srcOrd="2" destOrd="0" presId="urn:microsoft.com/office/officeart/2005/8/layout/funnel1"/>
    <dgm:cxn modelId="{7BAC6DF1-0D9A-4886-8210-7D8A856E9093}" type="presParOf" srcId="{6C82FBC7-7325-4FB2-96B2-1A6DCCD84BED}" destId="{E7BB590D-E2CC-4A7C-A4BA-32D8A5DC743D}" srcOrd="3" destOrd="0" presId="urn:microsoft.com/office/officeart/2005/8/layout/funnel1"/>
    <dgm:cxn modelId="{21E4B152-146C-4EF8-83EA-71E2BA79F12B}" type="presParOf" srcId="{6C82FBC7-7325-4FB2-96B2-1A6DCCD84BED}" destId="{61F83778-F29D-42ED-A0ED-488E4E813DA2}" srcOrd="4" destOrd="0" presId="urn:microsoft.com/office/officeart/2005/8/layout/funnel1"/>
    <dgm:cxn modelId="{3D51214E-D99F-4A06-8360-AE37BB7F2613}" type="presParOf" srcId="{6C82FBC7-7325-4FB2-96B2-1A6DCCD84BED}" destId="{379A3015-D0DB-4CE2-B338-256896B161BB}" srcOrd="5" destOrd="0" presId="urn:microsoft.com/office/officeart/2005/8/layout/funnel1"/>
    <dgm:cxn modelId="{B30F4488-EA6D-44A5-A933-DB4E1DB11CB7}" type="presParOf" srcId="{6C82FBC7-7325-4FB2-96B2-1A6DCCD84BED}" destId="{59F4678D-7F94-406D-BB4B-92856C756371}"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01EE9F-BC86-41CB-A155-13F988F0793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A1C10A2-504C-42DD-A8BD-D0F60C9A4DBD}">
      <dgm:prSet phldrT="[Text]">
        <dgm:style>
          <a:lnRef idx="1">
            <a:schemeClr val="accent5"/>
          </a:lnRef>
          <a:fillRef idx="2">
            <a:schemeClr val="accent5"/>
          </a:fillRef>
          <a:effectRef idx="1">
            <a:schemeClr val="accent5"/>
          </a:effectRef>
          <a:fontRef idx="minor">
            <a:schemeClr val="dk1"/>
          </a:fontRef>
        </dgm:style>
      </dgm:prSet>
      <dgm:spPr/>
      <dgm:t>
        <a:bodyPr/>
        <a:lstStyle/>
        <a:p>
          <a:r>
            <a:rPr lang="en-US" smtClean="0"/>
            <a:t>Quy hoạch tổng thể phát triển KCN, KKT</a:t>
          </a:r>
          <a:endParaRPr lang="en-US"/>
        </a:p>
      </dgm:t>
    </dgm:pt>
    <dgm:pt modelId="{03592D55-E870-4609-9973-CB3692C89BA0}" type="parTrans" cxnId="{84892DEB-A91B-4E72-A641-3F9063D61FE5}">
      <dgm:prSet/>
      <dgm:spPr/>
      <dgm:t>
        <a:bodyPr/>
        <a:lstStyle/>
        <a:p>
          <a:endParaRPr lang="en-US"/>
        </a:p>
      </dgm:t>
    </dgm:pt>
    <dgm:pt modelId="{6EA00C5E-5E87-4327-A823-A65E63536C68}" type="sibTrans" cxnId="{84892DEB-A91B-4E72-A641-3F9063D61FE5}">
      <dgm:prSet/>
      <dgm:spPr/>
      <dgm:t>
        <a:bodyPr/>
        <a:lstStyle/>
        <a:p>
          <a:endParaRPr lang="en-US"/>
        </a:p>
      </dgm:t>
    </dgm:pt>
    <dgm:pt modelId="{A910CC76-AE9D-4932-9A30-CAFBFF87A86D}">
      <dgm:prSet phldrT="[Text]">
        <dgm:style>
          <a:lnRef idx="1">
            <a:schemeClr val="dk1"/>
          </a:lnRef>
          <a:fillRef idx="2">
            <a:schemeClr val="dk1"/>
          </a:fillRef>
          <a:effectRef idx="1">
            <a:schemeClr val="dk1"/>
          </a:effectRef>
          <a:fontRef idx="minor">
            <a:schemeClr val="dk1"/>
          </a:fontRef>
        </dgm:style>
      </dgm:prSet>
      <dgm:spPr/>
      <dgm:t>
        <a:bodyPr/>
        <a:lstStyle/>
        <a:p>
          <a:r>
            <a:rPr lang="en-US" smtClean="0"/>
            <a:t>Chiến lược phát triển KTXH</a:t>
          </a:r>
          <a:endParaRPr lang="en-US"/>
        </a:p>
      </dgm:t>
    </dgm:pt>
    <dgm:pt modelId="{11E7B88F-848E-4AAD-8365-E2A20AAB4A2A}" type="parTrans" cxnId="{884FD873-5B16-40C9-9DC0-AFC6740FB417}">
      <dgm:prSet/>
      <dgm:spPr/>
      <dgm:t>
        <a:bodyPr/>
        <a:lstStyle/>
        <a:p>
          <a:endParaRPr lang="en-US"/>
        </a:p>
      </dgm:t>
    </dgm:pt>
    <dgm:pt modelId="{911BBAF6-9EA5-4DB2-9E19-93B1EB731BB8}" type="sibTrans" cxnId="{884FD873-5B16-40C9-9DC0-AFC6740FB417}">
      <dgm:prSet/>
      <dgm:spPr/>
      <dgm:t>
        <a:bodyPr/>
        <a:lstStyle/>
        <a:p>
          <a:endParaRPr lang="en-US"/>
        </a:p>
      </dgm:t>
    </dgm:pt>
    <dgm:pt modelId="{5C4507D5-6500-47DD-8C37-CBE860A90569}">
      <dgm:prSet phldrT="[Text]">
        <dgm:style>
          <a:lnRef idx="1">
            <a:schemeClr val="accent4"/>
          </a:lnRef>
          <a:fillRef idx="3">
            <a:schemeClr val="accent4"/>
          </a:fillRef>
          <a:effectRef idx="2">
            <a:schemeClr val="accent4"/>
          </a:effectRef>
          <a:fontRef idx="minor">
            <a:schemeClr val="lt1"/>
          </a:fontRef>
        </dgm:style>
      </dgm:prSet>
      <dgm:spPr/>
      <dgm:t>
        <a:bodyPr/>
        <a:lstStyle/>
        <a:p>
          <a:r>
            <a:rPr lang="en-US" smtClean="0"/>
            <a:t>Quy hoạch phát triển KTXH</a:t>
          </a:r>
          <a:endParaRPr lang="en-US"/>
        </a:p>
      </dgm:t>
    </dgm:pt>
    <dgm:pt modelId="{8E2FCA0D-ADE5-4BDB-86A7-B79EDA0A6EAB}" type="parTrans" cxnId="{98F8455E-333B-4B23-A53B-ED8876C239A0}">
      <dgm:prSet/>
      <dgm:spPr/>
      <dgm:t>
        <a:bodyPr/>
        <a:lstStyle/>
        <a:p>
          <a:endParaRPr lang="en-US"/>
        </a:p>
      </dgm:t>
    </dgm:pt>
    <dgm:pt modelId="{7C6D2B36-4A40-4943-B193-0495CF85B3CC}" type="sibTrans" cxnId="{98F8455E-333B-4B23-A53B-ED8876C239A0}">
      <dgm:prSet/>
      <dgm:spPr/>
      <dgm:t>
        <a:bodyPr/>
        <a:lstStyle/>
        <a:p>
          <a:endParaRPr lang="en-US"/>
        </a:p>
      </dgm:t>
    </dgm:pt>
    <dgm:pt modelId="{CBB51DC3-D558-43FB-81AC-FC8509EC0FBF}">
      <dgm:prSet phldrT="[Text]">
        <dgm:style>
          <a:lnRef idx="1">
            <a:schemeClr val="accent3"/>
          </a:lnRef>
          <a:fillRef idx="2">
            <a:schemeClr val="accent3"/>
          </a:fillRef>
          <a:effectRef idx="1">
            <a:schemeClr val="accent3"/>
          </a:effectRef>
          <a:fontRef idx="minor">
            <a:schemeClr val="dk1"/>
          </a:fontRef>
        </dgm:style>
      </dgm:prSet>
      <dgm:spPr/>
      <dgm:t>
        <a:bodyPr/>
        <a:lstStyle/>
        <a:p>
          <a:r>
            <a:rPr lang="en-US" smtClean="0"/>
            <a:t>Quy hoạch sử dụng đất</a:t>
          </a:r>
          <a:endParaRPr lang="en-US"/>
        </a:p>
      </dgm:t>
    </dgm:pt>
    <dgm:pt modelId="{0405DE63-4C19-4DB7-9473-7BB2931EFF05}" type="parTrans" cxnId="{F98BB891-970D-49FF-BBC6-A70D268CD133}">
      <dgm:prSet/>
      <dgm:spPr/>
      <dgm:t>
        <a:bodyPr/>
        <a:lstStyle/>
        <a:p>
          <a:endParaRPr lang="en-US"/>
        </a:p>
      </dgm:t>
    </dgm:pt>
    <dgm:pt modelId="{70D45C48-E9F8-44AA-A167-C98FCD6CB234}" type="sibTrans" cxnId="{F98BB891-970D-49FF-BBC6-A70D268CD133}">
      <dgm:prSet/>
      <dgm:spPr/>
      <dgm:t>
        <a:bodyPr/>
        <a:lstStyle/>
        <a:p>
          <a:endParaRPr lang="en-US"/>
        </a:p>
      </dgm:t>
    </dgm:pt>
    <dgm:pt modelId="{AAF7E3E2-8810-4153-ADA5-7847E72B3BCF}" type="pres">
      <dgm:prSet presAssocID="{3201EE9F-BC86-41CB-A155-13F988F0793C}" presName="cycle" presStyleCnt="0">
        <dgm:presLayoutVars>
          <dgm:chMax val="1"/>
          <dgm:dir/>
          <dgm:animLvl val="ctr"/>
          <dgm:resizeHandles val="exact"/>
        </dgm:presLayoutVars>
      </dgm:prSet>
      <dgm:spPr/>
      <dgm:t>
        <a:bodyPr/>
        <a:lstStyle/>
        <a:p>
          <a:endParaRPr lang="en-US"/>
        </a:p>
      </dgm:t>
    </dgm:pt>
    <dgm:pt modelId="{D60E7A14-B4EE-4967-BACC-15ACB89E91E7}" type="pres">
      <dgm:prSet presAssocID="{CA1C10A2-504C-42DD-A8BD-D0F60C9A4DBD}" presName="centerShape" presStyleLbl="node0" presStyleIdx="0" presStyleCnt="1" custLinFactNeighborX="309" custLinFactNeighborY="-19841"/>
      <dgm:spPr/>
      <dgm:t>
        <a:bodyPr/>
        <a:lstStyle/>
        <a:p>
          <a:endParaRPr lang="en-US"/>
        </a:p>
      </dgm:t>
    </dgm:pt>
    <dgm:pt modelId="{83803400-01E3-4ABE-B7F1-5742749D2AA0}" type="pres">
      <dgm:prSet presAssocID="{11E7B88F-848E-4AAD-8365-E2A20AAB4A2A}" presName="parTrans" presStyleLbl="bgSibTrans2D1" presStyleIdx="0" presStyleCnt="3"/>
      <dgm:spPr/>
      <dgm:t>
        <a:bodyPr/>
        <a:lstStyle/>
        <a:p>
          <a:endParaRPr lang="en-US"/>
        </a:p>
      </dgm:t>
    </dgm:pt>
    <dgm:pt modelId="{649AACC2-0058-48A1-B50E-A6076129A12B}" type="pres">
      <dgm:prSet presAssocID="{A910CC76-AE9D-4932-9A30-CAFBFF87A86D}" presName="node" presStyleLbl="node1" presStyleIdx="0" presStyleCnt="3" custScaleX="84004" custScaleY="64737" custRadScaleRad="95412" custRadScaleInc="-74018">
        <dgm:presLayoutVars>
          <dgm:bulletEnabled val="1"/>
        </dgm:presLayoutVars>
      </dgm:prSet>
      <dgm:spPr/>
      <dgm:t>
        <a:bodyPr/>
        <a:lstStyle/>
        <a:p>
          <a:endParaRPr lang="en-US"/>
        </a:p>
      </dgm:t>
    </dgm:pt>
    <dgm:pt modelId="{BCAFA282-4B12-4D93-8B62-08510A8921CE}" type="pres">
      <dgm:prSet presAssocID="{8E2FCA0D-ADE5-4BDB-86A7-B79EDA0A6EAB}" presName="parTrans" presStyleLbl="bgSibTrans2D1" presStyleIdx="1" presStyleCnt="3"/>
      <dgm:spPr/>
      <dgm:t>
        <a:bodyPr/>
        <a:lstStyle/>
        <a:p>
          <a:endParaRPr lang="en-US"/>
        </a:p>
      </dgm:t>
    </dgm:pt>
    <dgm:pt modelId="{AA781572-AABD-4360-B065-6D157CAC0DAA}" type="pres">
      <dgm:prSet presAssocID="{5C4507D5-6500-47DD-8C37-CBE860A90569}" presName="node" presStyleLbl="node1" presStyleIdx="1" presStyleCnt="3" custScaleX="82486" custScaleY="62595" custRadScaleRad="94854" custRadScaleInc="-114099">
        <dgm:presLayoutVars>
          <dgm:bulletEnabled val="1"/>
        </dgm:presLayoutVars>
      </dgm:prSet>
      <dgm:spPr/>
      <dgm:t>
        <a:bodyPr/>
        <a:lstStyle/>
        <a:p>
          <a:endParaRPr lang="en-US"/>
        </a:p>
      </dgm:t>
    </dgm:pt>
    <dgm:pt modelId="{82F9D10E-B343-441A-8AF2-8C627AF25DF9}" type="pres">
      <dgm:prSet presAssocID="{0405DE63-4C19-4DB7-9473-7BB2931EFF05}" presName="parTrans" presStyleLbl="bgSibTrans2D1" presStyleIdx="2" presStyleCnt="3"/>
      <dgm:spPr/>
      <dgm:t>
        <a:bodyPr/>
        <a:lstStyle/>
        <a:p>
          <a:endParaRPr lang="en-US"/>
        </a:p>
      </dgm:t>
    </dgm:pt>
    <dgm:pt modelId="{1109F70C-FB08-44D3-817B-159EF87A3BCA}" type="pres">
      <dgm:prSet presAssocID="{CBB51DC3-D558-43FB-81AC-FC8509EC0FBF}" presName="node" presStyleLbl="node1" presStyleIdx="2" presStyleCnt="3" custScaleX="84004" custScaleY="62920" custRadScaleRad="120911" custRadScaleInc="-169155">
        <dgm:presLayoutVars>
          <dgm:bulletEnabled val="1"/>
        </dgm:presLayoutVars>
      </dgm:prSet>
      <dgm:spPr/>
      <dgm:t>
        <a:bodyPr/>
        <a:lstStyle/>
        <a:p>
          <a:endParaRPr lang="en-US"/>
        </a:p>
      </dgm:t>
    </dgm:pt>
  </dgm:ptLst>
  <dgm:cxnLst>
    <dgm:cxn modelId="{F98BB891-970D-49FF-BBC6-A70D268CD133}" srcId="{CA1C10A2-504C-42DD-A8BD-D0F60C9A4DBD}" destId="{CBB51DC3-D558-43FB-81AC-FC8509EC0FBF}" srcOrd="2" destOrd="0" parTransId="{0405DE63-4C19-4DB7-9473-7BB2931EFF05}" sibTransId="{70D45C48-E9F8-44AA-A167-C98FCD6CB234}"/>
    <dgm:cxn modelId="{5A1C16C4-A885-4A4E-92A3-6F490809DD5B}" type="presOf" srcId="{CA1C10A2-504C-42DD-A8BD-D0F60C9A4DBD}" destId="{D60E7A14-B4EE-4967-BACC-15ACB89E91E7}" srcOrd="0" destOrd="0" presId="urn:microsoft.com/office/officeart/2005/8/layout/radial4"/>
    <dgm:cxn modelId="{39A0ACA3-2347-456D-BC09-338A7F502075}" type="presOf" srcId="{A910CC76-AE9D-4932-9A30-CAFBFF87A86D}" destId="{649AACC2-0058-48A1-B50E-A6076129A12B}" srcOrd="0" destOrd="0" presId="urn:microsoft.com/office/officeart/2005/8/layout/radial4"/>
    <dgm:cxn modelId="{08DC4860-D8C9-42BC-A640-F0A9B56AF1EC}" type="presOf" srcId="{0405DE63-4C19-4DB7-9473-7BB2931EFF05}" destId="{82F9D10E-B343-441A-8AF2-8C627AF25DF9}" srcOrd="0" destOrd="0" presId="urn:microsoft.com/office/officeart/2005/8/layout/radial4"/>
    <dgm:cxn modelId="{B4768554-C6EB-4DA1-95A9-A50EC12B2B59}" type="presOf" srcId="{CBB51DC3-D558-43FB-81AC-FC8509EC0FBF}" destId="{1109F70C-FB08-44D3-817B-159EF87A3BCA}" srcOrd="0" destOrd="0" presId="urn:microsoft.com/office/officeart/2005/8/layout/radial4"/>
    <dgm:cxn modelId="{98F8455E-333B-4B23-A53B-ED8876C239A0}" srcId="{CA1C10A2-504C-42DD-A8BD-D0F60C9A4DBD}" destId="{5C4507D5-6500-47DD-8C37-CBE860A90569}" srcOrd="1" destOrd="0" parTransId="{8E2FCA0D-ADE5-4BDB-86A7-B79EDA0A6EAB}" sibTransId="{7C6D2B36-4A40-4943-B193-0495CF85B3CC}"/>
    <dgm:cxn modelId="{84892DEB-A91B-4E72-A641-3F9063D61FE5}" srcId="{3201EE9F-BC86-41CB-A155-13F988F0793C}" destId="{CA1C10A2-504C-42DD-A8BD-D0F60C9A4DBD}" srcOrd="0" destOrd="0" parTransId="{03592D55-E870-4609-9973-CB3692C89BA0}" sibTransId="{6EA00C5E-5E87-4327-A823-A65E63536C68}"/>
    <dgm:cxn modelId="{9F8BFA2E-C83F-4138-BDE3-41E1D394DD43}" type="presOf" srcId="{8E2FCA0D-ADE5-4BDB-86A7-B79EDA0A6EAB}" destId="{BCAFA282-4B12-4D93-8B62-08510A8921CE}" srcOrd="0" destOrd="0" presId="urn:microsoft.com/office/officeart/2005/8/layout/radial4"/>
    <dgm:cxn modelId="{884FD873-5B16-40C9-9DC0-AFC6740FB417}" srcId="{CA1C10A2-504C-42DD-A8BD-D0F60C9A4DBD}" destId="{A910CC76-AE9D-4932-9A30-CAFBFF87A86D}" srcOrd="0" destOrd="0" parTransId="{11E7B88F-848E-4AAD-8365-E2A20AAB4A2A}" sibTransId="{911BBAF6-9EA5-4DB2-9E19-93B1EB731BB8}"/>
    <dgm:cxn modelId="{813CF514-281F-4070-9E40-EDBDB220C7AA}" type="presOf" srcId="{3201EE9F-BC86-41CB-A155-13F988F0793C}" destId="{AAF7E3E2-8810-4153-ADA5-7847E72B3BCF}" srcOrd="0" destOrd="0" presId="urn:microsoft.com/office/officeart/2005/8/layout/radial4"/>
    <dgm:cxn modelId="{AB66600E-6F70-4D7D-BF55-051D1EB76FB0}" type="presOf" srcId="{11E7B88F-848E-4AAD-8365-E2A20AAB4A2A}" destId="{83803400-01E3-4ABE-B7F1-5742749D2AA0}" srcOrd="0" destOrd="0" presId="urn:microsoft.com/office/officeart/2005/8/layout/radial4"/>
    <dgm:cxn modelId="{989DE68C-1055-4518-910E-5ACD64B1BDC8}" type="presOf" srcId="{5C4507D5-6500-47DD-8C37-CBE860A90569}" destId="{AA781572-AABD-4360-B065-6D157CAC0DAA}" srcOrd="0" destOrd="0" presId="urn:microsoft.com/office/officeart/2005/8/layout/radial4"/>
    <dgm:cxn modelId="{B680269D-B068-433E-B204-468A64295105}" type="presParOf" srcId="{AAF7E3E2-8810-4153-ADA5-7847E72B3BCF}" destId="{D60E7A14-B4EE-4967-BACC-15ACB89E91E7}" srcOrd="0" destOrd="0" presId="urn:microsoft.com/office/officeart/2005/8/layout/radial4"/>
    <dgm:cxn modelId="{71F2D984-9E51-4728-93D5-9E28C5842F51}" type="presParOf" srcId="{AAF7E3E2-8810-4153-ADA5-7847E72B3BCF}" destId="{83803400-01E3-4ABE-B7F1-5742749D2AA0}" srcOrd="1" destOrd="0" presId="urn:microsoft.com/office/officeart/2005/8/layout/radial4"/>
    <dgm:cxn modelId="{95E7E6EB-AED0-439E-87AA-496A5A5061A9}" type="presParOf" srcId="{AAF7E3E2-8810-4153-ADA5-7847E72B3BCF}" destId="{649AACC2-0058-48A1-B50E-A6076129A12B}" srcOrd="2" destOrd="0" presId="urn:microsoft.com/office/officeart/2005/8/layout/radial4"/>
    <dgm:cxn modelId="{8CAEE3BE-2F82-4D17-AF51-1EA842B3684C}" type="presParOf" srcId="{AAF7E3E2-8810-4153-ADA5-7847E72B3BCF}" destId="{BCAFA282-4B12-4D93-8B62-08510A8921CE}" srcOrd="3" destOrd="0" presId="urn:microsoft.com/office/officeart/2005/8/layout/radial4"/>
    <dgm:cxn modelId="{B835AC3D-061A-4214-A07E-4B54FB8C10F8}" type="presParOf" srcId="{AAF7E3E2-8810-4153-ADA5-7847E72B3BCF}" destId="{AA781572-AABD-4360-B065-6D157CAC0DAA}" srcOrd="4" destOrd="0" presId="urn:microsoft.com/office/officeart/2005/8/layout/radial4"/>
    <dgm:cxn modelId="{659E661C-CCFA-4A6C-9375-29B600B85E7F}" type="presParOf" srcId="{AAF7E3E2-8810-4153-ADA5-7847E72B3BCF}" destId="{82F9D10E-B343-441A-8AF2-8C627AF25DF9}" srcOrd="5" destOrd="0" presId="urn:microsoft.com/office/officeart/2005/8/layout/radial4"/>
    <dgm:cxn modelId="{6A242A64-5FDC-4AB7-9A51-2644DFF093A5}" type="presParOf" srcId="{AAF7E3E2-8810-4153-ADA5-7847E72B3BCF}" destId="{1109F70C-FB08-44D3-817B-159EF87A3BCA}"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F397DE-416E-4945-BEFC-4B8882A9B39A}">
      <dsp:nvSpPr>
        <dsp:cNvPr id="0" name=""/>
        <dsp:cNvSpPr/>
      </dsp:nvSpPr>
      <dsp:spPr>
        <a:xfrm>
          <a:off x="2677" y="104389"/>
          <a:ext cx="2610852" cy="1044341"/>
        </a:xfrm>
        <a:prstGeom prst="rect">
          <a:avLst/>
        </a:prstGeom>
        <a:solidFill>
          <a:srgbClr val="0070C0"/>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ts val="0"/>
            </a:spcAft>
          </a:pPr>
          <a:r>
            <a:rPr lang="en-US" sz="2800" b="1" kern="1200" smtClean="0"/>
            <a:t>NĐT </a:t>
          </a:r>
        </a:p>
        <a:p>
          <a:pPr lvl="0" algn="ctr" defTabSz="1244600">
            <a:lnSpc>
              <a:spcPct val="90000"/>
            </a:lnSpc>
            <a:spcBef>
              <a:spcPct val="0"/>
            </a:spcBef>
            <a:spcAft>
              <a:spcPts val="0"/>
            </a:spcAft>
          </a:pPr>
          <a:r>
            <a:rPr lang="en-US" sz="2800" b="1" kern="1200" smtClean="0"/>
            <a:t>trong nước</a:t>
          </a:r>
          <a:endParaRPr lang="en-US" sz="2800" b="1" kern="1200"/>
        </a:p>
      </dsp:txBody>
      <dsp:txXfrm>
        <a:off x="2677" y="104389"/>
        <a:ext cx="2610852" cy="1044341"/>
      </dsp:txXfrm>
    </dsp:sp>
    <dsp:sp modelId="{23E07A37-1227-41DB-96B9-9700DFD23995}">
      <dsp:nvSpPr>
        <dsp:cNvPr id="0" name=""/>
        <dsp:cNvSpPr/>
      </dsp:nvSpPr>
      <dsp:spPr>
        <a:xfrm>
          <a:off x="2677" y="1148730"/>
          <a:ext cx="2610852" cy="281088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smtClean="0"/>
            <a:t>Cá nhân VN;</a:t>
          </a:r>
          <a:endParaRPr lang="en-US" sz="2800" kern="1200"/>
        </a:p>
        <a:p>
          <a:pPr marL="285750" lvl="1" indent="-285750" algn="l" defTabSz="1244600">
            <a:lnSpc>
              <a:spcPct val="90000"/>
            </a:lnSpc>
            <a:spcBef>
              <a:spcPct val="0"/>
            </a:spcBef>
            <a:spcAft>
              <a:spcPct val="15000"/>
            </a:spcAft>
            <a:buChar char="••"/>
          </a:pPr>
          <a:r>
            <a:rPr lang="en-US" sz="2800" kern="1200" smtClean="0"/>
            <a:t>TCKT không có NĐTNN là TV hoặc CĐ.</a:t>
          </a:r>
          <a:endParaRPr lang="en-US" sz="2800" kern="1200"/>
        </a:p>
      </dsp:txBody>
      <dsp:txXfrm>
        <a:off x="2677" y="1148730"/>
        <a:ext cx="2610852" cy="2810880"/>
      </dsp:txXfrm>
    </dsp:sp>
    <dsp:sp modelId="{606E67BB-518B-4AF2-875C-E38DA28511CF}">
      <dsp:nvSpPr>
        <dsp:cNvPr id="0" name=""/>
        <dsp:cNvSpPr/>
      </dsp:nvSpPr>
      <dsp:spPr>
        <a:xfrm>
          <a:off x="2979049" y="104389"/>
          <a:ext cx="2610852" cy="1044341"/>
        </a:xfrm>
        <a:prstGeom prst="rect">
          <a:avLst/>
        </a:prstGeom>
        <a:solidFill>
          <a:srgbClr val="00B050"/>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100000"/>
            </a:lnSpc>
            <a:spcBef>
              <a:spcPct val="0"/>
            </a:spcBef>
            <a:spcAft>
              <a:spcPts val="0"/>
            </a:spcAft>
          </a:pPr>
          <a:r>
            <a:rPr lang="en-US" sz="2800" b="1" kern="1200" smtClean="0"/>
            <a:t>NĐT </a:t>
          </a:r>
        </a:p>
        <a:p>
          <a:pPr lvl="0" algn="ctr" defTabSz="1244600">
            <a:lnSpc>
              <a:spcPct val="100000"/>
            </a:lnSpc>
            <a:spcBef>
              <a:spcPct val="0"/>
            </a:spcBef>
            <a:spcAft>
              <a:spcPts val="0"/>
            </a:spcAft>
          </a:pPr>
          <a:r>
            <a:rPr lang="en-US" sz="2800" b="1" kern="1200" smtClean="0"/>
            <a:t>nước ngoài</a:t>
          </a:r>
          <a:endParaRPr lang="en-US" sz="2800" b="1" kern="1200"/>
        </a:p>
      </dsp:txBody>
      <dsp:txXfrm>
        <a:off x="2979049" y="104389"/>
        <a:ext cx="2610852" cy="1044341"/>
      </dsp:txXfrm>
    </dsp:sp>
    <dsp:sp modelId="{D999D401-DF89-4D15-B370-05C3434879BA}">
      <dsp:nvSpPr>
        <dsp:cNvPr id="0" name=""/>
        <dsp:cNvSpPr/>
      </dsp:nvSpPr>
      <dsp:spPr>
        <a:xfrm>
          <a:off x="2979049" y="1148730"/>
          <a:ext cx="2610852" cy="2810880"/>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smtClean="0"/>
            <a:t>Cá nhân nước ngoài;</a:t>
          </a:r>
          <a:endParaRPr lang="en-US" sz="2800" kern="1200"/>
        </a:p>
        <a:p>
          <a:pPr marL="285750" lvl="1" indent="-285750" algn="l" defTabSz="1244600">
            <a:lnSpc>
              <a:spcPct val="90000"/>
            </a:lnSpc>
            <a:spcBef>
              <a:spcPct val="0"/>
            </a:spcBef>
            <a:spcAft>
              <a:spcPct val="15000"/>
            </a:spcAft>
            <a:buChar char="••"/>
          </a:pPr>
          <a:r>
            <a:rPr lang="en-US" sz="2800" kern="1200" smtClean="0"/>
            <a:t>TC thành lập theo PL nước ngoài.	</a:t>
          </a:r>
          <a:endParaRPr lang="en-US" sz="2800" kern="1200"/>
        </a:p>
      </dsp:txBody>
      <dsp:txXfrm>
        <a:off x="2979049" y="1148730"/>
        <a:ext cx="2610852" cy="2810880"/>
      </dsp:txXfrm>
    </dsp:sp>
    <dsp:sp modelId="{C65F763D-8533-4A44-8A62-FA06F6718DC6}">
      <dsp:nvSpPr>
        <dsp:cNvPr id="0" name=""/>
        <dsp:cNvSpPr/>
      </dsp:nvSpPr>
      <dsp:spPr>
        <a:xfrm>
          <a:off x="5955421" y="104389"/>
          <a:ext cx="2610852" cy="1044341"/>
        </a:xfrm>
        <a:prstGeom prst="rect">
          <a:avLst/>
        </a:prstGeom>
        <a:solidFill>
          <a:schemeClr val="accent6">
            <a:lumMod val="7500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1" kern="1200" smtClean="0"/>
            <a:t>TCKT có vốn ĐTNN</a:t>
          </a:r>
          <a:endParaRPr lang="en-US" sz="2600" b="1" kern="1200"/>
        </a:p>
      </dsp:txBody>
      <dsp:txXfrm>
        <a:off x="5955421" y="104389"/>
        <a:ext cx="2610852" cy="1044341"/>
      </dsp:txXfrm>
    </dsp:sp>
    <dsp:sp modelId="{B99AC203-074F-4A98-9FBB-56CBA76BE087}">
      <dsp:nvSpPr>
        <dsp:cNvPr id="0" name=""/>
        <dsp:cNvSpPr/>
      </dsp:nvSpPr>
      <dsp:spPr>
        <a:xfrm>
          <a:off x="5958099" y="1152131"/>
          <a:ext cx="2610852" cy="281088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smtClean="0"/>
            <a:t>TCKT có NĐTNN là TV hoặc CĐ.</a:t>
          </a:r>
          <a:endParaRPr lang="en-US" sz="2800" kern="1200"/>
        </a:p>
      </dsp:txBody>
      <dsp:txXfrm>
        <a:off x="5958099" y="1152131"/>
        <a:ext cx="2610852" cy="281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BE12B1-5919-4557-8078-112B2B36050E}">
      <dsp:nvSpPr>
        <dsp:cNvPr id="0" name=""/>
        <dsp:cNvSpPr/>
      </dsp:nvSpPr>
      <dsp:spPr>
        <a:xfrm>
          <a:off x="1402902" y="274916"/>
          <a:ext cx="3902501" cy="135528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FEBE65-6D15-4DB9-A0E8-CBA1CA6B473E}">
      <dsp:nvSpPr>
        <dsp:cNvPr id="0" name=""/>
        <dsp:cNvSpPr/>
      </dsp:nvSpPr>
      <dsp:spPr>
        <a:xfrm>
          <a:off x="2982054" y="3406893"/>
          <a:ext cx="756298" cy="857354"/>
        </a:xfrm>
        <a:prstGeom prst="downArrow">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sp>
    <dsp:sp modelId="{047EBB0A-9339-40DB-8CC7-4FDC16FE3CC2}">
      <dsp:nvSpPr>
        <dsp:cNvPr id="0" name=""/>
        <dsp:cNvSpPr/>
      </dsp:nvSpPr>
      <dsp:spPr>
        <a:xfrm>
          <a:off x="1545087" y="3980780"/>
          <a:ext cx="3630234" cy="90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smtClean="0"/>
            <a:t>Giải pháp</a:t>
          </a:r>
          <a:endParaRPr lang="en-US" sz="3200" kern="1200"/>
        </a:p>
      </dsp:txBody>
      <dsp:txXfrm>
        <a:off x="1545087" y="3980780"/>
        <a:ext cx="3630234" cy="907558"/>
      </dsp:txXfrm>
    </dsp:sp>
    <dsp:sp modelId="{E7BB590D-E2CC-4A7C-A4BA-32D8A5DC743D}">
      <dsp:nvSpPr>
        <dsp:cNvPr id="0" name=""/>
        <dsp:cNvSpPr/>
      </dsp:nvSpPr>
      <dsp:spPr>
        <a:xfrm>
          <a:off x="2821719" y="1734875"/>
          <a:ext cx="1361337" cy="1361337"/>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Quyết định mục tiêu đầu tư</a:t>
          </a:r>
          <a:endParaRPr lang="en-US" sz="1600" kern="1200"/>
        </a:p>
      </dsp:txBody>
      <dsp:txXfrm>
        <a:off x="2821719" y="1734875"/>
        <a:ext cx="1361337" cy="1361337"/>
      </dsp:txXfrm>
    </dsp:sp>
    <dsp:sp modelId="{61F83778-F29D-42ED-A0ED-488E4E813DA2}">
      <dsp:nvSpPr>
        <dsp:cNvPr id="0" name=""/>
        <dsp:cNvSpPr/>
      </dsp:nvSpPr>
      <dsp:spPr>
        <a:xfrm>
          <a:off x="1535832" y="312009"/>
          <a:ext cx="1922617" cy="1960612"/>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smtClean="0"/>
            <a:t>Quyết định </a:t>
          </a:r>
        </a:p>
        <a:p>
          <a:pPr lvl="0" algn="ctr" defTabSz="1066800">
            <a:lnSpc>
              <a:spcPct val="90000"/>
            </a:lnSpc>
            <a:spcBef>
              <a:spcPct val="0"/>
            </a:spcBef>
            <a:spcAft>
              <a:spcPct val="35000"/>
            </a:spcAft>
          </a:pPr>
          <a:r>
            <a:rPr lang="en-US" sz="2400" b="1" kern="1200" smtClean="0"/>
            <a:t>thu hút đầu tư</a:t>
          </a:r>
          <a:endParaRPr lang="en-US" sz="2400" b="1" kern="1200"/>
        </a:p>
      </dsp:txBody>
      <dsp:txXfrm>
        <a:off x="1535832" y="312009"/>
        <a:ext cx="1922617" cy="1960612"/>
      </dsp:txXfrm>
    </dsp:sp>
    <dsp:sp modelId="{379A3015-D0DB-4CE2-B338-256896B161BB}">
      <dsp:nvSpPr>
        <dsp:cNvPr id="0" name=""/>
        <dsp:cNvSpPr/>
      </dsp:nvSpPr>
      <dsp:spPr>
        <a:xfrm>
          <a:off x="3536525" y="-48027"/>
          <a:ext cx="2175771" cy="2226250"/>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smtClean="0"/>
            <a:t>Quyết định mục tiêu đầu tư</a:t>
          </a:r>
          <a:endParaRPr lang="en-US" sz="2400" b="1" kern="1200"/>
        </a:p>
      </dsp:txBody>
      <dsp:txXfrm>
        <a:off x="3536525" y="-48027"/>
        <a:ext cx="2175771" cy="2226250"/>
      </dsp:txXfrm>
    </dsp:sp>
    <dsp:sp modelId="{59F4678D-7F94-406D-BB4B-92856C756371}">
      <dsp:nvSpPr>
        <dsp:cNvPr id="0" name=""/>
        <dsp:cNvSpPr/>
      </dsp:nvSpPr>
      <dsp:spPr>
        <a:xfrm>
          <a:off x="874606" y="456043"/>
          <a:ext cx="4981697" cy="3096323"/>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88888D-0744-4D2C-A036-46E803725BC9}"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3326E29-5F59-4735-87D1-3B5CE4CF5FA1}"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020FC27-23A5-4AB5-8A7D-1F0AD52BCE39}"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9A5F0-1C27-4C8D-B229-77B75CE8C5B3}"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A3F6F1-70F1-4AE9-B52C-820A78FEF303}"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88556CF-B824-4D93-B8F3-E7A7E22A2CAA}"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F14FEE5-31F5-4EB1-923C-A2099ED513A7}"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8965FE4-24D0-484A-9D39-1B6F3CFDC9FA}"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C5EE190-74DD-49B7-804F-890064DC9A6D}"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FE559B-033C-4B7E-BFA1-A8C31AA64B8D}"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AB1E77A-851D-4403-8286-B68691A85C37}"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54077-CCAE-4876-9DC1-CA84DC7DC5F5}"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827584" y="1628800"/>
            <a:ext cx="7200800" cy="1224136"/>
          </a:xfrm>
        </p:spPr>
        <p:txBody>
          <a:bodyPr>
            <a:normAutofit fontScale="90000"/>
          </a:bodyPr>
          <a:lstStyle/>
          <a:p>
            <a:r>
              <a:rPr lang="es-UY" b="1" smtClean="0"/>
              <a:t/>
            </a:r>
            <a:br>
              <a:rPr lang="es-UY" b="1" smtClean="0"/>
            </a:br>
            <a:r>
              <a:rPr lang="es-UY" b="1" smtClean="0"/>
              <a:t>LUẬT ĐẦU TƯ</a:t>
            </a:r>
            <a:br>
              <a:rPr lang="es-UY" b="1" smtClean="0"/>
            </a:br>
            <a:endParaRPr lang="es-ES" i="1"/>
          </a:p>
        </p:txBody>
      </p:sp>
      <p:sp>
        <p:nvSpPr>
          <p:cNvPr id="2214" name="Rectangle 166"/>
          <p:cNvSpPr>
            <a:spLocks noChangeArrowheads="1"/>
          </p:cNvSpPr>
          <p:nvPr/>
        </p:nvSpPr>
        <p:spPr bwMode="auto">
          <a:xfrm>
            <a:off x="4139952" y="3573016"/>
            <a:ext cx="4537075" cy="647700"/>
          </a:xfrm>
          <a:prstGeom prst="rect">
            <a:avLst/>
          </a:prstGeom>
          <a:noFill/>
          <a:ln w="9525">
            <a:noFill/>
            <a:miter lim="800000"/>
            <a:headEnd/>
            <a:tailEnd/>
          </a:ln>
          <a:effectLst/>
        </p:spPr>
        <p:txBody>
          <a:bodyPr anchor="ctr"/>
          <a:lstStyle/>
          <a:p>
            <a:r>
              <a:rPr lang="es-UY" sz="2400" b="1" smtClean="0">
                <a:solidFill>
                  <a:srgbClr val="C00000"/>
                </a:solidFill>
              </a:rPr>
              <a:t>GV: Võ Hưng Minh Hiền</a:t>
            </a:r>
          </a:p>
          <a:p>
            <a:pPr algn="ctr"/>
            <a:r>
              <a:rPr lang="es-UY" sz="2400" b="1" smtClean="0">
                <a:solidFill>
                  <a:srgbClr val="C00000"/>
                </a:solidFill>
              </a:rPr>
              <a:t>hien.vhm@ou.edu.vn</a:t>
            </a:r>
            <a:endParaRPr lang="es-ES" sz="2400" b="1">
              <a:solidFill>
                <a:srgbClr val="C00000"/>
              </a:solidFill>
            </a:endParaRPr>
          </a:p>
        </p:txBody>
      </p:sp>
      <p:sp>
        <p:nvSpPr>
          <p:cNvPr id="4" name="Rectangle 166"/>
          <p:cNvSpPr>
            <a:spLocks noChangeArrowheads="1"/>
          </p:cNvSpPr>
          <p:nvPr/>
        </p:nvSpPr>
        <p:spPr bwMode="auto">
          <a:xfrm>
            <a:off x="4606925" y="5877272"/>
            <a:ext cx="4537075" cy="647700"/>
          </a:xfrm>
          <a:prstGeom prst="rect">
            <a:avLst/>
          </a:prstGeom>
          <a:noFill/>
          <a:ln w="9525">
            <a:noFill/>
            <a:miter lim="800000"/>
            <a:headEnd/>
            <a:tailEnd/>
          </a:ln>
          <a:effectLst/>
        </p:spPr>
        <p:txBody>
          <a:bodyPr anchor="ctr"/>
          <a:lstStyle/>
          <a:p>
            <a:pPr algn="ctr"/>
            <a:r>
              <a:rPr lang="es-UY" sz="2400" b="1" smtClean="0">
                <a:solidFill>
                  <a:srgbClr val="006666"/>
                </a:solidFill>
              </a:rPr>
              <a:t>Học kỳ </a:t>
            </a:r>
            <a:r>
              <a:rPr lang="es-UY" sz="2400" b="1" smtClean="0">
                <a:solidFill>
                  <a:srgbClr val="006666"/>
                </a:solidFill>
              </a:rPr>
              <a:t>2- </a:t>
            </a:r>
            <a:r>
              <a:rPr lang="es-UY" sz="2400" b="1" smtClean="0">
                <a:solidFill>
                  <a:srgbClr val="006666"/>
                </a:solidFill>
              </a:rPr>
              <a:t>2016 - 2017</a:t>
            </a:r>
            <a:endParaRPr lang="es-ES" sz="2400" b="1">
              <a:solidFill>
                <a:srgbClr val="0066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VỀ ĐẦU TƯ (tt)</a:t>
            </a:r>
            <a:endParaRPr lang="en-US" sz="3200" b="1">
              <a:solidFill>
                <a:srgbClr val="000099"/>
              </a:solidFill>
            </a:endParaRPr>
          </a:p>
        </p:txBody>
      </p:sp>
      <p:sp>
        <p:nvSpPr>
          <p:cNvPr id="18" name="Rounded Rectangle 17"/>
          <p:cNvSpPr/>
          <p:nvPr/>
        </p:nvSpPr>
        <p:spPr>
          <a:xfrm>
            <a:off x="1187624" y="2276872"/>
            <a:ext cx="223224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smtClean="0"/>
              <a:t>Dự án </a:t>
            </a:r>
          </a:p>
          <a:p>
            <a:pPr algn="ctr"/>
            <a:r>
              <a:rPr lang="en-US" sz="2800" b="1" smtClean="0"/>
              <a:t>đầu tư</a:t>
            </a:r>
            <a:endParaRPr lang="en-US" sz="2800" b="1"/>
          </a:p>
        </p:txBody>
      </p:sp>
      <p:sp>
        <p:nvSpPr>
          <p:cNvPr id="19" name="TextBox 18"/>
          <p:cNvSpPr txBox="1"/>
          <p:nvPr/>
        </p:nvSpPr>
        <p:spPr>
          <a:xfrm>
            <a:off x="3995936" y="2132856"/>
            <a:ext cx="3616439" cy="538609"/>
          </a:xfrm>
          <a:prstGeom prst="rect">
            <a:avLst/>
          </a:prstGeom>
          <a:noFill/>
        </p:spPr>
        <p:txBody>
          <a:bodyPr wrap="none" rtlCol="0">
            <a:spAutoFit/>
          </a:bodyPr>
          <a:lstStyle/>
          <a:p>
            <a:r>
              <a:rPr lang="en-US" sz="2900" smtClean="0">
                <a:latin typeface="+mj-lt"/>
              </a:rPr>
              <a:t>- Bỏ vốn trung dài hạn;</a:t>
            </a:r>
            <a:endParaRPr lang="en-US" sz="2900">
              <a:latin typeface="+mj-lt"/>
            </a:endParaRPr>
          </a:p>
        </p:txBody>
      </p:sp>
      <p:sp>
        <p:nvSpPr>
          <p:cNvPr id="20" name="TextBox 19"/>
          <p:cNvSpPr txBox="1"/>
          <p:nvPr/>
        </p:nvSpPr>
        <p:spPr>
          <a:xfrm>
            <a:off x="3995936" y="2852936"/>
            <a:ext cx="2653290" cy="538609"/>
          </a:xfrm>
          <a:prstGeom prst="rect">
            <a:avLst/>
          </a:prstGeom>
          <a:noFill/>
        </p:spPr>
        <p:txBody>
          <a:bodyPr wrap="none" rtlCol="0">
            <a:spAutoFit/>
          </a:bodyPr>
          <a:lstStyle/>
          <a:p>
            <a:r>
              <a:rPr lang="en-US" sz="2900" smtClean="0">
                <a:latin typeface="+mj-lt"/>
              </a:rPr>
              <a:t>- Địa bàn cụ thể;</a:t>
            </a:r>
            <a:endParaRPr lang="en-US" sz="2900">
              <a:latin typeface="+mj-lt"/>
            </a:endParaRPr>
          </a:p>
        </p:txBody>
      </p:sp>
      <p:sp>
        <p:nvSpPr>
          <p:cNvPr id="21" name="TextBox 20"/>
          <p:cNvSpPr txBox="1"/>
          <p:nvPr/>
        </p:nvSpPr>
        <p:spPr>
          <a:xfrm>
            <a:off x="3995936" y="3573016"/>
            <a:ext cx="3206006" cy="538609"/>
          </a:xfrm>
          <a:prstGeom prst="rect">
            <a:avLst/>
          </a:prstGeom>
          <a:noFill/>
        </p:spPr>
        <p:txBody>
          <a:bodyPr wrap="none" rtlCol="0">
            <a:spAutoFit/>
          </a:bodyPr>
          <a:lstStyle/>
          <a:p>
            <a:r>
              <a:rPr lang="en-US" sz="2900" smtClean="0">
                <a:latin typeface="+mj-lt"/>
              </a:rPr>
              <a:t>- Thời gian xác định.</a:t>
            </a:r>
            <a:endParaRPr lang="en-US" sz="2900">
              <a:latin typeface="+mj-lt"/>
            </a:endParaRPr>
          </a:p>
        </p:txBody>
      </p:sp>
      <p:sp>
        <p:nvSpPr>
          <p:cNvPr id="7" name="TextBox 6"/>
          <p:cNvSpPr txBox="1"/>
          <p:nvPr/>
        </p:nvSpPr>
        <p:spPr>
          <a:xfrm>
            <a:off x="1043608" y="3645024"/>
            <a:ext cx="2448272" cy="461665"/>
          </a:xfrm>
          <a:prstGeom prst="rect">
            <a:avLst/>
          </a:prstGeom>
          <a:noFill/>
        </p:spPr>
        <p:txBody>
          <a:bodyPr wrap="square" rtlCol="0">
            <a:spAutoFit/>
          </a:bodyPr>
          <a:lstStyle/>
          <a:p>
            <a:r>
              <a:rPr lang="en-US" sz="2400" i="1" smtClean="0">
                <a:solidFill>
                  <a:srgbClr val="FF0000"/>
                </a:solidFill>
                <a:latin typeface="+mj-lt"/>
              </a:rPr>
              <a:t>K2 Đ3 Luật Đầu tư</a:t>
            </a:r>
            <a:endParaRPr lang="en-US" sz="2400" i="1">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VỐN NHÀ NƯỚC VÀO DN</a:t>
            </a:r>
            <a:endParaRPr lang="en-US" sz="3200" b="1">
              <a:solidFill>
                <a:srgbClr val="000099"/>
              </a:solidFill>
            </a:endParaRPr>
          </a:p>
        </p:txBody>
      </p:sp>
      <p:sp>
        <p:nvSpPr>
          <p:cNvPr id="11" name="TextBox 10"/>
          <p:cNvSpPr txBox="1"/>
          <p:nvPr/>
        </p:nvSpPr>
        <p:spPr>
          <a:xfrm>
            <a:off x="827584" y="1321604"/>
            <a:ext cx="7920880" cy="523220"/>
          </a:xfrm>
          <a:prstGeom prst="rect">
            <a:avLst/>
          </a:prstGeom>
          <a:noFill/>
        </p:spPr>
        <p:txBody>
          <a:bodyPr wrap="square" rtlCol="0">
            <a:spAutoFit/>
          </a:bodyPr>
          <a:lstStyle/>
          <a:p>
            <a:r>
              <a:rPr lang="en-US" sz="2800" smtClean="0">
                <a:solidFill>
                  <a:srgbClr val="C00000"/>
                </a:solidFill>
                <a:latin typeface="+mj-lt"/>
              </a:rPr>
              <a:t>Phạm vi và thẩm quyền quyết định đầu tư vốn: </a:t>
            </a:r>
          </a:p>
        </p:txBody>
      </p:sp>
      <p:sp>
        <p:nvSpPr>
          <p:cNvPr id="12" name="TextBox 11"/>
          <p:cNvSpPr txBox="1"/>
          <p:nvPr/>
        </p:nvSpPr>
        <p:spPr>
          <a:xfrm>
            <a:off x="827584" y="1901150"/>
            <a:ext cx="7632848" cy="2677656"/>
          </a:xfrm>
          <a:prstGeom prst="rect">
            <a:avLst/>
          </a:prstGeom>
          <a:noFill/>
        </p:spPr>
        <p:txBody>
          <a:bodyPr wrap="square" rtlCol="0">
            <a:spAutoFit/>
          </a:bodyPr>
          <a:lstStyle/>
          <a:p>
            <a:pPr>
              <a:buFontTx/>
              <a:buChar char="-"/>
            </a:pPr>
            <a:r>
              <a:rPr lang="en-US" sz="2800" smtClean="0">
                <a:latin typeface="+mj-lt"/>
              </a:rPr>
              <a:t> Điều 10, Điều 11;</a:t>
            </a:r>
          </a:p>
          <a:p>
            <a:pPr>
              <a:buFontTx/>
              <a:buChar char="-"/>
            </a:pPr>
            <a:r>
              <a:rPr lang="en-US" sz="2800" smtClean="0">
                <a:latin typeface="+mj-lt"/>
              </a:rPr>
              <a:t> Điều 13, Điều 14;</a:t>
            </a:r>
          </a:p>
          <a:p>
            <a:pPr>
              <a:buFontTx/>
              <a:buChar char="-"/>
            </a:pPr>
            <a:r>
              <a:rPr lang="en-US" sz="2800" smtClean="0">
                <a:latin typeface="+mj-lt"/>
              </a:rPr>
              <a:t> Điều 16, Điều 17;</a:t>
            </a:r>
          </a:p>
          <a:p>
            <a:pPr>
              <a:buFontTx/>
              <a:buChar char="-"/>
            </a:pPr>
            <a:r>
              <a:rPr lang="en-US" sz="2800" smtClean="0">
                <a:latin typeface="+mj-lt"/>
              </a:rPr>
              <a:t> Điều 19, Điều 20</a:t>
            </a:r>
          </a:p>
          <a:p>
            <a:r>
              <a:rPr lang="en-US" sz="2800" smtClean="0">
                <a:solidFill>
                  <a:srgbClr val="003399"/>
                </a:solidFill>
                <a:latin typeface="+mj-lt"/>
              </a:rPr>
              <a:t>Luật quản lý, sử dụng vốn NN đầu tư vào sản xuất, kinh doanh tại DN.</a:t>
            </a:r>
            <a:r>
              <a:rPr lang="en-US" sz="2800" smtClean="0">
                <a:latin typeface="+mj-lt"/>
              </a:rPr>
              <a:t> </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7.</a:t>
            </a:r>
            <a:br>
              <a:rPr lang="es-UY" sz="4000" b="1" smtClean="0"/>
            </a:br>
            <a:r>
              <a:rPr lang="es-UY" sz="4000" b="1" smtClean="0"/>
              <a:t>ĐẦU TƯ RA NƯỚC NGOÀI</a:t>
            </a:r>
            <a:endParaRPr lang="es-ES" i="1"/>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 KHÁI NIỆM ĐẦU TƯ TRỰC TIẾP </a:t>
            </a:r>
            <a:br>
              <a:rPr lang="en-US" sz="3200" b="1" smtClean="0">
                <a:solidFill>
                  <a:srgbClr val="000099"/>
                </a:solidFill>
              </a:rPr>
            </a:br>
            <a:r>
              <a:rPr lang="en-US" sz="3200" b="1" smtClean="0">
                <a:solidFill>
                  <a:srgbClr val="000099"/>
                </a:solidFill>
              </a:rPr>
              <a:t>RA NƯỚC NGOÀI</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Là các hoạt động </a:t>
            </a:r>
            <a:r>
              <a:rPr lang="en-US" sz="2000" i="1" smtClean="0">
                <a:solidFill>
                  <a:srgbClr val="C00000"/>
                </a:solidFill>
                <a:latin typeface="+mj-lt"/>
              </a:rPr>
              <a:t>(Khoản 1 Điều 3 Nghị định 83/2015)</a:t>
            </a:r>
            <a:r>
              <a:rPr lang="en-US" sz="2800" smtClean="0">
                <a:solidFill>
                  <a:srgbClr val="C00000"/>
                </a:solidFill>
                <a:latin typeface="+mj-lt"/>
              </a:rPr>
              <a:t> </a:t>
            </a:r>
          </a:p>
        </p:txBody>
      </p:sp>
      <p:sp>
        <p:nvSpPr>
          <p:cNvPr id="6" name="TextBox 5"/>
          <p:cNvSpPr txBox="1"/>
          <p:nvPr/>
        </p:nvSpPr>
        <p:spPr>
          <a:xfrm>
            <a:off x="1115616" y="2708920"/>
            <a:ext cx="7344816" cy="1384995"/>
          </a:xfrm>
          <a:prstGeom prst="rect">
            <a:avLst/>
          </a:prstGeom>
          <a:noFill/>
        </p:spPr>
        <p:txBody>
          <a:bodyPr wrap="square" rtlCol="0">
            <a:spAutoFit/>
          </a:bodyPr>
          <a:lstStyle/>
          <a:p>
            <a:pPr>
              <a:buFontTx/>
              <a:buChar char="-"/>
            </a:pPr>
            <a:r>
              <a:rPr lang="en-US" sz="2800" smtClean="0">
                <a:latin typeface="+mj-lt"/>
              </a:rPr>
              <a:t> Chuyển vốn;</a:t>
            </a:r>
          </a:p>
          <a:p>
            <a:pPr>
              <a:buFontTx/>
              <a:buChar char="-"/>
            </a:pPr>
            <a:r>
              <a:rPr lang="en-US" sz="2800" smtClean="0">
                <a:latin typeface="+mj-lt"/>
              </a:rPr>
              <a:t> Mua cơ sở kinh doanh (một phần hay toàn bộ);</a:t>
            </a:r>
          </a:p>
          <a:p>
            <a:pPr>
              <a:buFontTx/>
              <a:buChar char="-"/>
            </a:pPr>
            <a:r>
              <a:rPr lang="en-US" sz="2800" smtClean="0">
                <a:latin typeface="+mj-lt"/>
              </a:rPr>
              <a:t> Xác lập quyền sở hữu</a:t>
            </a:r>
          </a:p>
        </p:txBody>
      </p:sp>
      <p:sp>
        <p:nvSpPr>
          <p:cNvPr id="8" name="TextBox 7"/>
          <p:cNvSpPr txBox="1"/>
          <p:nvPr/>
        </p:nvSpPr>
        <p:spPr>
          <a:xfrm>
            <a:off x="3275856" y="4581128"/>
            <a:ext cx="4896544" cy="830997"/>
          </a:xfrm>
          <a:prstGeom prst="rect">
            <a:avLst/>
          </a:prstGeom>
          <a:noFill/>
        </p:spPr>
        <p:txBody>
          <a:bodyPr wrap="square" rtlCol="0">
            <a:spAutoFit/>
          </a:bodyPr>
          <a:lstStyle/>
          <a:p>
            <a:r>
              <a:rPr lang="en-US" sz="2400" smtClean="0">
                <a:solidFill>
                  <a:srgbClr val="003399"/>
                </a:solidFill>
                <a:latin typeface="+mj-lt"/>
              </a:rPr>
              <a:t>Trực tiếp tham gia quản lý hoạt động đầu tư</a:t>
            </a:r>
          </a:p>
        </p:txBody>
      </p:sp>
      <p:sp>
        <p:nvSpPr>
          <p:cNvPr id="9" name="TextBox 8"/>
          <p:cNvSpPr txBox="1"/>
          <p:nvPr/>
        </p:nvSpPr>
        <p:spPr>
          <a:xfrm flipH="1">
            <a:off x="1115616" y="4725144"/>
            <a:ext cx="2088232" cy="646331"/>
          </a:xfrm>
          <a:prstGeom prst="rect">
            <a:avLst/>
          </a:prstGeom>
          <a:noFill/>
        </p:spPr>
        <p:txBody>
          <a:bodyPr wrap="square" rtlCol="0">
            <a:spAutoFit/>
          </a:bodyPr>
          <a:lstStyle/>
          <a:p>
            <a:r>
              <a:rPr lang="en-US" sz="3600" smtClean="0">
                <a:solidFill>
                  <a:srgbClr val="FF0000"/>
                </a:solidFill>
                <a:latin typeface="+mj-lt"/>
              </a:rPr>
              <a:t>Mục đích</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CHỦ THỂ ĐẦU TƯ TRỰC TIẾP </a:t>
            </a:r>
            <a:br>
              <a:rPr lang="en-US" sz="3200" b="1" smtClean="0">
                <a:solidFill>
                  <a:srgbClr val="000099"/>
                </a:solidFill>
              </a:rPr>
            </a:br>
            <a:r>
              <a:rPr lang="en-US" sz="3200" b="1" smtClean="0">
                <a:solidFill>
                  <a:srgbClr val="000099"/>
                </a:solidFill>
              </a:rPr>
              <a:t>RA NƯỚC NGOÀI</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(Khoản 1 Điều 2 Nghị định 83/2015) </a:t>
            </a:r>
          </a:p>
        </p:txBody>
      </p:sp>
      <p:sp>
        <p:nvSpPr>
          <p:cNvPr id="6" name="TextBox 5"/>
          <p:cNvSpPr txBox="1"/>
          <p:nvPr/>
        </p:nvSpPr>
        <p:spPr>
          <a:xfrm>
            <a:off x="1115616" y="2852936"/>
            <a:ext cx="7056784" cy="2246769"/>
          </a:xfrm>
          <a:prstGeom prst="rect">
            <a:avLst/>
          </a:prstGeom>
          <a:noFill/>
        </p:spPr>
        <p:txBody>
          <a:bodyPr wrap="square" rtlCol="0">
            <a:spAutoFit/>
          </a:bodyPr>
          <a:lstStyle/>
          <a:p>
            <a:pPr>
              <a:buFontTx/>
              <a:buChar char="-"/>
            </a:pPr>
            <a:r>
              <a:rPr lang="en-US" sz="2400" smtClean="0">
                <a:latin typeface="+mj-lt"/>
              </a:rPr>
              <a:t> </a:t>
            </a:r>
            <a:r>
              <a:rPr lang="en-US" sz="2800" smtClean="0">
                <a:latin typeface="+mj-lt"/>
              </a:rPr>
              <a:t>Tổ chức kinh tế;</a:t>
            </a:r>
          </a:p>
          <a:p>
            <a:pPr>
              <a:buFontTx/>
              <a:buChar char="-"/>
            </a:pPr>
            <a:r>
              <a:rPr lang="en-US" sz="2800" smtClean="0">
                <a:latin typeface="+mj-lt"/>
              </a:rPr>
              <a:t> Hợp tác xã, liên hiệp hợp tác xã;</a:t>
            </a:r>
          </a:p>
          <a:p>
            <a:pPr>
              <a:buFontTx/>
              <a:buChar char="-"/>
            </a:pPr>
            <a:r>
              <a:rPr lang="en-US" sz="2800" smtClean="0">
                <a:latin typeface="+mj-lt"/>
              </a:rPr>
              <a:t> Tổ chức tín dụng;</a:t>
            </a:r>
          </a:p>
          <a:p>
            <a:pPr>
              <a:buFontTx/>
              <a:buChar char="-"/>
            </a:pPr>
            <a:r>
              <a:rPr lang="en-US" sz="2800" smtClean="0">
                <a:latin typeface="+mj-lt"/>
              </a:rPr>
              <a:t> Hộ kinh doanh, cá nhân quốc tịch Việt Nam;</a:t>
            </a:r>
          </a:p>
          <a:p>
            <a:pPr>
              <a:buFontTx/>
              <a:buChar char="-"/>
            </a:pPr>
            <a:r>
              <a:rPr lang="en-US" sz="2800" smtClean="0">
                <a:latin typeface="+mj-lt"/>
              </a:rPr>
              <a:t> Tổ chức khác thực hiện đầu tư kinh doanh.</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III. HÌNH THỨC ĐẦU TƯ TRỰC TIẾP</a:t>
            </a:r>
            <a:br>
              <a:rPr lang="en-US" sz="3200" b="1" smtClean="0">
                <a:solidFill>
                  <a:srgbClr val="000099"/>
                </a:solidFill>
              </a:rPr>
            </a:br>
            <a:r>
              <a:rPr lang="en-US" sz="3200" b="1" smtClean="0">
                <a:solidFill>
                  <a:srgbClr val="000099"/>
                </a:solidFill>
              </a:rPr>
              <a:t>RA NƯỚC NGOÀI</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(Điều 52 Luật Đầu tư) </a:t>
            </a:r>
          </a:p>
        </p:txBody>
      </p:sp>
      <p:sp>
        <p:nvSpPr>
          <p:cNvPr id="6" name="TextBox 5"/>
          <p:cNvSpPr txBox="1"/>
          <p:nvPr/>
        </p:nvSpPr>
        <p:spPr>
          <a:xfrm>
            <a:off x="1115616" y="2852936"/>
            <a:ext cx="7056784" cy="1815882"/>
          </a:xfrm>
          <a:prstGeom prst="rect">
            <a:avLst/>
          </a:prstGeom>
          <a:noFill/>
        </p:spPr>
        <p:txBody>
          <a:bodyPr wrap="square" rtlCol="0">
            <a:spAutoFit/>
          </a:bodyPr>
          <a:lstStyle/>
          <a:p>
            <a:pPr>
              <a:buFontTx/>
              <a:buChar char="-"/>
            </a:pPr>
            <a:r>
              <a:rPr lang="en-US" sz="2800" smtClean="0">
                <a:latin typeface="+mj-lt"/>
              </a:rPr>
              <a:t> Thành lập tổ chức kinh tế;</a:t>
            </a:r>
          </a:p>
          <a:p>
            <a:pPr>
              <a:buFontTx/>
              <a:buChar char="-"/>
            </a:pPr>
            <a:r>
              <a:rPr lang="en-US" sz="2800" smtClean="0">
                <a:latin typeface="+mj-lt"/>
              </a:rPr>
              <a:t> Thực hiện hợp đồng BCC;</a:t>
            </a:r>
          </a:p>
          <a:p>
            <a:pPr>
              <a:buFontTx/>
              <a:buChar char="-"/>
            </a:pPr>
            <a:r>
              <a:rPr lang="en-US" sz="2800" smtClean="0">
                <a:latin typeface="+mj-lt"/>
              </a:rPr>
              <a:t> Mua vốn góp để quản lý và thực hiện đầu tư kinh doanh.</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2800" b="1" smtClean="0">
                <a:solidFill>
                  <a:srgbClr val="000099"/>
                </a:solidFill>
              </a:rPr>
              <a:t>IV. CÁC THỦ TỤC ĐẦU TƯ TRỰC TIẾP </a:t>
            </a:r>
            <a:br>
              <a:rPr lang="en-US" sz="2800" b="1" smtClean="0">
                <a:solidFill>
                  <a:srgbClr val="000099"/>
                </a:solidFill>
              </a:rPr>
            </a:br>
            <a:r>
              <a:rPr lang="en-US" sz="2800" b="1" smtClean="0">
                <a:solidFill>
                  <a:srgbClr val="000099"/>
                </a:solidFill>
              </a:rPr>
              <a:t>RA NƯỚC NGOÀI</a:t>
            </a:r>
            <a:endParaRPr lang="en-US" sz="2800" b="1">
              <a:solidFill>
                <a:srgbClr val="000099"/>
              </a:solidFill>
            </a:endParaRPr>
          </a:p>
        </p:txBody>
      </p:sp>
      <p:sp>
        <p:nvSpPr>
          <p:cNvPr id="5" name="TextBox 4"/>
          <p:cNvSpPr txBox="1"/>
          <p:nvPr/>
        </p:nvSpPr>
        <p:spPr>
          <a:xfrm>
            <a:off x="827584" y="2041684"/>
            <a:ext cx="7920880" cy="523220"/>
          </a:xfrm>
          <a:prstGeom prst="rect">
            <a:avLst/>
          </a:prstGeom>
          <a:noFill/>
        </p:spPr>
        <p:txBody>
          <a:bodyPr wrap="square" rtlCol="0">
            <a:spAutoFit/>
          </a:bodyPr>
          <a:lstStyle/>
          <a:p>
            <a:r>
              <a:rPr lang="en-US" sz="2800" smtClean="0">
                <a:solidFill>
                  <a:srgbClr val="C00000"/>
                </a:solidFill>
                <a:latin typeface="+mj-lt"/>
              </a:rPr>
              <a:t>1/ Quyết định chủ trương đầu tư</a:t>
            </a:r>
          </a:p>
        </p:txBody>
      </p:sp>
      <p:sp>
        <p:nvSpPr>
          <p:cNvPr id="7" name="TextBox 6"/>
          <p:cNvSpPr txBox="1"/>
          <p:nvPr/>
        </p:nvSpPr>
        <p:spPr>
          <a:xfrm>
            <a:off x="899592" y="3861048"/>
            <a:ext cx="7920880" cy="954107"/>
          </a:xfrm>
          <a:prstGeom prst="rect">
            <a:avLst/>
          </a:prstGeom>
          <a:noFill/>
        </p:spPr>
        <p:txBody>
          <a:bodyPr wrap="square" rtlCol="0">
            <a:spAutoFit/>
          </a:bodyPr>
          <a:lstStyle/>
          <a:p>
            <a:r>
              <a:rPr lang="en-US" sz="2800" smtClean="0">
                <a:solidFill>
                  <a:srgbClr val="C00000"/>
                </a:solidFill>
                <a:latin typeface="+mj-lt"/>
              </a:rPr>
              <a:t>2/ Cấp Giấy chứng nhận đăng ký đầu tư ra nước ngoài</a:t>
            </a:r>
          </a:p>
        </p:txBody>
      </p:sp>
      <p:sp>
        <p:nvSpPr>
          <p:cNvPr id="8" name="TextBox 7"/>
          <p:cNvSpPr txBox="1"/>
          <p:nvPr/>
        </p:nvSpPr>
        <p:spPr>
          <a:xfrm>
            <a:off x="971600" y="2708920"/>
            <a:ext cx="7488832" cy="954107"/>
          </a:xfrm>
          <a:prstGeom prst="rect">
            <a:avLst/>
          </a:prstGeom>
          <a:noFill/>
        </p:spPr>
        <p:txBody>
          <a:bodyPr wrap="square" rtlCol="0">
            <a:spAutoFit/>
          </a:bodyPr>
          <a:lstStyle/>
          <a:p>
            <a:r>
              <a:rPr lang="en-US" sz="2800" smtClean="0">
                <a:latin typeface="+mj-lt"/>
              </a:rPr>
              <a:t>Chỉ áp dụng trong một số trường hợp (Điều 54 Luật đầu tư)</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404664"/>
            <a:ext cx="8229600" cy="1143000"/>
          </a:xfrm>
        </p:spPr>
        <p:txBody>
          <a:bodyPr>
            <a:normAutofit/>
          </a:bodyPr>
          <a:lstStyle/>
          <a:p>
            <a:r>
              <a:rPr lang="en-US" sz="2800" b="1" smtClean="0">
                <a:solidFill>
                  <a:srgbClr val="000099"/>
                </a:solidFill>
              </a:rPr>
              <a:t>IV. CÁC THỦ TỤC ĐẦU TƯ TRỰC TIẾP </a:t>
            </a:r>
            <a:br>
              <a:rPr lang="en-US" sz="2800" b="1" smtClean="0">
                <a:solidFill>
                  <a:srgbClr val="000099"/>
                </a:solidFill>
              </a:rPr>
            </a:br>
            <a:r>
              <a:rPr lang="en-US" sz="2800" b="1" smtClean="0">
                <a:solidFill>
                  <a:srgbClr val="000099"/>
                </a:solidFill>
              </a:rPr>
              <a:t>RA NƯỚC NGOÀI</a:t>
            </a:r>
            <a:endParaRPr lang="en-US" sz="2800" b="1">
              <a:solidFill>
                <a:srgbClr val="000099"/>
              </a:solidFill>
            </a:endParaRPr>
          </a:p>
        </p:txBody>
      </p:sp>
      <p:sp>
        <p:nvSpPr>
          <p:cNvPr id="7" name="TextBox 6"/>
          <p:cNvSpPr txBox="1"/>
          <p:nvPr/>
        </p:nvSpPr>
        <p:spPr>
          <a:xfrm>
            <a:off x="755576" y="1484784"/>
            <a:ext cx="7920880" cy="523220"/>
          </a:xfrm>
          <a:prstGeom prst="rect">
            <a:avLst/>
          </a:prstGeom>
          <a:noFill/>
        </p:spPr>
        <p:txBody>
          <a:bodyPr wrap="square" rtlCol="0">
            <a:spAutoFit/>
          </a:bodyPr>
          <a:lstStyle/>
          <a:p>
            <a:r>
              <a:rPr lang="en-US" sz="2800" smtClean="0">
                <a:solidFill>
                  <a:srgbClr val="C00000"/>
                </a:solidFill>
                <a:latin typeface="+mj-lt"/>
              </a:rPr>
              <a:t>2/ Cấp Giấy CNĐKĐT ra nước ngoài</a:t>
            </a:r>
          </a:p>
        </p:txBody>
      </p:sp>
      <p:sp>
        <p:nvSpPr>
          <p:cNvPr id="9" name="Rounded Rectangle 8"/>
          <p:cNvSpPr/>
          <p:nvPr/>
        </p:nvSpPr>
        <p:spPr>
          <a:xfrm>
            <a:off x="1691680" y="2204864"/>
            <a:ext cx="2160240"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smtClean="0"/>
              <a:t>Điều kiện</a:t>
            </a:r>
            <a:endParaRPr lang="en-US" sz="2400" b="1"/>
          </a:p>
        </p:txBody>
      </p:sp>
      <p:sp>
        <p:nvSpPr>
          <p:cNvPr id="8" name="Rounded Rectangle 7"/>
          <p:cNvSpPr/>
          <p:nvPr/>
        </p:nvSpPr>
        <p:spPr>
          <a:xfrm>
            <a:off x="5436096" y="2204864"/>
            <a:ext cx="2160240"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smtClean="0"/>
              <a:t>Thẩm quyền giải quyết</a:t>
            </a:r>
            <a:endParaRPr lang="en-US" sz="2400" b="1"/>
          </a:p>
        </p:txBody>
      </p:sp>
      <p:sp>
        <p:nvSpPr>
          <p:cNvPr id="10" name="TextBox 9"/>
          <p:cNvSpPr txBox="1"/>
          <p:nvPr/>
        </p:nvSpPr>
        <p:spPr>
          <a:xfrm>
            <a:off x="1259632" y="3284984"/>
            <a:ext cx="7200800" cy="3108543"/>
          </a:xfrm>
          <a:prstGeom prst="rect">
            <a:avLst/>
          </a:prstGeom>
          <a:noFill/>
        </p:spPr>
        <p:txBody>
          <a:bodyPr wrap="square" rtlCol="0">
            <a:spAutoFit/>
          </a:bodyPr>
          <a:lstStyle/>
          <a:p>
            <a:pPr algn="just">
              <a:buFontTx/>
              <a:buChar char="-"/>
            </a:pPr>
            <a:r>
              <a:rPr lang="en-US" sz="2800" smtClean="0">
                <a:latin typeface="+mj-lt"/>
              </a:rPr>
              <a:t> Phù hợp nguyên tắc đầu tư;</a:t>
            </a:r>
          </a:p>
          <a:p>
            <a:pPr algn="just">
              <a:buFontTx/>
              <a:buChar char="-"/>
            </a:pPr>
            <a:r>
              <a:rPr lang="en-US" sz="2800" smtClean="0">
                <a:latin typeface="+mj-lt"/>
              </a:rPr>
              <a:t> Không thuộc ngành nghề bị cấm;</a:t>
            </a:r>
          </a:p>
          <a:p>
            <a:pPr algn="just">
              <a:buFontTx/>
              <a:buChar char="-"/>
            </a:pPr>
            <a:r>
              <a:rPr lang="en-US" sz="2800" smtClean="0">
                <a:latin typeface="+mj-lt"/>
              </a:rPr>
              <a:t> Tự thu xếp ngoại tệ và có ý kiến của NHNN cho chuyển ngoại tệ tương đương ≥ 20 tỷ đồng.</a:t>
            </a:r>
          </a:p>
          <a:p>
            <a:pPr algn="just">
              <a:buFontTx/>
              <a:buChar char="-"/>
            </a:pPr>
            <a:r>
              <a:rPr lang="en-US" sz="2800" smtClean="0">
                <a:latin typeface="+mj-lt"/>
              </a:rPr>
              <a:t> Có quyết định đầu tư ra nước ngoài của nhà đầu tư, chủ sở hữu/đại diện chủ sở hữu.</a:t>
            </a:r>
          </a:p>
          <a:p>
            <a:pPr algn="just">
              <a:buFontTx/>
              <a:buChar char="-"/>
            </a:pPr>
            <a:r>
              <a:rPr lang="en-US" sz="2800" smtClean="0">
                <a:latin typeface="+mj-lt"/>
              </a:rPr>
              <a:t> Không nợ thuế.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VỀ ĐẦU TƯ (tt)</a:t>
            </a:r>
            <a:endParaRPr lang="en-US" sz="3200" b="1">
              <a:solidFill>
                <a:srgbClr val="000099"/>
              </a:solidFill>
            </a:endParaRPr>
          </a:p>
        </p:txBody>
      </p:sp>
      <p:sp>
        <p:nvSpPr>
          <p:cNvPr id="18" name="Rounded Rectangle 17"/>
          <p:cNvSpPr/>
          <p:nvPr/>
        </p:nvSpPr>
        <p:spPr>
          <a:xfrm>
            <a:off x="1187624" y="2276872"/>
            <a:ext cx="223224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smtClean="0"/>
              <a:t>Dự án </a:t>
            </a:r>
          </a:p>
          <a:p>
            <a:pPr algn="ctr"/>
            <a:r>
              <a:rPr lang="en-US" sz="2800" b="1" smtClean="0"/>
              <a:t>đầu tư</a:t>
            </a:r>
            <a:endParaRPr lang="en-US" sz="2800" b="1"/>
          </a:p>
        </p:txBody>
      </p:sp>
      <p:sp>
        <p:nvSpPr>
          <p:cNvPr id="19" name="TextBox 18"/>
          <p:cNvSpPr txBox="1"/>
          <p:nvPr/>
        </p:nvSpPr>
        <p:spPr>
          <a:xfrm>
            <a:off x="3995936" y="2132856"/>
            <a:ext cx="3066865" cy="538609"/>
          </a:xfrm>
          <a:prstGeom prst="rect">
            <a:avLst/>
          </a:prstGeom>
          <a:noFill/>
        </p:spPr>
        <p:txBody>
          <a:bodyPr wrap="none" rtlCol="0">
            <a:spAutoFit/>
          </a:bodyPr>
          <a:lstStyle/>
          <a:p>
            <a:r>
              <a:rPr lang="en-US" sz="2900" smtClean="0">
                <a:latin typeface="+mj-lt"/>
              </a:rPr>
              <a:t>- Dự án đầu tư mới</a:t>
            </a:r>
            <a:endParaRPr lang="en-US" sz="2900">
              <a:latin typeface="+mj-lt"/>
            </a:endParaRPr>
          </a:p>
        </p:txBody>
      </p:sp>
      <p:sp>
        <p:nvSpPr>
          <p:cNvPr id="20" name="TextBox 19"/>
          <p:cNvSpPr txBox="1"/>
          <p:nvPr/>
        </p:nvSpPr>
        <p:spPr>
          <a:xfrm>
            <a:off x="3995936" y="2852936"/>
            <a:ext cx="3755002" cy="538609"/>
          </a:xfrm>
          <a:prstGeom prst="rect">
            <a:avLst/>
          </a:prstGeom>
          <a:noFill/>
        </p:spPr>
        <p:txBody>
          <a:bodyPr wrap="none" rtlCol="0">
            <a:spAutoFit/>
          </a:bodyPr>
          <a:lstStyle/>
          <a:p>
            <a:r>
              <a:rPr lang="en-US" sz="2900" smtClean="0">
                <a:latin typeface="+mj-lt"/>
              </a:rPr>
              <a:t>- Dự án đầu tư mở rộng</a:t>
            </a:r>
            <a:endParaRPr lang="en-US" sz="2900">
              <a:latin typeface="+mj-lt"/>
            </a:endParaRPr>
          </a:p>
        </p:txBody>
      </p:sp>
      <p:sp>
        <p:nvSpPr>
          <p:cNvPr id="7" name="TextBox 6"/>
          <p:cNvSpPr txBox="1"/>
          <p:nvPr/>
        </p:nvSpPr>
        <p:spPr>
          <a:xfrm>
            <a:off x="1043608" y="3645024"/>
            <a:ext cx="2448272" cy="461665"/>
          </a:xfrm>
          <a:prstGeom prst="rect">
            <a:avLst/>
          </a:prstGeom>
          <a:noFill/>
        </p:spPr>
        <p:txBody>
          <a:bodyPr wrap="square" rtlCol="0">
            <a:spAutoFit/>
          </a:bodyPr>
          <a:lstStyle/>
          <a:p>
            <a:r>
              <a:rPr lang="en-US" sz="2400" i="1" smtClean="0">
                <a:solidFill>
                  <a:srgbClr val="FF0000"/>
                </a:solidFill>
                <a:latin typeface="+mj-lt"/>
              </a:rPr>
              <a:t>K2 Đ3 Luật Đầu tư</a:t>
            </a:r>
            <a:endParaRPr lang="en-US" sz="2400" i="1">
              <a:solidFill>
                <a:srgbClr val="FF0000"/>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dirty="0" smtClean="0">
                <a:solidFill>
                  <a:srgbClr val="000099"/>
                </a:solidFill>
              </a:rPr>
              <a:t>I. </a:t>
            </a:r>
            <a:r>
              <a:rPr lang="en-US" sz="3200" b="1" dirty="0" err="1" smtClean="0">
                <a:solidFill>
                  <a:srgbClr val="000099"/>
                </a:solidFill>
              </a:rPr>
              <a:t>KHÁI</a:t>
            </a:r>
            <a:r>
              <a:rPr lang="en-US" sz="3200" b="1" smtClean="0">
                <a:solidFill>
                  <a:srgbClr val="000099"/>
                </a:solidFill>
              </a:rPr>
              <a:t> QUÁT VỀ ĐẦU TƯ (tt)</a:t>
            </a:r>
            <a:endParaRPr lang="en-US" sz="3200" b="1">
              <a:solidFill>
                <a:srgbClr val="000099"/>
              </a:solidFill>
            </a:endParaRPr>
          </a:p>
        </p:txBody>
      </p:sp>
      <p:sp>
        <p:nvSpPr>
          <p:cNvPr id="10" name="TextBox 9"/>
          <p:cNvSpPr txBox="1"/>
          <p:nvPr/>
        </p:nvSpPr>
        <p:spPr>
          <a:xfrm>
            <a:off x="971600" y="1556792"/>
            <a:ext cx="7416824" cy="1077218"/>
          </a:xfrm>
          <a:prstGeom prst="rect">
            <a:avLst/>
          </a:prstGeom>
          <a:noFill/>
        </p:spPr>
        <p:txBody>
          <a:bodyPr wrap="square" rtlCol="0">
            <a:spAutoFit/>
          </a:bodyPr>
          <a:lstStyle/>
          <a:p>
            <a:r>
              <a:rPr lang="en-US" sz="3200" smtClean="0">
                <a:solidFill>
                  <a:srgbClr val="C00000"/>
                </a:solidFill>
                <a:latin typeface="+mj-lt"/>
              </a:rPr>
              <a:t>Phân biệt giữa hoạt động đầu tư và </a:t>
            </a:r>
          </a:p>
          <a:p>
            <a:r>
              <a:rPr lang="en-US" sz="3200" smtClean="0">
                <a:solidFill>
                  <a:srgbClr val="C00000"/>
                </a:solidFill>
                <a:latin typeface="+mj-lt"/>
              </a:rPr>
              <a:t>hoạt động kinh doanh thương mại?</a:t>
            </a:r>
            <a:endParaRPr lang="en-US" sz="3200">
              <a:solidFill>
                <a:srgbClr val="C00000"/>
              </a:solidFill>
              <a:latin typeface="+mj-lt"/>
            </a:endParaRPr>
          </a:p>
        </p:txBody>
      </p:sp>
      <p:sp>
        <p:nvSpPr>
          <p:cNvPr id="5" name="TextBox 4"/>
          <p:cNvSpPr txBox="1"/>
          <p:nvPr/>
        </p:nvSpPr>
        <p:spPr>
          <a:xfrm>
            <a:off x="971600" y="2924944"/>
            <a:ext cx="7344816" cy="954107"/>
          </a:xfrm>
          <a:prstGeom prst="rect">
            <a:avLst/>
          </a:prstGeom>
          <a:noFill/>
        </p:spPr>
        <p:txBody>
          <a:bodyPr wrap="square" rtlCol="0">
            <a:spAutoFit/>
          </a:bodyPr>
          <a:lstStyle/>
          <a:p>
            <a:r>
              <a:rPr lang="en-US" sz="2800" smtClean="0">
                <a:latin typeface="+mj-lt"/>
              </a:rPr>
              <a:t>- Đầu tư là một phần của hoạt động kinh doanh thương mại.</a:t>
            </a:r>
            <a:endParaRPr lang="en-US" sz="2800">
              <a:latin typeface="+mj-lt"/>
            </a:endParaRPr>
          </a:p>
        </p:txBody>
      </p:sp>
      <p:sp>
        <p:nvSpPr>
          <p:cNvPr id="6" name="TextBox 5"/>
          <p:cNvSpPr txBox="1"/>
          <p:nvPr/>
        </p:nvSpPr>
        <p:spPr>
          <a:xfrm>
            <a:off x="971600" y="3933056"/>
            <a:ext cx="7344816" cy="954107"/>
          </a:xfrm>
          <a:prstGeom prst="rect">
            <a:avLst/>
          </a:prstGeom>
          <a:noFill/>
        </p:spPr>
        <p:txBody>
          <a:bodyPr wrap="square" rtlCol="0">
            <a:spAutoFit/>
          </a:bodyPr>
          <a:lstStyle/>
          <a:p>
            <a:pPr>
              <a:buFontTx/>
              <a:buChar char="-"/>
            </a:pPr>
            <a:r>
              <a:rPr lang="en-US" sz="2800" smtClean="0">
                <a:latin typeface="+mj-lt"/>
              </a:rPr>
              <a:t> Đầu tư mang tính chất tạo lập </a:t>
            </a:r>
            <a:r>
              <a:rPr lang="en-US" sz="2800" smtClean="0">
                <a:latin typeface="+mj-lt"/>
                <a:sym typeface="Wingdings" pitchFamily="2" charset="2"/>
              </a:rPr>
              <a:t> hình thành cơ sở, điều kiện để tìm kiếm lợi nhuận.</a:t>
            </a:r>
            <a:endParaRPr lang="en-US" sz="280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VỀ ĐẦU TƯ (tt)</a:t>
            </a:r>
            <a:endParaRPr lang="en-US" sz="3200" b="1">
              <a:solidFill>
                <a:srgbClr val="000099"/>
              </a:solidFill>
            </a:endParaRPr>
          </a:p>
        </p:txBody>
      </p:sp>
      <p:sp>
        <p:nvSpPr>
          <p:cNvPr id="10" name="TextBox 9"/>
          <p:cNvSpPr txBox="1"/>
          <p:nvPr/>
        </p:nvSpPr>
        <p:spPr>
          <a:xfrm>
            <a:off x="971600" y="1124744"/>
            <a:ext cx="7416824" cy="584775"/>
          </a:xfrm>
          <a:prstGeom prst="rect">
            <a:avLst/>
          </a:prstGeom>
          <a:noFill/>
        </p:spPr>
        <p:txBody>
          <a:bodyPr wrap="square" rtlCol="0">
            <a:spAutoFit/>
          </a:bodyPr>
          <a:lstStyle/>
          <a:p>
            <a:r>
              <a:rPr lang="en-US" sz="3200" smtClean="0">
                <a:solidFill>
                  <a:srgbClr val="C00000"/>
                </a:solidFill>
                <a:latin typeface="+mj-lt"/>
              </a:rPr>
              <a:t>Phân loại đầu tư?</a:t>
            </a:r>
            <a:endParaRPr lang="en-US" sz="3200">
              <a:solidFill>
                <a:srgbClr val="C00000"/>
              </a:solidFill>
              <a:latin typeface="+mj-lt"/>
            </a:endParaRPr>
          </a:p>
        </p:txBody>
      </p:sp>
      <p:graphicFrame>
        <p:nvGraphicFramePr>
          <p:cNvPr id="5" name="Table 4"/>
          <p:cNvGraphicFramePr>
            <a:graphicFrameLocks noGrp="1"/>
          </p:cNvGraphicFramePr>
          <p:nvPr/>
        </p:nvGraphicFramePr>
        <p:xfrm>
          <a:off x="899592" y="1844824"/>
          <a:ext cx="7920880" cy="4114800"/>
        </p:xfrm>
        <a:graphic>
          <a:graphicData uri="http://schemas.openxmlformats.org/drawingml/2006/table">
            <a:tbl>
              <a:tblPr firstRow="1" bandRow="1">
                <a:tableStyleId>{7DF18680-E054-41AD-8BC1-D1AEF772440D}</a:tableStyleId>
              </a:tblPr>
              <a:tblGrid>
                <a:gridCol w="3229873"/>
                <a:gridCol w="4691007"/>
              </a:tblGrid>
              <a:tr h="370840">
                <a:tc>
                  <a:txBody>
                    <a:bodyPr/>
                    <a:lstStyle/>
                    <a:p>
                      <a:r>
                        <a:rPr lang="en-US" sz="2400" smtClean="0"/>
                        <a:t>Tiêu</a:t>
                      </a:r>
                      <a:r>
                        <a:rPr lang="en-US" sz="2400" baseline="0" smtClean="0"/>
                        <a:t> chí</a:t>
                      </a:r>
                      <a:endParaRPr lang="en-US" sz="2400">
                        <a:solidFill>
                          <a:schemeClr val="bg1"/>
                        </a:solidFill>
                      </a:endParaRPr>
                    </a:p>
                  </a:txBody>
                  <a:tcPr/>
                </a:tc>
                <a:tc>
                  <a:txBody>
                    <a:bodyPr/>
                    <a:lstStyle/>
                    <a:p>
                      <a:r>
                        <a:rPr lang="en-US" sz="2400" smtClean="0"/>
                        <a:t>Phân</a:t>
                      </a:r>
                      <a:r>
                        <a:rPr lang="en-US" sz="2400" baseline="0" smtClean="0"/>
                        <a:t> l</a:t>
                      </a:r>
                      <a:r>
                        <a:rPr lang="en-US" sz="2400" smtClean="0"/>
                        <a:t>oại</a:t>
                      </a:r>
                      <a:r>
                        <a:rPr lang="en-US" sz="2400" baseline="0" smtClean="0"/>
                        <a:t> đầu tư</a:t>
                      </a:r>
                      <a:endParaRPr lang="en-US" sz="2400"/>
                    </a:p>
                  </a:txBody>
                  <a:tcPr/>
                </a:tc>
              </a:tr>
              <a:tr h="370840">
                <a:tc>
                  <a:txBody>
                    <a:bodyPr/>
                    <a:lstStyle/>
                    <a:p>
                      <a:r>
                        <a:rPr lang="en-US" sz="2400" smtClean="0"/>
                        <a:t>Mục</a:t>
                      </a:r>
                      <a:r>
                        <a:rPr lang="en-US" sz="2400" baseline="0" smtClean="0"/>
                        <a:t> đích</a:t>
                      </a:r>
                      <a:endParaRPr lang="en-US" sz="2400">
                        <a:solidFill>
                          <a:srgbClr val="C00000"/>
                        </a:solidFill>
                      </a:endParaRPr>
                    </a:p>
                  </a:txBody>
                  <a:tcPr/>
                </a:tc>
                <a:tc>
                  <a:txBody>
                    <a:bodyPr/>
                    <a:lstStyle/>
                    <a:p>
                      <a:r>
                        <a:rPr lang="en-US" sz="2400" smtClean="0"/>
                        <a:t>Đầu</a:t>
                      </a:r>
                      <a:r>
                        <a:rPr lang="en-US" sz="2400" baseline="0" smtClean="0"/>
                        <a:t> tư phi lợi nhuận;</a:t>
                      </a:r>
                    </a:p>
                    <a:p>
                      <a:r>
                        <a:rPr lang="en-US" sz="2400" baseline="0" smtClean="0"/>
                        <a:t>Đầu tư kinh doanh.</a:t>
                      </a:r>
                      <a:endParaRPr lang="en-US" sz="2400"/>
                    </a:p>
                  </a:txBody>
                  <a:tcPr/>
                </a:tc>
              </a:tr>
              <a:tr h="370840">
                <a:tc>
                  <a:txBody>
                    <a:bodyPr/>
                    <a:lstStyle/>
                    <a:p>
                      <a:r>
                        <a:rPr lang="en-US" sz="2400" smtClean="0"/>
                        <a:t>Lãnh</a:t>
                      </a:r>
                      <a:r>
                        <a:rPr lang="en-US" sz="2400" baseline="0" smtClean="0"/>
                        <a:t> thổ</a:t>
                      </a:r>
                      <a:endParaRPr lang="en-US" sz="2400">
                        <a:solidFill>
                          <a:srgbClr val="C00000"/>
                        </a:solidFill>
                      </a:endParaRPr>
                    </a:p>
                  </a:txBody>
                  <a:tcPr/>
                </a:tc>
                <a:tc>
                  <a:txBody>
                    <a:bodyPr/>
                    <a:lstStyle/>
                    <a:p>
                      <a:r>
                        <a:rPr lang="en-US" sz="2400" smtClean="0"/>
                        <a:t>Đầu</a:t>
                      </a:r>
                      <a:r>
                        <a:rPr lang="en-US" sz="2400" baseline="0" smtClean="0"/>
                        <a:t> tư trong nước;</a:t>
                      </a:r>
                    </a:p>
                    <a:p>
                      <a:r>
                        <a:rPr lang="en-US" sz="2400" baseline="0" smtClean="0"/>
                        <a:t>Đầu tư nước ngoài.</a:t>
                      </a:r>
                      <a:endParaRPr lang="en-US" sz="2400"/>
                    </a:p>
                  </a:txBody>
                  <a:tcPr/>
                </a:tc>
              </a:tr>
              <a:tr h="370840">
                <a:tc>
                  <a:txBody>
                    <a:bodyPr/>
                    <a:lstStyle/>
                    <a:p>
                      <a:r>
                        <a:rPr lang="en-US" sz="2400" smtClean="0"/>
                        <a:t>Nguồn</a:t>
                      </a:r>
                      <a:r>
                        <a:rPr lang="en-US" sz="2400" baseline="0" smtClean="0"/>
                        <a:t> vốn</a:t>
                      </a:r>
                      <a:endParaRPr lang="en-US" sz="2400">
                        <a:solidFill>
                          <a:srgbClr val="C00000"/>
                        </a:solidFill>
                      </a:endParaRPr>
                    </a:p>
                  </a:txBody>
                  <a:tcPr/>
                </a:tc>
                <a:tc>
                  <a:txBody>
                    <a:bodyPr/>
                    <a:lstStyle/>
                    <a:p>
                      <a:r>
                        <a:rPr lang="en-US" sz="2400" smtClean="0"/>
                        <a:t>Đầu</a:t>
                      </a:r>
                      <a:r>
                        <a:rPr lang="en-US" sz="2400" baseline="0" smtClean="0"/>
                        <a:t> tư công;</a:t>
                      </a:r>
                    </a:p>
                    <a:p>
                      <a:r>
                        <a:rPr lang="en-US" sz="2400" baseline="0" smtClean="0"/>
                        <a:t>Đầu tư tư nhân;</a:t>
                      </a:r>
                    </a:p>
                    <a:p>
                      <a:r>
                        <a:rPr lang="en-US" sz="2400" baseline="0" smtClean="0"/>
                        <a:t>Đầu tư công – tư</a:t>
                      </a:r>
                      <a:endParaRPr lang="en-US" sz="2400"/>
                    </a:p>
                  </a:txBody>
                  <a:tcPr/>
                </a:tc>
              </a:tr>
              <a:tr h="370840">
                <a:tc>
                  <a:txBody>
                    <a:bodyPr/>
                    <a:lstStyle/>
                    <a:p>
                      <a:r>
                        <a:rPr lang="en-US" sz="2400" smtClean="0"/>
                        <a:t>Thủ</a:t>
                      </a:r>
                      <a:r>
                        <a:rPr lang="en-US" sz="2400" baseline="0" smtClean="0"/>
                        <a:t> tục hành chính</a:t>
                      </a:r>
                      <a:endParaRPr lang="en-US" sz="2400">
                        <a:solidFill>
                          <a:srgbClr val="C00000"/>
                        </a:solidFill>
                      </a:endParaRPr>
                    </a:p>
                  </a:txBody>
                  <a:tcPr/>
                </a:tc>
                <a:tc>
                  <a:txBody>
                    <a:bodyPr/>
                    <a:lstStyle/>
                    <a:p>
                      <a:r>
                        <a:rPr lang="en-US" sz="2400" smtClean="0"/>
                        <a:t>Đầ</a:t>
                      </a:r>
                      <a:r>
                        <a:rPr lang="en-US" sz="2400" baseline="0" smtClean="0"/>
                        <a:t>u tư phải đăng ký đầu tư</a:t>
                      </a:r>
                    </a:p>
                    <a:p>
                      <a:r>
                        <a:rPr lang="en-US" sz="2400" baseline="0" smtClean="0"/>
                        <a:t>Đầu tư không phải đăng ký đầu tư</a:t>
                      </a:r>
                      <a:endParaRPr lang="en-US" sz="240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NHỮNG VẤN ĐỀ CHUNG VỀ LUẬT ĐẦU TƯ</a:t>
            </a:r>
            <a:endParaRPr lang="en-US" sz="3200" b="1">
              <a:solidFill>
                <a:srgbClr val="000099"/>
              </a:solidFill>
            </a:endParaRPr>
          </a:p>
        </p:txBody>
      </p:sp>
      <p:sp>
        <p:nvSpPr>
          <p:cNvPr id="10" name="TextBox 9"/>
          <p:cNvSpPr txBox="1"/>
          <p:nvPr/>
        </p:nvSpPr>
        <p:spPr>
          <a:xfrm>
            <a:off x="899592" y="1412776"/>
            <a:ext cx="7416824" cy="1077218"/>
          </a:xfrm>
          <a:prstGeom prst="rect">
            <a:avLst/>
          </a:prstGeom>
          <a:noFill/>
        </p:spPr>
        <p:txBody>
          <a:bodyPr wrap="square" rtlCol="0">
            <a:spAutoFit/>
          </a:bodyPr>
          <a:lstStyle/>
          <a:p>
            <a:r>
              <a:rPr lang="en-US" sz="3200" smtClean="0">
                <a:solidFill>
                  <a:srgbClr val="C00000"/>
                </a:solidFill>
                <a:latin typeface="+mj-lt"/>
              </a:rPr>
              <a:t>Sự cần thiết phải điều chỉnh pháp lý đối với hoạt động đầu tư?</a:t>
            </a:r>
            <a:endParaRPr lang="en-US" sz="3200">
              <a:solidFill>
                <a:srgbClr val="C00000"/>
              </a:solidFill>
              <a:latin typeface="+mj-lt"/>
            </a:endParaRPr>
          </a:p>
        </p:txBody>
      </p:sp>
      <p:sp>
        <p:nvSpPr>
          <p:cNvPr id="6" name="TextBox 5"/>
          <p:cNvSpPr txBox="1"/>
          <p:nvPr/>
        </p:nvSpPr>
        <p:spPr>
          <a:xfrm>
            <a:off x="1043608" y="2492896"/>
            <a:ext cx="7344816" cy="861774"/>
          </a:xfrm>
          <a:prstGeom prst="rect">
            <a:avLst/>
          </a:prstGeom>
          <a:noFill/>
        </p:spPr>
        <p:txBody>
          <a:bodyPr wrap="square" rtlCol="0">
            <a:spAutoFit/>
          </a:bodyPr>
          <a:lstStyle/>
          <a:p>
            <a:r>
              <a:rPr lang="en-US" sz="2500" smtClean="0">
                <a:latin typeface="+mj-lt"/>
              </a:rPr>
              <a:t>- Mục tiêu lợi nhuận </a:t>
            </a:r>
            <a:r>
              <a:rPr lang="en-US" sz="2500" smtClean="0">
                <a:latin typeface="+mj-lt"/>
                <a:sym typeface="Wingdings" pitchFamily="2" charset="2"/>
              </a:rPr>
              <a:t> Ít quan tâm môi trường, kỹ thuật, công nghệ…</a:t>
            </a:r>
            <a:endParaRPr lang="en-US" sz="2500">
              <a:latin typeface="+mj-lt"/>
            </a:endParaRPr>
          </a:p>
        </p:txBody>
      </p:sp>
      <p:sp>
        <p:nvSpPr>
          <p:cNvPr id="7" name="TextBox 6"/>
          <p:cNvSpPr txBox="1"/>
          <p:nvPr/>
        </p:nvSpPr>
        <p:spPr>
          <a:xfrm>
            <a:off x="1043608" y="3501008"/>
            <a:ext cx="7344816" cy="477054"/>
          </a:xfrm>
          <a:prstGeom prst="rect">
            <a:avLst/>
          </a:prstGeom>
          <a:noFill/>
        </p:spPr>
        <p:txBody>
          <a:bodyPr wrap="square" rtlCol="0">
            <a:spAutoFit/>
          </a:bodyPr>
          <a:lstStyle/>
          <a:p>
            <a:r>
              <a:rPr lang="en-US" sz="2500" smtClean="0">
                <a:latin typeface="+mj-lt"/>
              </a:rPr>
              <a:t>- Nhiều chủ thể tham gia </a:t>
            </a:r>
            <a:r>
              <a:rPr lang="en-US" sz="2500" smtClean="0">
                <a:latin typeface="+mj-lt"/>
                <a:sym typeface="Wingdings" pitchFamily="2" charset="2"/>
              </a:rPr>
              <a:t> xung đột quyền, nghĩa vụ.</a:t>
            </a:r>
            <a:endParaRPr lang="en-US" sz="2500">
              <a:latin typeface="+mj-lt"/>
            </a:endParaRPr>
          </a:p>
        </p:txBody>
      </p:sp>
      <p:sp>
        <p:nvSpPr>
          <p:cNvPr id="8" name="TextBox 7"/>
          <p:cNvSpPr txBox="1"/>
          <p:nvPr/>
        </p:nvSpPr>
        <p:spPr>
          <a:xfrm>
            <a:off x="1043608" y="4149080"/>
            <a:ext cx="6840760" cy="861774"/>
          </a:xfrm>
          <a:prstGeom prst="rect">
            <a:avLst/>
          </a:prstGeom>
          <a:noFill/>
        </p:spPr>
        <p:txBody>
          <a:bodyPr wrap="square" rtlCol="0">
            <a:spAutoFit/>
          </a:bodyPr>
          <a:lstStyle/>
          <a:p>
            <a:r>
              <a:rPr lang="en-US" sz="2500" smtClean="0">
                <a:latin typeface="+mj-lt"/>
              </a:rPr>
              <a:t>- Tập trung 1 số ngành nghề, bỏ qua lĩnh vực cần thiết cho sự phát triển KT-XH.</a:t>
            </a:r>
            <a:endParaRPr lang="en-US" sz="2500">
              <a:latin typeface="+mj-lt"/>
            </a:endParaRPr>
          </a:p>
        </p:txBody>
      </p:sp>
      <p:sp>
        <p:nvSpPr>
          <p:cNvPr id="9" name="TextBox 8"/>
          <p:cNvSpPr txBox="1"/>
          <p:nvPr/>
        </p:nvSpPr>
        <p:spPr>
          <a:xfrm>
            <a:off x="1043608" y="5157192"/>
            <a:ext cx="6840760" cy="477054"/>
          </a:xfrm>
          <a:prstGeom prst="rect">
            <a:avLst/>
          </a:prstGeom>
          <a:noFill/>
        </p:spPr>
        <p:txBody>
          <a:bodyPr wrap="square" rtlCol="0">
            <a:spAutoFit/>
          </a:bodyPr>
          <a:lstStyle/>
          <a:p>
            <a:r>
              <a:rPr lang="en-US" sz="2500" smtClean="0">
                <a:latin typeface="+mj-lt"/>
              </a:rPr>
              <a:t>- An ninh quốc phòng, duy trì trật tự xã hội…</a:t>
            </a:r>
            <a:endParaRPr lang="en-US" sz="25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NHỮNG VẤN ĐỀ CHUNG VỀ LUẬT ĐẦU TƯ</a:t>
            </a:r>
            <a:endParaRPr lang="en-US" sz="3200" b="1">
              <a:solidFill>
                <a:srgbClr val="000099"/>
              </a:solidFill>
            </a:endParaRPr>
          </a:p>
        </p:txBody>
      </p:sp>
      <p:sp>
        <p:nvSpPr>
          <p:cNvPr id="10" name="TextBox 9"/>
          <p:cNvSpPr txBox="1"/>
          <p:nvPr/>
        </p:nvSpPr>
        <p:spPr>
          <a:xfrm>
            <a:off x="899592" y="1412776"/>
            <a:ext cx="7416824" cy="584775"/>
          </a:xfrm>
          <a:prstGeom prst="rect">
            <a:avLst/>
          </a:prstGeom>
          <a:noFill/>
        </p:spPr>
        <p:txBody>
          <a:bodyPr wrap="square" rtlCol="0">
            <a:spAutoFit/>
          </a:bodyPr>
          <a:lstStyle/>
          <a:p>
            <a:r>
              <a:rPr lang="en-US" sz="3200" smtClean="0">
                <a:solidFill>
                  <a:srgbClr val="C00000"/>
                </a:solidFill>
                <a:latin typeface="+mj-lt"/>
              </a:rPr>
              <a:t>Đối tượng và phương pháp điều chỉnh</a:t>
            </a:r>
            <a:endParaRPr lang="en-US" sz="3200">
              <a:solidFill>
                <a:srgbClr val="C00000"/>
              </a:solidFill>
              <a:latin typeface="+mj-lt"/>
            </a:endParaRPr>
          </a:p>
        </p:txBody>
      </p:sp>
      <p:grpSp>
        <p:nvGrpSpPr>
          <p:cNvPr id="13" name="Group 12"/>
          <p:cNvGrpSpPr/>
          <p:nvPr/>
        </p:nvGrpSpPr>
        <p:grpSpPr>
          <a:xfrm>
            <a:off x="1547664" y="2564904"/>
            <a:ext cx="5904656" cy="3240360"/>
            <a:chOff x="1547664" y="2564904"/>
            <a:chExt cx="5904656" cy="3240360"/>
          </a:xfrm>
        </p:grpSpPr>
        <p:sp>
          <p:nvSpPr>
            <p:cNvPr id="6" name="Rounded Rectangle 5"/>
            <p:cNvSpPr/>
            <p:nvPr/>
          </p:nvSpPr>
          <p:spPr>
            <a:xfrm>
              <a:off x="2195736" y="2564904"/>
              <a:ext cx="4536504"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smtClean="0"/>
                <a:t>Cơ quan Nhà nước</a:t>
              </a:r>
              <a:endParaRPr lang="en-US" sz="2800"/>
            </a:p>
          </p:txBody>
        </p:sp>
        <p:sp>
          <p:nvSpPr>
            <p:cNvPr id="7" name="Rounded Rectangle 6"/>
            <p:cNvSpPr/>
            <p:nvPr/>
          </p:nvSpPr>
          <p:spPr>
            <a:xfrm>
              <a:off x="1547664" y="4725144"/>
              <a:ext cx="2304256" cy="10801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smtClean="0"/>
                <a:t>Nhà đầu tư</a:t>
              </a:r>
              <a:endParaRPr lang="en-US" sz="2800"/>
            </a:p>
          </p:txBody>
        </p:sp>
        <p:sp>
          <p:nvSpPr>
            <p:cNvPr id="8" name="Rounded Rectangle 7"/>
            <p:cNvSpPr/>
            <p:nvPr/>
          </p:nvSpPr>
          <p:spPr>
            <a:xfrm>
              <a:off x="5148064" y="4725144"/>
              <a:ext cx="2304256" cy="10801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smtClean="0"/>
                <a:t>Nhà đầu tư</a:t>
              </a:r>
              <a:endParaRPr lang="en-US" sz="2800"/>
            </a:p>
          </p:txBody>
        </p:sp>
        <p:sp>
          <p:nvSpPr>
            <p:cNvPr id="9" name="Left-Right Arrow 8"/>
            <p:cNvSpPr/>
            <p:nvPr/>
          </p:nvSpPr>
          <p:spPr>
            <a:xfrm>
              <a:off x="4067944" y="5157192"/>
              <a:ext cx="86409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rot="16200000">
              <a:off x="2555776" y="3861048"/>
              <a:ext cx="864096"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rot="16200000">
              <a:off x="5652120" y="3933056"/>
              <a:ext cx="864096" cy="2880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NHỮNG VẤN ĐỀ CHUNG VỀ LUẬT ĐẦU TƯ</a:t>
            </a:r>
            <a:endParaRPr lang="en-US" sz="3200" b="1">
              <a:solidFill>
                <a:srgbClr val="000099"/>
              </a:solidFill>
            </a:endParaRPr>
          </a:p>
        </p:txBody>
      </p:sp>
      <p:sp>
        <p:nvSpPr>
          <p:cNvPr id="10" name="TextBox 9"/>
          <p:cNvSpPr txBox="1"/>
          <p:nvPr/>
        </p:nvSpPr>
        <p:spPr>
          <a:xfrm>
            <a:off x="827584" y="1268760"/>
            <a:ext cx="7416824" cy="584775"/>
          </a:xfrm>
          <a:prstGeom prst="rect">
            <a:avLst/>
          </a:prstGeom>
          <a:noFill/>
        </p:spPr>
        <p:txBody>
          <a:bodyPr wrap="square" rtlCol="0">
            <a:spAutoFit/>
          </a:bodyPr>
          <a:lstStyle/>
          <a:p>
            <a:r>
              <a:rPr lang="en-US" sz="3200" smtClean="0">
                <a:solidFill>
                  <a:srgbClr val="C00000"/>
                </a:solidFill>
                <a:latin typeface="+mj-lt"/>
              </a:rPr>
              <a:t>Chủ thể của Luật Đầu tư</a:t>
            </a:r>
            <a:endParaRPr lang="en-US" sz="3200">
              <a:solidFill>
                <a:srgbClr val="C00000"/>
              </a:solidFill>
              <a:latin typeface="+mj-lt"/>
            </a:endParaRPr>
          </a:p>
        </p:txBody>
      </p:sp>
      <p:graphicFrame>
        <p:nvGraphicFramePr>
          <p:cNvPr id="14" name="Diagram 13"/>
          <p:cNvGraphicFramePr/>
          <p:nvPr/>
        </p:nvGraphicFramePr>
        <p:xfrm>
          <a:off x="323528" y="2204864"/>
          <a:ext cx="85689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4" grpId="1">
        <p:bldAsOne/>
      </p:bldGraphic>
      <p:bldGraphic spid="14" grpId="2">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NHỮNG VẤN ĐỀ CHUNG VỀ LUẬT ĐẦU TƯ</a:t>
            </a:r>
            <a:endParaRPr lang="en-US" sz="3200" b="1">
              <a:solidFill>
                <a:srgbClr val="000099"/>
              </a:solidFill>
            </a:endParaRPr>
          </a:p>
        </p:txBody>
      </p:sp>
      <p:sp>
        <p:nvSpPr>
          <p:cNvPr id="10" name="TextBox 9"/>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Nguồn của Luật Đầu tư</a:t>
            </a:r>
            <a:endParaRPr lang="en-US" sz="3200">
              <a:solidFill>
                <a:srgbClr val="C00000"/>
              </a:solidFill>
              <a:latin typeface="+mj-lt"/>
            </a:endParaRPr>
          </a:p>
        </p:txBody>
      </p:sp>
      <p:sp>
        <p:nvSpPr>
          <p:cNvPr id="5" name="TextBox 4"/>
          <p:cNvSpPr txBox="1"/>
          <p:nvPr/>
        </p:nvSpPr>
        <p:spPr>
          <a:xfrm>
            <a:off x="899592" y="2204864"/>
            <a:ext cx="7344816" cy="523220"/>
          </a:xfrm>
          <a:prstGeom prst="rect">
            <a:avLst/>
          </a:prstGeom>
          <a:noFill/>
        </p:spPr>
        <p:txBody>
          <a:bodyPr wrap="square" rtlCol="0">
            <a:spAutoFit/>
          </a:bodyPr>
          <a:lstStyle/>
          <a:p>
            <a:r>
              <a:rPr lang="en-US" sz="2800" smtClean="0">
                <a:latin typeface="+mj-lt"/>
              </a:rPr>
              <a:t>- Pháp luật quốc gia;</a:t>
            </a:r>
            <a:endParaRPr lang="en-US" sz="2800">
              <a:latin typeface="+mj-lt"/>
            </a:endParaRPr>
          </a:p>
        </p:txBody>
      </p:sp>
      <p:sp>
        <p:nvSpPr>
          <p:cNvPr id="6" name="TextBox 5"/>
          <p:cNvSpPr txBox="1"/>
          <p:nvPr/>
        </p:nvSpPr>
        <p:spPr>
          <a:xfrm>
            <a:off x="899592" y="2852936"/>
            <a:ext cx="7344816" cy="523220"/>
          </a:xfrm>
          <a:prstGeom prst="rect">
            <a:avLst/>
          </a:prstGeom>
          <a:noFill/>
        </p:spPr>
        <p:txBody>
          <a:bodyPr wrap="square" rtlCol="0">
            <a:spAutoFit/>
          </a:bodyPr>
          <a:lstStyle/>
          <a:p>
            <a:r>
              <a:rPr lang="en-US" sz="2800" smtClean="0">
                <a:latin typeface="+mj-lt"/>
              </a:rPr>
              <a:t>- Điều ước quốc tế;</a:t>
            </a:r>
            <a:endParaRPr lang="en-US" sz="2800">
              <a:latin typeface="+mj-lt"/>
            </a:endParaRPr>
          </a:p>
        </p:txBody>
      </p:sp>
      <p:sp>
        <p:nvSpPr>
          <p:cNvPr id="7" name="TextBox 6"/>
          <p:cNvSpPr txBox="1"/>
          <p:nvPr/>
        </p:nvSpPr>
        <p:spPr>
          <a:xfrm>
            <a:off x="899592" y="3501008"/>
            <a:ext cx="7344816" cy="523220"/>
          </a:xfrm>
          <a:prstGeom prst="rect">
            <a:avLst/>
          </a:prstGeom>
          <a:noFill/>
        </p:spPr>
        <p:txBody>
          <a:bodyPr wrap="square" rtlCol="0">
            <a:spAutoFit/>
          </a:bodyPr>
          <a:lstStyle/>
          <a:p>
            <a:r>
              <a:rPr lang="en-US" sz="2800" smtClean="0">
                <a:latin typeface="+mj-lt"/>
              </a:rPr>
              <a:t>- Tập quán.</a:t>
            </a:r>
            <a:endParaRPr lang="en-US" sz="280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NHỮNG VẤN ĐỀ CHUNG VỀ LUẬT ĐẦU TƯ</a:t>
            </a:r>
            <a:endParaRPr lang="en-US" sz="3200" b="1">
              <a:solidFill>
                <a:srgbClr val="000099"/>
              </a:solidFill>
            </a:endParaRPr>
          </a:p>
        </p:txBody>
      </p:sp>
      <p:sp>
        <p:nvSpPr>
          <p:cNvPr id="10" name="TextBox 9"/>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Mối quan hệ giữa Luật Đầu tư và Luật khác</a:t>
            </a:r>
            <a:endParaRPr lang="en-US" sz="3200">
              <a:solidFill>
                <a:srgbClr val="C00000"/>
              </a:solidFill>
              <a:latin typeface="+mj-lt"/>
            </a:endParaRPr>
          </a:p>
        </p:txBody>
      </p:sp>
      <p:sp>
        <p:nvSpPr>
          <p:cNvPr id="9" name="TextBox 8"/>
          <p:cNvSpPr txBox="1"/>
          <p:nvPr/>
        </p:nvSpPr>
        <p:spPr>
          <a:xfrm>
            <a:off x="899592" y="2204864"/>
            <a:ext cx="7344816" cy="523220"/>
          </a:xfrm>
          <a:prstGeom prst="rect">
            <a:avLst/>
          </a:prstGeom>
          <a:noFill/>
        </p:spPr>
        <p:txBody>
          <a:bodyPr wrap="square" rtlCol="0">
            <a:spAutoFit/>
          </a:bodyPr>
          <a:lstStyle/>
          <a:p>
            <a:r>
              <a:rPr lang="en-US" sz="2800" smtClean="0">
                <a:latin typeface="+mj-lt"/>
              </a:rPr>
              <a:t>- Luật Doanh nghiệp;</a:t>
            </a:r>
            <a:endParaRPr lang="en-US" sz="2800">
              <a:latin typeface="+mj-lt"/>
            </a:endParaRPr>
          </a:p>
        </p:txBody>
      </p:sp>
      <p:sp>
        <p:nvSpPr>
          <p:cNvPr id="11" name="TextBox 10"/>
          <p:cNvSpPr txBox="1"/>
          <p:nvPr/>
        </p:nvSpPr>
        <p:spPr>
          <a:xfrm>
            <a:off x="899592" y="2852936"/>
            <a:ext cx="7344816" cy="523220"/>
          </a:xfrm>
          <a:prstGeom prst="rect">
            <a:avLst/>
          </a:prstGeom>
          <a:noFill/>
        </p:spPr>
        <p:txBody>
          <a:bodyPr wrap="square" rtlCol="0">
            <a:spAutoFit/>
          </a:bodyPr>
          <a:lstStyle/>
          <a:p>
            <a:r>
              <a:rPr lang="en-US" sz="2800" smtClean="0">
                <a:latin typeface="+mj-lt"/>
              </a:rPr>
              <a:t>- Luật Thương mại;</a:t>
            </a:r>
            <a:endParaRPr lang="en-US" sz="2800">
              <a:latin typeface="+mj-lt"/>
            </a:endParaRPr>
          </a:p>
        </p:txBody>
      </p:sp>
      <p:sp>
        <p:nvSpPr>
          <p:cNvPr id="12" name="TextBox 11"/>
          <p:cNvSpPr txBox="1"/>
          <p:nvPr/>
        </p:nvSpPr>
        <p:spPr>
          <a:xfrm>
            <a:off x="899592" y="3501008"/>
            <a:ext cx="7344816" cy="523220"/>
          </a:xfrm>
          <a:prstGeom prst="rect">
            <a:avLst/>
          </a:prstGeom>
          <a:noFill/>
        </p:spPr>
        <p:txBody>
          <a:bodyPr wrap="square" rtlCol="0">
            <a:spAutoFit/>
          </a:bodyPr>
          <a:lstStyle/>
          <a:p>
            <a:r>
              <a:rPr lang="en-US" sz="2800" smtClean="0">
                <a:latin typeface="+mj-lt"/>
              </a:rPr>
              <a:t>- Luật Đất đai;</a:t>
            </a:r>
            <a:endParaRPr lang="en-US" sz="2800">
              <a:latin typeface="+mj-lt"/>
            </a:endParaRPr>
          </a:p>
        </p:txBody>
      </p:sp>
      <p:sp>
        <p:nvSpPr>
          <p:cNvPr id="13" name="TextBox 12"/>
          <p:cNvSpPr txBox="1"/>
          <p:nvPr/>
        </p:nvSpPr>
        <p:spPr>
          <a:xfrm>
            <a:off x="899592" y="4149080"/>
            <a:ext cx="7344816" cy="523220"/>
          </a:xfrm>
          <a:prstGeom prst="rect">
            <a:avLst/>
          </a:prstGeom>
          <a:noFill/>
        </p:spPr>
        <p:txBody>
          <a:bodyPr wrap="square" rtlCol="0">
            <a:spAutoFit/>
          </a:bodyPr>
          <a:lstStyle/>
          <a:p>
            <a:r>
              <a:rPr lang="en-US" sz="2800" smtClean="0">
                <a:latin typeface="+mj-lt"/>
              </a:rPr>
              <a:t>- Luật Môi trường;</a:t>
            </a:r>
            <a:endParaRPr lang="en-US" sz="2800">
              <a:latin typeface="+mj-lt"/>
            </a:endParaRPr>
          </a:p>
        </p:txBody>
      </p:sp>
      <p:sp>
        <p:nvSpPr>
          <p:cNvPr id="14" name="TextBox 13"/>
          <p:cNvSpPr txBox="1"/>
          <p:nvPr/>
        </p:nvSpPr>
        <p:spPr>
          <a:xfrm>
            <a:off x="899592" y="4725144"/>
            <a:ext cx="7344816" cy="523220"/>
          </a:xfrm>
          <a:prstGeom prst="rect">
            <a:avLst/>
          </a:prstGeom>
          <a:noFill/>
        </p:spPr>
        <p:txBody>
          <a:bodyPr wrap="square" rtlCol="0">
            <a:spAutoFit/>
          </a:bodyPr>
          <a:lstStyle/>
          <a:p>
            <a:r>
              <a:rPr lang="en-US" sz="2800" smtClean="0">
                <a:latin typeface="+mj-lt"/>
              </a:rPr>
              <a:t>- …</a:t>
            </a:r>
            <a:endParaRPr lang="en-US" sz="28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2.</a:t>
            </a:r>
            <a:br>
              <a:rPr lang="es-UY" sz="4000" b="1" smtClean="0"/>
            </a:br>
            <a:r>
              <a:rPr lang="es-UY" sz="4000" b="1" smtClean="0"/>
              <a:t>CHÍNH SÁCH ĐẦU TƯ</a:t>
            </a:r>
            <a:r>
              <a:rPr lang="es-UY" b="1" smtClean="0"/>
              <a:t/>
            </a:r>
            <a:br>
              <a:rPr lang="es-UY" b="1" smtClean="0"/>
            </a:br>
            <a:endParaRPr lang="es-ES" i="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NỘI QUY LỚP HỌC</a:t>
            </a:r>
            <a:endParaRPr lang="en-US" sz="3200" b="1">
              <a:solidFill>
                <a:srgbClr val="000099"/>
              </a:solidFill>
            </a:endParaRPr>
          </a:p>
        </p:txBody>
      </p:sp>
      <p:pic>
        <p:nvPicPr>
          <p:cNvPr id="5" name="Picture 4" descr="better_classroom_cartoon.jpg"/>
          <p:cNvPicPr>
            <a:picLocks noChangeAspect="1"/>
          </p:cNvPicPr>
          <p:nvPr/>
        </p:nvPicPr>
        <p:blipFill>
          <a:blip r:embed="rId2" cstate="print"/>
          <a:stretch>
            <a:fillRect/>
          </a:stretch>
        </p:blipFill>
        <p:spPr>
          <a:xfrm>
            <a:off x="1187624" y="1556792"/>
            <a:ext cx="3175000" cy="1841500"/>
          </a:xfrm>
          <a:prstGeom prst="rect">
            <a:avLst/>
          </a:prstGeom>
        </p:spPr>
      </p:pic>
      <p:pic>
        <p:nvPicPr>
          <p:cNvPr id="7" name="Picture 6" descr="download (2).jpg"/>
          <p:cNvPicPr>
            <a:picLocks noChangeAspect="1"/>
          </p:cNvPicPr>
          <p:nvPr/>
        </p:nvPicPr>
        <p:blipFill>
          <a:blip r:embed="rId3" cstate="print"/>
          <a:stretch>
            <a:fillRect/>
          </a:stretch>
        </p:blipFill>
        <p:spPr>
          <a:xfrm>
            <a:off x="4427984" y="2204864"/>
            <a:ext cx="2016224" cy="2016224"/>
          </a:xfrm>
          <a:prstGeom prst="rect">
            <a:avLst/>
          </a:prstGeom>
        </p:spPr>
      </p:pic>
      <p:pic>
        <p:nvPicPr>
          <p:cNvPr id="8" name="Picture 7" descr="download (3).jpg"/>
          <p:cNvPicPr>
            <a:picLocks noChangeAspect="1"/>
          </p:cNvPicPr>
          <p:nvPr/>
        </p:nvPicPr>
        <p:blipFill>
          <a:blip r:embed="rId4" cstate="print"/>
          <a:stretch>
            <a:fillRect/>
          </a:stretch>
        </p:blipFill>
        <p:spPr>
          <a:xfrm>
            <a:off x="6732240" y="1628800"/>
            <a:ext cx="1800200" cy="1800200"/>
          </a:xfrm>
          <a:prstGeom prst="rect">
            <a:avLst/>
          </a:prstGeom>
        </p:spPr>
      </p:pic>
      <p:grpSp>
        <p:nvGrpSpPr>
          <p:cNvPr id="2" name="Group 12"/>
          <p:cNvGrpSpPr/>
          <p:nvPr/>
        </p:nvGrpSpPr>
        <p:grpSpPr>
          <a:xfrm>
            <a:off x="683568" y="4149080"/>
            <a:ext cx="4221851" cy="2108250"/>
            <a:chOff x="827584" y="4221088"/>
            <a:chExt cx="4221851" cy="2108250"/>
          </a:xfrm>
        </p:grpSpPr>
        <p:pic>
          <p:nvPicPr>
            <p:cNvPr id="10" name="Picture 9" descr="download.jpg"/>
            <p:cNvPicPr>
              <a:picLocks noChangeAspect="1"/>
            </p:cNvPicPr>
            <p:nvPr/>
          </p:nvPicPr>
          <p:blipFill>
            <a:blip r:embed="rId5" cstate="print"/>
            <a:stretch>
              <a:fillRect/>
            </a:stretch>
          </p:blipFill>
          <p:spPr>
            <a:xfrm>
              <a:off x="827584" y="4653136"/>
              <a:ext cx="2304256" cy="1631103"/>
            </a:xfrm>
            <a:prstGeom prst="rect">
              <a:avLst/>
            </a:prstGeom>
          </p:spPr>
        </p:pic>
        <p:pic>
          <p:nvPicPr>
            <p:cNvPr id="6" name="Picture 5" descr="download (1).jpg"/>
            <p:cNvPicPr>
              <a:picLocks noChangeAspect="1"/>
            </p:cNvPicPr>
            <p:nvPr/>
          </p:nvPicPr>
          <p:blipFill>
            <a:blip r:embed="rId6" cstate="print"/>
            <a:stretch>
              <a:fillRect/>
            </a:stretch>
          </p:blipFill>
          <p:spPr>
            <a:xfrm>
              <a:off x="3059832" y="4221088"/>
              <a:ext cx="1989603" cy="2108250"/>
            </a:xfrm>
            <a:prstGeom prst="rect">
              <a:avLst/>
            </a:prstGeom>
          </p:spPr>
        </p:pic>
      </p:grpSp>
      <p:pic>
        <p:nvPicPr>
          <p:cNvPr id="13" name="Picture 12" descr="Smartphones.jpg"/>
          <p:cNvPicPr>
            <a:picLocks noChangeAspect="1"/>
          </p:cNvPicPr>
          <p:nvPr/>
        </p:nvPicPr>
        <p:blipFill>
          <a:blip r:embed="rId7" cstate="print"/>
          <a:stretch>
            <a:fillRect/>
          </a:stretch>
        </p:blipFill>
        <p:spPr>
          <a:xfrm>
            <a:off x="6084169" y="4869160"/>
            <a:ext cx="2482746" cy="1260360"/>
          </a:xfrm>
          <a:prstGeom prst="rect">
            <a:avLst/>
          </a:prstGeom>
        </p:spPr>
      </p:pic>
      <p:sp>
        <p:nvSpPr>
          <p:cNvPr id="14" name="Cross 13"/>
          <p:cNvSpPr/>
          <p:nvPr/>
        </p:nvSpPr>
        <p:spPr>
          <a:xfrm rot="19545231">
            <a:off x="6259785" y="4446337"/>
            <a:ext cx="2026541" cy="2016224"/>
          </a:xfrm>
          <a:prstGeom prst="plus">
            <a:avLst>
              <a:gd name="adj" fmla="val 458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NIỆM CHÍNH SÁCH ĐẦU TƯ</a:t>
            </a:r>
            <a:endParaRPr lang="en-US" sz="3200" b="1">
              <a:solidFill>
                <a:srgbClr val="000099"/>
              </a:solidFill>
            </a:endParaRPr>
          </a:p>
        </p:txBody>
      </p:sp>
      <p:graphicFrame>
        <p:nvGraphicFramePr>
          <p:cNvPr id="9" name="Diagram 8"/>
          <p:cNvGraphicFramePr/>
          <p:nvPr/>
        </p:nvGraphicFramePr>
        <p:xfrm>
          <a:off x="1524000" y="1397000"/>
          <a:ext cx="6720408"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rot="10800000" flipH="1" flipV="1">
            <a:off x="1475656" y="3717032"/>
            <a:ext cx="194421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FFFF00"/>
                </a:solidFill>
              </a:rPr>
              <a:t>Nhà nước</a:t>
            </a:r>
            <a:endParaRPr lang="en-US" sz="2400" b="1">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NIỆM CHÍNH SÁCH ĐẦU TƯ</a:t>
            </a:r>
            <a:endParaRPr lang="en-US" sz="3200" b="1">
              <a:solidFill>
                <a:srgbClr val="000099"/>
              </a:solidFill>
            </a:endParaRPr>
          </a:p>
        </p:txBody>
      </p:sp>
      <p:sp>
        <p:nvSpPr>
          <p:cNvPr id="5" name="TextBox 4"/>
          <p:cNvSpPr txBox="1"/>
          <p:nvPr/>
        </p:nvSpPr>
        <p:spPr>
          <a:xfrm>
            <a:off x="827584" y="1340768"/>
            <a:ext cx="7416824" cy="1077218"/>
          </a:xfrm>
          <a:prstGeom prst="rect">
            <a:avLst/>
          </a:prstGeom>
          <a:noFill/>
        </p:spPr>
        <p:txBody>
          <a:bodyPr wrap="square" rtlCol="0">
            <a:spAutoFit/>
          </a:bodyPr>
          <a:lstStyle/>
          <a:p>
            <a:r>
              <a:rPr lang="en-US" sz="3200" smtClean="0">
                <a:solidFill>
                  <a:srgbClr val="C00000"/>
                </a:solidFill>
                <a:latin typeface="+mj-lt"/>
              </a:rPr>
              <a:t>Tại sao phải ban hành chính sách thu hút đầu tư?</a:t>
            </a:r>
            <a:endParaRPr lang="en-US" sz="3200">
              <a:solidFill>
                <a:srgbClr val="C00000"/>
              </a:solidFill>
              <a:latin typeface="+mj-lt"/>
            </a:endParaRPr>
          </a:p>
        </p:txBody>
      </p:sp>
      <p:sp>
        <p:nvSpPr>
          <p:cNvPr id="6" name="TextBox 5"/>
          <p:cNvSpPr txBox="1"/>
          <p:nvPr/>
        </p:nvSpPr>
        <p:spPr>
          <a:xfrm>
            <a:off x="899592" y="2564904"/>
            <a:ext cx="7344816" cy="954107"/>
          </a:xfrm>
          <a:prstGeom prst="rect">
            <a:avLst/>
          </a:prstGeom>
          <a:noFill/>
        </p:spPr>
        <p:txBody>
          <a:bodyPr wrap="square" rtlCol="0">
            <a:spAutoFit/>
          </a:bodyPr>
          <a:lstStyle/>
          <a:p>
            <a:r>
              <a:rPr lang="en-US" sz="2800" smtClean="0">
                <a:latin typeface="+mj-lt"/>
              </a:rPr>
              <a:t>- Điều tiết hoạt động đầu tư theo mong muốn để đạt được mục tiêu phát triển kinh tế - xã hội.</a:t>
            </a:r>
            <a:endParaRPr lang="en-US" sz="2800">
              <a:latin typeface="+mj-lt"/>
            </a:endParaRPr>
          </a:p>
        </p:txBody>
      </p:sp>
      <p:sp>
        <p:nvSpPr>
          <p:cNvPr id="7" name="TextBox 6"/>
          <p:cNvSpPr txBox="1"/>
          <p:nvPr/>
        </p:nvSpPr>
        <p:spPr>
          <a:xfrm>
            <a:off x="899592" y="3573016"/>
            <a:ext cx="7344816" cy="954107"/>
          </a:xfrm>
          <a:prstGeom prst="rect">
            <a:avLst/>
          </a:prstGeom>
          <a:noFill/>
        </p:spPr>
        <p:txBody>
          <a:bodyPr wrap="square" rtlCol="0">
            <a:spAutoFit/>
          </a:bodyPr>
          <a:lstStyle/>
          <a:p>
            <a:r>
              <a:rPr lang="en-US" sz="2800" smtClean="0">
                <a:latin typeface="+mj-lt"/>
              </a:rPr>
              <a:t>- Tận dụng nguồn vốn, kỹ thuật mà năng lực trong nước chưa đáp ứng được.</a:t>
            </a:r>
            <a:endParaRPr lang="en-US" sz="2800">
              <a:latin typeface="+mj-lt"/>
            </a:endParaRPr>
          </a:p>
        </p:txBody>
      </p:sp>
      <p:sp>
        <p:nvSpPr>
          <p:cNvPr id="8" name="TextBox 7"/>
          <p:cNvSpPr txBox="1"/>
          <p:nvPr/>
        </p:nvSpPr>
        <p:spPr>
          <a:xfrm>
            <a:off x="971600" y="4581128"/>
            <a:ext cx="7344816" cy="523220"/>
          </a:xfrm>
          <a:prstGeom prst="rect">
            <a:avLst/>
          </a:prstGeom>
          <a:noFill/>
        </p:spPr>
        <p:txBody>
          <a:bodyPr wrap="square" rtlCol="0">
            <a:spAutoFit/>
          </a:bodyPr>
          <a:lstStyle/>
          <a:p>
            <a:r>
              <a:rPr lang="en-US" sz="2800" smtClean="0">
                <a:latin typeface="+mj-lt"/>
              </a:rPr>
              <a:t>- Khuyến khích áp dụng công nghệ - kỹ thuật mới.</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1"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P spid="7" grpId="0"/>
      <p:bldP spid="7" grpId="1"/>
      <p:bldP spid="8" grpId="0"/>
      <p:bldP spid="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NIỆM CHÍNH SÁCH ĐẦU TƯ</a:t>
            </a:r>
            <a:endParaRPr lang="en-US" sz="3200" b="1">
              <a:solidFill>
                <a:srgbClr val="000099"/>
              </a:solidFill>
            </a:endParaRPr>
          </a:p>
        </p:txBody>
      </p:sp>
      <p:sp>
        <p:nvSpPr>
          <p:cNvPr id="5" name="TextBox 4"/>
          <p:cNvSpPr txBox="1"/>
          <p:nvPr/>
        </p:nvSpPr>
        <p:spPr>
          <a:xfrm>
            <a:off x="827584" y="1340768"/>
            <a:ext cx="7416824" cy="1077218"/>
          </a:xfrm>
          <a:prstGeom prst="rect">
            <a:avLst/>
          </a:prstGeom>
          <a:noFill/>
        </p:spPr>
        <p:txBody>
          <a:bodyPr wrap="square" rtlCol="0">
            <a:spAutoFit/>
          </a:bodyPr>
          <a:lstStyle/>
          <a:p>
            <a:r>
              <a:rPr lang="en-US" sz="3200" smtClean="0">
                <a:solidFill>
                  <a:srgbClr val="C00000"/>
                </a:solidFill>
                <a:latin typeface="+mj-lt"/>
              </a:rPr>
              <a:t>Tại sao phải ban hành chính sách thu hút đầu tư?</a:t>
            </a:r>
            <a:endParaRPr lang="en-US" sz="3200">
              <a:solidFill>
                <a:srgbClr val="C00000"/>
              </a:solidFill>
              <a:latin typeface="+mj-lt"/>
            </a:endParaRPr>
          </a:p>
        </p:txBody>
      </p:sp>
      <p:sp>
        <p:nvSpPr>
          <p:cNvPr id="6" name="TextBox 5"/>
          <p:cNvSpPr txBox="1"/>
          <p:nvPr/>
        </p:nvSpPr>
        <p:spPr>
          <a:xfrm>
            <a:off x="899592" y="2564904"/>
            <a:ext cx="7704856" cy="523220"/>
          </a:xfrm>
          <a:prstGeom prst="rect">
            <a:avLst/>
          </a:prstGeom>
          <a:noFill/>
        </p:spPr>
        <p:txBody>
          <a:bodyPr wrap="square" rtlCol="0">
            <a:spAutoFit/>
          </a:bodyPr>
          <a:lstStyle/>
          <a:p>
            <a:r>
              <a:rPr lang="en-US" sz="2800" smtClean="0">
                <a:latin typeface="+mj-lt"/>
              </a:rPr>
              <a:t>- Giải quyết vấn đề kinh tế - xã hội tại địa phương.</a:t>
            </a:r>
            <a:endParaRPr lang="en-US" sz="2800">
              <a:latin typeface="+mj-lt"/>
            </a:endParaRPr>
          </a:p>
        </p:txBody>
      </p:sp>
      <p:sp>
        <p:nvSpPr>
          <p:cNvPr id="9" name="TextBox 8"/>
          <p:cNvSpPr txBox="1"/>
          <p:nvPr/>
        </p:nvSpPr>
        <p:spPr>
          <a:xfrm>
            <a:off x="899592" y="3284984"/>
            <a:ext cx="7704856" cy="954107"/>
          </a:xfrm>
          <a:prstGeom prst="rect">
            <a:avLst/>
          </a:prstGeom>
          <a:noFill/>
        </p:spPr>
        <p:txBody>
          <a:bodyPr wrap="square" rtlCol="0">
            <a:spAutoFit/>
          </a:bodyPr>
          <a:lstStyle/>
          <a:p>
            <a:r>
              <a:rPr lang="en-US" sz="2800" smtClean="0">
                <a:latin typeface="+mj-lt"/>
              </a:rPr>
              <a:t>- Cạnh tranh với nước khác để thu hút đầu tư vào VN.</a:t>
            </a:r>
            <a:endParaRPr lang="en-US" sz="28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NIỆM CHÍNH SÁCH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Chính sách đầu tư bao gồm:</a:t>
            </a:r>
            <a:endParaRPr lang="en-US" sz="3200">
              <a:solidFill>
                <a:srgbClr val="C00000"/>
              </a:solidFill>
              <a:latin typeface="+mj-lt"/>
            </a:endParaRPr>
          </a:p>
        </p:txBody>
      </p:sp>
      <p:sp>
        <p:nvSpPr>
          <p:cNvPr id="6" name="TextBox 5"/>
          <p:cNvSpPr txBox="1"/>
          <p:nvPr/>
        </p:nvSpPr>
        <p:spPr>
          <a:xfrm>
            <a:off x="971600" y="2132856"/>
            <a:ext cx="7704856" cy="523220"/>
          </a:xfrm>
          <a:prstGeom prst="rect">
            <a:avLst/>
          </a:prstGeom>
          <a:noFill/>
        </p:spPr>
        <p:txBody>
          <a:bodyPr wrap="square" rtlCol="0">
            <a:spAutoFit/>
          </a:bodyPr>
          <a:lstStyle/>
          <a:p>
            <a:r>
              <a:rPr lang="en-US" sz="2800" smtClean="0">
                <a:latin typeface="+mj-lt"/>
              </a:rPr>
              <a:t>- Bảo đảm đầu tư</a:t>
            </a:r>
            <a:endParaRPr lang="en-US" sz="2800">
              <a:latin typeface="+mj-lt"/>
            </a:endParaRPr>
          </a:p>
        </p:txBody>
      </p:sp>
      <p:sp>
        <p:nvSpPr>
          <p:cNvPr id="9" name="TextBox 8"/>
          <p:cNvSpPr txBox="1"/>
          <p:nvPr/>
        </p:nvSpPr>
        <p:spPr>
          <a:xfrm>
            <a:off x="971600" y="2636912"/>
            <a:ext cx="7704856" cy="523220"/>
          </a:xfrm>
          <a:prstGeom prst="rect">
            <a:avLst/>
          </a:prstGeom>
          <a:noFill/>
        </p:spPr>
        <p:txBody>
          <a:bodyPr wrap="square" rtlCol="0">
            <a:spAutoFit/>
          </a:bodyPr>
          <a:lstStyle/>
          <a:p>
            <a:r>
              <a:rPr lang="en-US" sz="2800" smtClean="0">
                <a:latin typeface="+mj-lt"/>
              </a:rPr>
              <a:t>- Ưu đãi đầu tư</a:t>
            </a:r>
            <a:endParaRPr lang="en-US" sz="2800">
              <a:latin typeface="+mj-lt"/>
            </a:endParaRPr>
          </a:p>
        </p:txBody>
      </p:sp>
      <p:sp>
        <p:nvSpPr>
          <p:cNvPr id="7" name="TextBox 6"/>
          <p:cNvSpPr txBox="1"/>
          <p:nvPr/>
        </p:nvSpPr>
        <p:spPr>
          <a:xfrm>
            <a:off x="971600" y="3212976"/>
            <a:ext cx="7704856" cy="523220"/>
          </a:xfrm>
          <a:prstGeom prst="rect">
            <a:avLst/>
          </a:prstGeom>
          <a:noFill/>
        </p:spPr>
        <p:txBody>
          <a:bodyPr wrap="square" rtlCol="0">
            <a:spAutoFit/>
          </a:bodyPr>
          <a:lstStyle/>
          <a:p>
            <a:r>
              <a:rPr lang="en-US" sz="2800" smtClean="0">
                <a:latin typeface="+mj-lt"/>
              </a:rPr>
              <a:t>- Hỗ trợ đầu tư</a:t>
            </a:r>
            <a:endParaRPr lang="en-US" sz="280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BẢO ĐẢM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Khái niệm</a:t>
            </a:r>
            <a:endParaRPr lang="en-US" sz="3200">
              <a:solidFill>
                <a:srgbClr val="C00000"/>
              </a:solidFill>
              <a:latin typeface="+mj-lt"/>
            </a:endParaRPr>
          </a:p>
        </p:txBody>
      </p:sp>
      <p:sp>
        <p:nvSpPr>
          <p:cNvPr id="9" name="TextBox 8"/>
          <p:cNvSpPr txBox="1"/>
          <p:nvPr/>
        </p:nvSpPr>
        <p:spPr>
          <a:xfrm>
            <a:off x="899592" y="2132856"/>
            <a:ext cx="7704856" cy="2246769"/>
          </a:xfrm>
          <a:prstGeom prst="rect">
            <a:avLst/>
          </a:prstGeom>
          <a:noFill/>
        </p:spPr>
        <p:txBody>
          <a:bodyPr wrap="square" rtlCol="0">
            <a:spAutoFit/>
          </a:bodyPr>
          <a:lstStyle/>
          <a:p>
            <a:pPr algn="just"/>
            <a:r>
              <a:rPr lang="en-US" sz="2800" smtClean="0">
                <a:latin typeface="+mj-lt"/>
              </a:rPr>
              <a:t>- Bảo đảm đầu tư là </a:t>
            </a:r>
            <a:r>
              <a:rPr lang="en-US" sz="2800" smtClean="0">
                <a:solidFill>
                  <a:srgbClr val="3366CC"/>
                </a:solidFill>
                <a:latin typeface="+mj-lt"/>
              </a:rPr>
              <a:t>cam kết của Nhà nước </a:t>
            </a:r>
            <a:r>
              <a:rPr lang="en-US" sz="2800" smtClean="0">
                <a:latin typeface="+mj-lt"/>
              </a:rPr>
              <a:t>đối với nhà đầu tư về </a:t>
            </a:r>
            <a:r>
              <a:rPr lang="en-US" sz="2800" smtClean="0">
                <a:solidFill>
                  <a:srgbClr val="3366CC"/>
                </a:solidFill>
                <a:latin typeface="+mj-lt"/>
              </a:rPr>
              <a:t>trách nhiệm </a:t>
            </a:r>
            <a:r>
              <a:rPr lang="en-US" sz="2800" smtClean="0">
                <a:latin typeface="+mj-lt"/>
              </a:rPr>
              <a:t>của Nhà nước tiếp nhận đầu tư </a:t>
            </a:r>
            <a:r>
              <a:rPr lang="en-US" sz="2800" smtClean="0">
                <a:solidFill>
                  <a:srgbClr val="3366CC"/>
                </a:solidFill>
                <a:latin typeface="+mj-lt"/>
              </a:rPr>
              <a:t>trước một số quyền lợi cụ thể của nhà đầu tư.</a:t>
            </a:r>
          </a:p>
          <a:p>
            <a:pPr algn="just"/>
            <a:endParaRPr lang="en-US" sz="280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BẢO ĐẢM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Khái niệm</a:t>
            </a:r>
            <a:endParaRPr lang="en-US" sz="3200">
              <a:solidFill>
                <a:srgbClr val="C00000"/>
              </a:solidFill>
              <a:latin typeface="+mj-lt"/>
            </a:endParaRPr>
          </a:p>
        </p:txBody>
      </p:sp>
      <p:sp>
        <p:nvSpPr>
          <p:cNvPr id="9" name="TextBox 8"/>
          <p:cNvSpPr txBox="1"/>
          <p:nvPr/>
        </p:nvSpPr>
        <p:spPr>
          <a:xfrm>
            <a:off x="899592" y="2132856"/>
            <a:ext cx="7704856" cy="3108543"/>
          </a:xfrm>
          <a:prstGeom prst="rect">
            <a:avLst/>
          </a:prstGeom>
          <a:noFill/>
        </p:spPr>
        <p:txBody>
          <a:bodyPr wrap="square" rtlCol="0">
            <a:spAutoFit/>
          </a:bodyPr>
          <a:lstStyle/>
          <a:p>
            <a:pPr algn="just"/>
            <a:r>
              <a:rPr lang="en-US" sz="2800" smtClean="0">
                <a:latin typeface="+mj-lt"/>
              </a:rPr>
              <a:t>- Bảo đảm đầu tư là cam kết của Nhà nước đối với quyền lợi hợp pháp mà nhà đầu tư được hưởng và/hoặc được bảo vệ khi thực hiện các hoạt động đầu tư, nhằm giảm thiểu rủi ro cho nhà đầu tư.</a:t>
            </a:r>
          </a:p>
          <a:p>
            <a:pPr algn="just"/>
            <a:r>
              <a:rPr lang="en-US" sz="2800" smtClean="0">
                <a:latin typeface="+mj-lt"/>
              </a:rPr>
              <a:t> </a:t>
            </a:r>
          </a:p>
          <a:p>
            <a:endParaRPr lang="en-US" sz="2800" smtClean="0">
              <a:solidFill>
                <a:srgbClr val="3366CC"/>
              </a:solidFill>
            </a:endParaRPr>
          </a:p>
          <a:p>
            <a:endParaRPr lang="en-US" sz="280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BẢO ĐẢM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Tại sao phải có sự bảo đảm đầu tư</a:t>
            </a:r>
            <a:endParaRPr lang="en-US" sz="3200">
              <a:solidFill>
                <a:srgbClr val="C00000"/>
              </a:solidFill>
              <a:latin typeface="+mj-lt"/>
            </a:endParaRPr>
          </a:p>
        </p:txBody>
      </p:sp>
      <p:sp>
        <p:nvSpPr>
          <p:cNvPr id="9" name="TextBox 8"/>
          <p:cNvSpPr txBox="1"/>
          <p:nvPr/>
        </p:nvSpPr>
        <p:spPr>
          <a:xfrm>
            <a:off x="899592" y="2132856"/>
            <a:ext cx="7488832" cy="4401205"/>
          </a:xfrm>
          <a:prstGeom prst="rect">
            <a:avLst/>
          </a:prstGeom>
          <a:noFill/>
        </p:spPr>
        <p:txBody>
          <a:bodyPr wrap="square" rtlCol="0">
            <a:spAutoFit/>
          </a:bodyPr>
          <a:lstStyle/>
          <a:p>
            <a:r>
              <a:rPr lang="en-US" sz="2800" smtClean="0">
                <a:latin typeface="+mj-lt"/>
              </a:rPr>
              <a:t>Hoạt động đầu tư ẩn chứa rủi ro:</a:t>
            </a:r>
          </a:p>
          <a:p>
            <a:r>
              <a:rPr lang="en-US" sz="2800" smtClean="0">
                <a:latin typeface="+mj-lt"/>
              </a:rPr>
              <a:t>- Rủi ro thị trường;</a:t>
            </a:r>
          </a:p>
          <a:p>
            <a:r>
              <a:rPr lang="en-US" sz="2800" smtClean="0">
                <a:latin typeface="+mj-lt"/>
              </a:rPr>
              <a:t>- Rủi ro hoạt động (nội tại doanh nghiệp, chiến lược doanh nghiệp, vận hành doanh nghiệp...);</a:t>
            </a:r>
          </a:p>
          <a:p>
            <a:r>
              <a:rPr lang="en-US" sz="2800" smtClean="0">
                <a:latin typeface="+mj-lt"/>
              </a:rPr>
              <a:t>- Rủi ro thảm họa;</a:t>
            </a:r>
          </a:p>
          <a:p>
            <a:r>
              <a:rPr lang="en-US" sz="2800" smtClean="0">
                <a:latin typeface="+mj-lt"/>
              </a:rPr>
              <a:t>- Rủi ro về chính sách và pháp luật của Nhà nước.</a:t>
            </a:r>
          </a:p>
          <a:p>
            <a:pPr>
              <a:buFontTx/>
              <a:buChar char="-"/>
            </a:pPr>
            <a:endParaRPr lang="en-US" sz="2800" smtClean="0"/>
          </a:p>
          <a:p>
            <a:r>
              <a:rPr lang="en-US" sz="2800" smtClean="0"/>
              <a:t> </a:t>
            </a:r>
          </a:p>
          <a:p>
            <a:endParaRPr lang="en-US" sz="2800" smtClean="0">
              <a:solidFill>
                <a:srgbClr val="3366CC"/>
              </a:solidFill>
            </a:endParaRPr>
          </a:p>
          <a:p>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BẢO ĐẢM ĐẦU TƯ</a:t>
            </a:r>
            <a:endParaRPr lang="en-US" sz="3200" b="1">
              <a:solidFill>
                <a:srgbClr val="000099"/>
              </a:solidFill>
            </a:endParaRPr>
          </a:p>
        </p:txBody>
      </p:sp>
      <p:sp>
        <p:nvSpPr>
          <p:cNvPr id="5" name="TextBox 4"/>
          <p:cNvSpPr txBox="1"/>
          <p:nvPr/>
        </p:nvSpPr>
        <p:spPr>
          <a:xfrm>
            <a:off x="755576" y="1124744"/>
            <a:ext cx="2304256" cy="584775"/>
          </a:xfrm>
          <a:prstGeom prst="rect">
            <a:avLst/>
          </a:prstGeom>
          <a:noFill/>
        </p:spPr>
        <p:txBody>
          <a:bodyPr wrap="square" rtlCol="0">
            <a:spAutoFit/>
          </a:bodyPr>
          <a:lstStyle/>
          <a:p>
            <a:r>
              <a:rPr lang="en-US" sz="3200" smtClean="0">
                <a:solidFill>
                  <a:srgbClr val="C00000"/>
                </a:solidFill>
                <a:latin typeface="+mj-lt"/>
              </a:rPr>
              <a:t>Nội dung? </a:t>
            </a:r>
            <a:endParaRPr lang="en-US" sz="3200">
              <a:solidFill>
                <a:srgbClr val="C00000"/>
              </a:solidFill>
              <a:latin typeface="+mj-lt"/>
            </a:endParaRPr>
          </a:p>
        </p:txBody>
      </p:sp>
      <p:sp>
        <p:nvSpPr>
          <p:cNvPr id="9" name="TextBox 8"/>
          <p:cNvSpPr txBox="1"/>
          <p:nvPr/>
        </p:nvSpPr>
        <p:spPr>
          <a:xfrm>
            <a:off x="971600" y="1628800"/>
            <a:ext cx="5112568" cy="430887"/>
          </a:xfrm>
          <a:prstGeom prst="rect">
            <a:avLst/>
          </a:prstGeom>
          <a:noFill/>
        </p:spPr>
        <p:txBody>
          <a:bodyPr wrap="square" rtlCol="0">
            <a:spAutoFit/>
          </a:bodyPr>
          <a:lstStyle/>
          <a:p>
            <a:r>
              <a:rPr lang="en-US" sz="2200" smtClean="0">
                <a:latin typeface="+mj-lt"/>
              </a:rPr>
              <a:t>Điều 9 -&gt; Điều 14 Luật Đầu tư</a:t>
            </a:r>
            <a:endParaRPr lang="en-US" sz="2200">
              <a:latin typeface="+mj-lt"/>
            </a:endParaRPr>
          </a:p>
        </p:txBody>
      </p:sp>
      <p:graphicFrame>
        <p:nvGraphicFramePr>
          <p:cNvPr id="11" name="Table 10"/>
          <p:cNvGraphicFramePr>
            <a:graphicFrameLocks noGrp="1"/>
          </p:cNvGraphicFramePr>
          <p:nvPr/>
        </p:nvGraphicFramePr>
        <p:xfrm>
          <a:off x="755576" y="2204864"/>
          <a:ext cx="8064896" cy="3312368"/>
        </p:xfrm>
        <a:graphic>
          <a:graphicData uri="http://schemas.openxmlformats.org/drawingml/2006/table">
            <a:tbl>
              <a:tblPr firstRow="1" bandRow="1">
                <a:tableStyleId>{7DF18680-E054-41AD-8BC1-D1AEF772440D}</a:tableStyleId>
              </a:tblPr>
              <a:tblGrid>
                <a:gridCol w="4032448"/>
                <a:gridCol w="4032448"/>
              </a:tblGrid>
              <a:tr h="1226803">
                <a:tc>
                  <a:txBody>
                    <a:bodyPr/>
                    <a:lstStyle/>
                    <a:p>
                      <a:r>
                        <a:rPr lang="en-US" sz="2200" b="0" smtClean="0">
                          <a:solidFill>
                            <a:schemeClr val="tx1">
                              <a:lumMod val="95000"/>
                              <a:lumOff val="5000"/>
                            </a:schemeClr>
                          </a:solidFill>
                        </a:rPr>
                        <a:t>Bảo</a:t>
                      </a:r>
                      <a:r>
                        <a:rPr lang="en-US" sz="2200" b="0" baseline="0" smtClean="0">
                          <a:solidFill>
                            <a:schemeClr val="tx1">
                              <a:lumMod val="95000"/>
                              <a:lumOff val="5000"/>
                            </a:schemeClr>
                          </a:solidFill>
                        </a:rPr>
                        <a:t> đảm quyền sở hữu tài sản</a:t>
                      </a:r>
                      <a:endParaRPr lang="en-US" sz="2200" b="0">
                        <a:solidFill>
                          <a:schemeClr val="tx1">
                            <a:lumMod val="95000"/>
                            <a:lumOff val="5000"/>
                          </a:schemeClr>
                        </a:solidFill>
                      </a:endParaRPr>
                    </a:p>
                  </a:txBody>
                  <a:tcPr>
                    <a:solidFill>
                      <a:schemeClr val="tx2">
                        <a:lumMod val="40000"/>
                        <a:lumOff val="60000"/>
                      </a:schemeClr>
                    </a:solidFill>
                  </a:tcPr>
                </a:tc>
                <a:tc>
                  <a:txBody>
                    <a:bodyPr/>
                    <a:lstStyle/>
                    <a:p>
                      <a:r>
                        <a:rPr lang="en-US" sz="2200" b="0" smtClean="0">
                          <a:solidFill>
                            <a:schemeClr val="tx1">
                              <a:lumMod val="95000"/>
                              <a:lumOff val="5000"/>
                            </a:schemeClr>
                          </a:solidFill>
                        </a:rPr>
                        <a:t>Bảo</a:t>
                      </a:r>
                      <a:r>
                        <a:rPr lang="en-US" sz="2200" b="0" baseline="0" smtClean="0">
                          <a:solidFill>
                            <a:schemeClr val="tx1">
                              <a:lumMod val="95000"/>
                              <a:lumOff val="5000"/>
                            </a:schemeClr>
                          </a:solidFill>
                        </a:rPr>
                        <a:t> đảm đầu tư kinh doanh trong trường hợp thay đổi pháp luật</a:t>
                      </a:r>
                      <a:endParaRPr lang="en-US" sz="2200" b="0">
                        <a:solidFill>
                          <a:schemeClr val="tx1">
                            <a:lumMod val="95000"/>
                            <a:lumOff val="5000"/>
                          </a:schemeClr>
                        </a:solidFill>
                      </a:endParaRPr>
                    </a:p>
                  </a:txBody>
                  <a:tcPr>
                    <a:solidFill>
                      <a:schemeClr val="tx2">
                        <a:lumMod val="40000"/>
                        <a:lumOff val="60000"/>
                      </a:schemeClr>
                    </a:solidFill>
                  </a:tcPr>
                </a:tc>
              </a:tr>
              <a:tr h="1226803">
                <a:tc>
                  <a:txBody>
                    <a:bodyPr/>
                    <a:lstStyle/>
                    <a:p>
                      <a:r>
                        <a:rPr lang="en-US" sz="2200" smtClean="0"/>
                        <a:t>Bảo</a:t>
                      </a:r>
                      <a:r>
                        <a:rPr lang="en-US" sz="2200" baseline="0" smtClean="0"/>
                        <a:t> đảm hoạt động đầu tư kinh doanh</a:t>
                      </a:r>
                      <a:endParaRPr lang="en-US" sz="2200" b="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Bảo</a:t>
                      </a:r>
                      <a:r>
                        <a:rPr lang="en-US" sz="2200" baseline="0" smtClean="0"/>
                        <a:t> lãnh của Chính phủ đối với một số dự án quan trọng</a:t>
                      </a:r>
                      <a:endParaRPr lang="en-US" sz="2200" smtClean="0"/>
                    </a:p>
                    <a:p>
                      <a:endParaRPr lang="en-US" sz="2200" b="0"/>
                    </a:p>
                  </a:txBody>
                  <a:tcPr/>
                </a:tc>
              </a:tr>
              <a:tr h="858762">
                <a:tc>
                  <a:txBody>
                    <a:bodyPr/>
                    <a:lstStyle/>
                    <a:p>
                      <a:r>
                        <a:rPr lang="en-US" sz="2200" smtClean="0"/>
                        <a:t>Chuyển</a:t>
                      </a:r>
                      <a:r>
                        <a:rPr lang="en-US" sz="2200" baseline="0" smtClean="0"/>
                        <a:t> tài sản của NĐT ra nước ngoài</a:t>
                      </a:r>
                      <a:endParaRPr lang="en-US" sz="2200" b="0"/>
                    </a:p>
                  </a:txBody>
                  <a:tcPr/>
                </a:tc>
                <a:tc>
                  <a:txBody>
                    <a:bodyPr/>
                    <a:lstStyle/>
                    <a:p>
                      <a:r>
                        <a:rPr lang="en-US" sz="2200" smtClean="0"/>
                        <a:t>Bảo</a:t>
                      </a:r>
                      <a:r>
                        <a:rPr lang="en-US" sz="2200" baseline="0" smtClean="0"/>
                        <a:t> đảm cơ chế giải quyết tranh chấp</a:t>
                      </a:r>
                      <a:endParaRPr lang="en-US" sz="2200" b="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Khái niệm</a:t>
            </a:r>
            <a:endParaRPr lang="en-US" sz="3200">
              <a:solidFill>
                <a:srgbClr val="C00000"/>
              </a:solidFill>
              <a:latin typeface="+mj-lt"/>
            </a:endParaRPr>
          </a:p>
        </p:txBody>
      </p:sp>
      <p:sp>
        <p:nvSpPr>
          <p:cNvPr id="9" name="TextBox 8"/>
          <p:cNvSpPr txBox="1"/>
          <p:nvPr/>
        </p:nvSpPr>
        <p:spPr>
          <a:xfrm>
            <a:off x="899592" y="2132857"/>
            <a:ext cx="7704856" cy="3108543"/>
          </a:xfrm>
          <a:prstGeom prst="rect">
            <a:avLst/>
          </a:prstGeom>
          <a:noFill/>
        </p:spPr>
        <p:txBody>
          <a:bodyPr wrap="square" rtlCol="0">
            <a:spAutoFit/>
          </a:bodyPr>
          <a:lstStyle/>
          <a:p>
            <a:pPr algn="just"/>
            <a:r>
              <a:rPr lang="en-US" sz="2800" smtClean="0">
                <a:latin typeface="+mj-lt"/>
              </a:rPr>
              <a:t>- Các quy định mang tính ưu đãi, thuận lợi, lợi ích mà Nhà nước áp dụng cho Nhà đầu tư để thu hút đầu tư.</a:t>
            </a:r>
          </a:p>
          <a:p>
            <a:pPr algn="just"/>
            <a:endParaRPr lang="en-US" sz="2800" smtClean="0">
              <a:latin typeface="+mj-lt"/>
            </a:endParaRPr>
          </a:p>
          <a:p>
            <a:pPr algn="just"/>
            <a:r>
              <a:rPr lang="en-US" sz="2800" smtClean="0">
                <a:latin typeface="+mj-lt"/>
              </a:rPr>
              <a:t> </a:t>
            </a:r>
          </a:p>
          <a:p>
            <a:endParaRPr lang="en-US" sz="2800" smtClean="0">
              <a:solidFill>
                <a:srgbClr val="3366CC"/>
              </a:solidFill>
            </a:endParaRPr>
          </a:p>
          <a:p>
            <a:endParaRPr lang="en-US" sz="280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Biện pháp ưu đãi: </a:t>
            </a:r>
            <a:r>
              <a:rPr lang="en-US" sz="2400" smtClean="0">
                <a:solidFill>
                  <a:srgbClr val="003399"/>
                </a:solidFill>
                <a:latin typeface="+mj-lt"/>
              </a:rPr>
              <a:t>( Khoản 1 Điều 15 Luật Đầu tư)</a:t>
            </a:r>
            <a:endParaRPr lang="en-US" sz="2400">
              <a:solidFill>
                <a:srgbClr val="003399"/>
              </a:solidFill>
              <a:latin typeface="+mj-lt"/>
            </a:endParaRPr>
          </a:p>
        </p:txBody>
      </p:sp>
      <p:sp>
        <p:nvSpPr>
          <p:cNvPr id="9" name="TextBox 8"/>
          <p:cNvSpPr txBox="1"/>
          <p:nvPr/>
        </p:nvSpPr>
        <p:spPr>
          <a:xfrm>
            <a:off x="3203848" y="2492896"/>
            <a:ext cx="4248472" cy="1261884"/>
          </a:xfrm>
          <a:prstGeom prst="rect">
            <a:avLst/>
          </a:prstGeom>
          <a:noFill/>
        </p:spPr>
        <p:txBody>
          <a:bodyPr wrap="square" rtlCol="0">
            <a:spAutoFit/>
          </a:bodyPr>
          <a:lstStyle/>
          <a:p>
            <a:pPr algn="just">
              <a:buFontTx/>
              <a:buChar char="-"/>
            </a:pPr>
            <a:r>
              <a:rPr lang="en-US" sz="2800" smtClean="0">
                <a:latin typeface="+mj-lt"/>
              </a:rPr>
              <a:t> Thuế TNDN;</a:t>
            </a:r>
          </a:p>
          <a:p>
            <a:pPr algn="just">
              <a:buFontTx/>
              <a:buChar char="-"/>
            </a:pPr>
            <a:r>
              <a:rPr lang="en-US" sz="2800" smtClean="0">
                <a:latin typeface="+mj-lt"/>
              </a:rPr>
              <a:t> Miễn thuế nhập khẩu.</a:t>
            </a:r>
          </a:p>
          <a:p>
            <a:pPr algn="just"/>
            <a:r>
              <a:rPr lang="en-US" sz="2000" i="1" smtClean="0">
                <a:solidFill>
                  <a:srgbClr val="FF0000"/>
                </a:solidFill>
                <a:latin typeface="+mj-lt"/>
              </a:rPr>
              <a:t>Đọc Luật Thuế TNDN (đã sửa đổi) </a:t>
            </a:r>
            <a:endParaRPr lang="en-US" sz="2000" i="1">
              <a:solidFill>
                <a:srgbClr val="FF0000"/>
              </a:solidFill>
              <a:latin typeface="+mj-lt"/>
            </a:endParaRPr>
          </a:p>
        </p:txBody>
      </p:sp>
      <p:sp>
        <p:nvSpPr>
          <p:cNvPr id="7" name="Rounded Rectangle 6"/>
          <p:cNvSpPr/>
          <p:nvPr/>
        </p:nvSpPr>
        <p:spPr>
          <a:xfrm>
            <a:off x="1043608" y="2492896"/>
            <a:ext cx="2016224" cy="10081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b="1" smtClean="0">
                <a:solidFill>
                  <a:schemeClr val="tx1">
                    <a:lumMod val="85000"/>
                    <a:lumOff val="15000"/>
                  </a:schemeClr>
                </a:solidFill>
              </a:rPr>
              <a:t>Thuế</a:t>
            </a:r>
            <a:endParaRPr lang="en-US" sz="3200" b="1">
              <a:solidFill>
                <a:schemeClr val="tx1">
                  <a:lumMod val="85000"/>
                  <a:lumOff val="15000"/>
                </a:schemeClr>
              </a:solidFill>
            </a:endParaRPr>
          </a:p>
        </p:txBody>
      </p:sp>
      <p:sp>
        <p:nvSpPr>
          <p:cNvPr id="10" name="Rounded Rectangle 9"/>
          <p:cNvSpPr/>
          <p:nvPr/>
        </p:nvSpPr>
        <p:spPr>
          <a:xfrm>
            <a:off x="1043608" y="4077072"/>
            <a:ext cx="2016224" cy="10081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smtClean="0">
                <a:solidFill>
                  <a:schemeClr val="tx1">
                    <a:lumMod val="85000"/>
                    <a:lumOff val="15000"/>
                  </a:schemeClr>
                </a:solidFill>
              </a:rPr>
              <a:t>Đất đai</a:t>
            </a:r>
            <a:endParaRPr lang="en-US" sz="3200" b="1">
              <a:solidFill>
                <a:schemeClr val="tx1">
                  <a:lumMod val="85000"/>
                  <a:lumOff val="15000"/>
                </a:schemeClr>
              </a:solidFill>
            </a:endParaRPr>
          </a:p>
        </p:txBody>
      </p:sp>
      <p:sp>
        <p:nvSpPr>
          <p:cNvPr id="11" name="TextBox 10"/>
          <p:cNvSpPr txBox="1"/>
          <p:nvPr/>
        </p:nvSpPr>
        <p:spPr>
          <a:xfrm>
            <a:off x="3347864" y="4077072"/>
            <a:ext cx="4968552" cy="1569660"/>
          </a:xfrm>
          <a:prstGeom prst="rect">
            <a:avLst/>
          </a:prstGeom>
          <a:noFill/>
        </p:spPr>
        <p:txBody>
          <a:bodyPr wrap="square" rtlCol="0">
            <a:spAutoFit/>
          </a:bodyPr>
          <a:lstStyle/>
          <a:p>
            <a:pPr algn="just">
              <a:buFontTx/>
              <a:buChar char="-"/>
            </a:pPr>
            <a:r>
              <a:rPr lang="en-US" sz="2800" smtClean="0">
                <a:latin typeface="+mj-lt"/>
              </a:rPr>
              <a:t> Miễn giảm tiền thuê đất, tiền sử dụng đất, thuế sử dụng đất.</a:t>
            </a:r>
          </a:p>
          <a:p>
            <a:pPr algn="just"/>
            <a:r>
              <a:rPr lang="en-US" sz="2000" i="1" smtClean="0">
                <a:solidFill>
                  <a:srgbClr val="FF0000"/>
                </a:solidFill>
                <a:latin typeface="+mj-lt"/>
              </a:rPr>
              <a:t>Đọc Nghị định 45 và  Nghị định 46, Nghị định 135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KẾ HOẠCH HỌC TẬP</a:t>
            </a:r>
            <a:endParaRPr lang="en-US" sz="3200" b="1">
              <a:solidFill>
                <a:srgbClr val="000099"/>
              </a:solidFill>
            </a:endParaRPr>
          </a:p>
        </p:txBody>
      </p:sp>
      <p:graphicFrame>
        <p:nvGraphicFramePr>
          <p:cNvPr id="10" name="Table 9"/>
          <p:cNvGraphicFramePr>
            <a:graphicFrameLocks noGrp="1"/>
          </p:cNvGraphicFramePr>
          <p:nvPr/>
        </p:nvGraphicFramePr>
        <p:xfrm>
          <a:off x="611561" y="1268760"/>
          <a:ext cx="6912769" cy="3757040"/>
        </p:xfrm>
        <a:graphic>
          <a:graphicData uri="http://schemas.openxmlformats.org/drawingml/2006/table">
            <a:tbl>
              <a:tblPr firstRow="1" bandRow="1">
                <a:tableStyleId>{5FD0F851-EC5A-4D38-B0AD-8093EC10F338}</a:tableStyleId>
              </a:tblPr>
              <a:tblGrid>
                <a:gridCol w="792090"/>
                <a:gridCol w="6120679"/>
              </a:tblGrid>
              <a:tr h="469630">
                <a:tc>
                  <a:txBody>
                    <a:bodyPr/>
                    <a:lstStyle/>
                    <a:p>
                      <a:endParaRPr lang="en-US" sz="2400"/>
                    </a:p>
                  </a:txBody>
                  <a:tcPr/>
                </a:tc>
                <a:tc>
                  <a:txBody>
                    <a:bodyPr/>
                    <a:lstStyle/>
                    <a:p>
                      <a:endParaRPr lang="en-US" sz="2400"/>
                    </a:p>
                  </a:txBody>
                  <a:tcPr/>
                </a:tc>
              </a:tr>
              <a:tr h="469630">
                <a:tc>
                  <a:txBody>
                    <a:bodyPr/>
                    <a:lstStyle/>
                    <a:p>
                      <a:r>
                        <a:rPr kumimoji="0" lang="en-US" sz="2400" i="0" u="none" strike="noStrike" kern="0" cap="none" spc="0" normalizeH="0" baseline="0" noProof="0" smtClean="0">
                          <a:ln>
                            <a:noFill/>
                          </a:ln>
                          <a:effectLst/>
                          <a:uLnTx/>
                          <a:uFillTx/>
                          <a:latin typeface="+mn-lt"/>
                          <a:ea typeface="+mn-ea"/>
                          <a:cs typeface="+mn-cs"/>
                        </a:rPr>
                        <a:t>Bài</a:t>
                      </a:r>
                      <a:r>
                        <a:rPr kumimoji="0" lang="en-US" sz="2400" i="0" u="none" strike="noStrike" kern="0" cap="none" spc="0" normalizeH="0" noProof="0" smtClean="0">
                          <a:ln>
                            <a:noFill/>
                          </a:ln>
                          <a:effectLst/>
                          <a:uLnTx/>
                          <a:uFillTx/>
                          <a:latin typeface="+mn-lt"/>
                          <a:ea typeface="+mn-ea"/>
                          <a:cs typeface="+mn-cs"/>
                        </a:rPr>
                        <a:t> 1</a:t>
                      </a:r>
                      <a:endParaRPr lang="en-US" sz="2400"/>
                    </a:p>
                  </a:txBody>
                  <a:tcPr/>
                </a:tc>
                <a:tc>
                  <a:txBody>
                    <a:bodyPr/>
                    <a:lstStyle/>
                    <a:p>
                      <a:r>
                        <a:rPr kumimoji="0" lang="en-US" sz="2400" i="0" u="none" strike="noStrike" kern="0" cap="none" spc="0" normalizeH="0" noProof="0" smtClean="0">
                          <a:ln>
                            <a:noFill/>
                          </a:ln>
                          <a:effectLst/>
                          <a:uLnTx/>
                          <a:uFillTx/>
                          <a:latin typeface="+mn-lt"/>
                          <a:ea typeface="+mn-ea"/>
                          <a:cs typeface="+mn-cs"/>
                        </a:rPr>
                        <a:t>Những vấn đề chung về đầu tư và Luật Đầu tư</a:t>
                      </a:r>
                      <a:endParaRPr lang="en-US" sz="2400"/>
                    </a:p>
                  </a:txBody>
                  <a:tcPr/>
                </a:tc>
              </a:tr>
              <a:tr h="469630">
                <a:tc>
                  <a:txBody>
                    <a:bodyPr/>
                    <a:lstStyle/>
                    <a:p>
                      <a:r>
                        <a:rPr lang="en-US" sz="2400" smtClean="0"/>
                        <a:t>Bài</a:t>
                      </a:r>
                      <a:r>
                        <a:rPr lang="en-US" sz="2400" baseline="0" smtClean="0"/>
                        <a:t> 2</a:t>
                      </a:r>
                      <a:endParaRPr lang="en-US" sz="2400"/>
                    </a:p>
                  </a:txBody>
                  <a:tcPr/>
                </a:tc>
                <a:tc>
                  <a:txBody>
                    <a:bodyPr/>
                    <a:lstStyle/>
                    <a:p>
                      <a:r>
                        <a:rPr lang="en-US" sz="2400" smtClean="0"/>
                        <a:t>Chính</a:t>
                      </a:r>
                      <a:r>
                        <a:rPr lang="en-US" sz="2400" baseline="0" smtClean="0"/>
                        <a:t> sách đầu tư</a:t>
                      </a:r>
                      <a:endParaRPr lang="en-US" sz="2400"/>
                    </a:p>
                  </a:txBody>
                  <a:tcPr/>
                </a:tc>
              </a:tr>
              <a:tr h="469630">
                <a:tc>
                  <a:txBody>
                    <a:bodyPr/>
                    <a:lstStyle/>
                    <a:p>
                      <a:r>
                        <a:rPr lang="en-US" sz="2400" smtClean="0"/>
                        <a:t>Bài</a:t>
                      </a:r>
                      <a:r>
                        <a:rPr lang="en-US" sz="2400" baseline="0" smtClean="0"/>
                        <a:t> 3</a:t>
                      </a:r>
                      <a:endParaRPr lang="en-US" sz="2400"/>
                    </a:p>
                  </a:txBody>
                  <a:tcPr/>
                </a:tc>
                <a:tc>
                  <a:txBody>
                    <a:bodyPr/>
                    <a:lstStyle/>
                    <a:p>
                      <a:r>
                        <a:rPr lang="en-US" sz="2400" smtClean="0"/>
                        <a:t>Thủ</a:t>
                      </a:r>
                      <a:r>
                        <a:rPr lang="en-US" sz="2400" baseline="0" smtClean="0"/>
                        <a:t> tục đầu tư</a:t>
                      </a:r>
                      <a:endParaRPr lang="en-US" sz="2400"/>
                    </a:p>
                  </a:txBody>
                  <a:tcPr/>
                </a:tc>
              </a:tr>
              <a:tr h="469630">
                <a:tc>
                  <a:txBody>
                    <a:bodyPr/>
                    <a:lstStyle/>
                    <a:p>
                      <a:r>
                        <a:rPr lang="en-US" sz="2400" smtClean="0"/>
                        <a:t>Bài</a:t>
                      </a:r>
                      <a:r>
                        <a:rPr lang="en-US" sz="2400" baseline="0" smtClean="0"/>
                        <a:t> 4</a:t>
                      </a:r>
                      <a:endParaRPr lang="en-US" sz="2400"/>
                    </a:p>
                  </a:txBody>
                  <a:tcPr/>
                </a:tc>
                <a:tc>
                  <a:txBody>
                    <a:bodyPr/>
                    <a:lstStyle/>
                    <a:p>
                      <a:r>
                        <a:rPr lang="en-US" sz="2400" smtClean="0"/>
                        <a:t>Quy chế</a:t>
                      </a:r>
                      <a:r>
                        <a:rPr lang="en-US" sz="2400" baseline="0" smtClean="0"/>
                        <a:t> pháp lý về đầu tư vào KKT đặc biệt</a:t>
                      </a:r>
                      <a:endParaRPr lang="en-US" sz="2400"/>
                    </a:p>
                  </a:txBody>
                  <a:tcPr/>
                </a:tc>
              </a:tr>
              <a:tr h="469630">
                <a:tc>
                  <a:txBody>
                    <a:bodyPr/>
                    <a:lstStyle/>
                    <a:p>
                      <a:r>
                        <a:rPr lang="en-US" sz="2400" smtClean="0"/>
                        <a:t>Bài</a:t>
                      </a:r>
                      <a:r>
                        <a:rPr lang="en-US" sz="2400" baseline="0" smtClean="0"/>
                        <a:t> 5</a:t>
                      </a:r>
                      <a:endParaRPr lang="en-US" sz="2400"/>
                    </a:p>
                  </a:txBody>
                  <a:tcPr/>
                </a:tc>
                <a:tc>
                  <a:txBody>
                    <a:bodyPr/>
                    <a:lstStyle/>
                    <a:p>
                      <a:r>
                        <a:rPr lang="en-US" sz="2400" smtClean="0"/>
                        <a:t>Quy chế</a:t>
                      </a:r>
                      <a:r>
                        <a:rPr lang="en-US" sz="2400" baseline="0" smtClean="0"/>
                        <a:t> pháp lý về đầu tư theo hợp đồng</a:t>
                      </a:r>
                      <a:endParaRPr lang="en-US" sz="2400"/>
                    </a:p>
                  </a:txBody>
                  <a:tcPr/>
                </a:tc>
              </a:tr>
              <a:tr h="469630">
                <a:tc>
                  <a:txBody>
                    <a:bodyPr/>
                    <a:lstStyle/>
                    <a:p>
                      <a:r>
                        <a:rPr lang="en-US" sz="2400" smtClean="0"/>
                        <a:t>Bài</a:t>
                      </a:r>
                      <a:r>
                        <a:rPr lang="en-US" sz="2400" baseline="0" smtClean="0"/>
                        <a:t> 6</a:t>
                      </a:r>
                      <a:endParaRPr lang="en-US" sz="2400"/>
                    </a:p>
                  </a:txBody>
                  <a:tcPr/>
                </a:tc>
                <a:tc>
                  <a:txBody>
                    <a:bodyPr/>
                    <a:lstStyle/>
                    <a:p>
                      <a:r>
                        <a:rPr lang="en-US" sz="2400" smtClean="0"/>
                        <a:t>Đầu</a:t>
                      </a:r>
                      <a:r>
                        <a:rPr lang="en-US" sz="2400" baseline="0" smtClean="0"/>
                        <a:t> tư, kinh doanh vốn nhà nước</a:t>
                      </a:r>
                      <a:endParaRPr lang="en-US" sz="2400"/>
                    </a:p>
                  </a:txBody>
                  <a:tcPr/>
                </a:tc>
              </a:tr>
              <a:tr h="469630">
                <a:tc>
                  <a:txBody>
                    <a:bodyPr/>
                    <a:lstStyle/>
                    <a:p>
                      <a:r>
                        <a:rPr lang="en-US" sz="2400" smtClean="0"/>
                        <a:t>Bài</a:t>
                      </a:r>
                      <a:r>
                        <a:rPr lang="en-US" sz="2400" baseline="0" smtClean="0"/>
                        <a:t> 7</a:t>
                      </a:r>
                      <a:endParaRPr lang="en-US" sz="2400"/>
                    </a:p>
                  </a:txBody>
                  <a:tcPr/>
                </a:tc>
                <a:tc>
                  <a:txBody>
                    <a:bodyPr/>
                    <a:lstStyle/>
                    <a:p>
                      <a:r>
                        <a:rPr lang="en-US" sz="2400" smtClean="0"/>
                        <a:t>Đầu</a:t>
                      </a:r>
                      <a:r>
                        <a:rPr lang="en-US" sz="2400" baseline="0" smtClean="0"/>
                        <a:t> tư ra nước ngoài</a:t>
                      </a:r>
                      <a:endParaRPr lang="en-US" sz="240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ĐẦU TƯ</a:t>
            </a:r>
            <a:endParaRPr lang="en-US" sz="3200" b="1">
              <a:solidFill>
                <a:srgbClr val="000099"/>
              </a:solidFill>
            </a:endParaRPr>
          </a:p>
        </p:txBody>
      </p:sp>
      <p:sp>
        <p:nvSpPr>
          <p:cNvPr id="5" name="TextBox 4"/>
          <p:cNvSpPr txBox="1"/>
          <p:nvPr/>
        </p:nvSpPr>
        <p:spPr>
          <a:xfrm>
            <a:off x="827584" y="1340768"/>
            <a:ext cx="7416824" cy="1138773"/>
          </a:xfrm>
          <a:prstGeom prst="rect">
            <a:avLst/>
          </a:prstGeom>
          <a:noFill/>
        </p:spPr>
        <p:txBody>
          <a:bodyPr wrap="square" rtlCol="0">
            <a:spAutoFit/>
          </a:bodyPr>
          <a:lstStyle/>
          <a:p>
            <a:r>
              <a:rPr lang="en-US" sz="3200" smtClean="0">
                <a:solidFill>
                  <a:srgbClr val="C00000"/>
                </a:solidFill>
                <a:latin typeface="+mj-lt"/>
              </a:rPr>
              <a:t>Thuế TNDN: </a:t>
            </a:r>
          </a:p>
          <a:p>
            <a:r>
              <a:rPr lang="en-US" i="1" smtClean="0">
                <a:solidFill>
                  <a:srgbClr val="003399"/>
                </a:solidFill>
                <a:latin typeface="+mj-lt"/>
              </a:rPr>
              <a:t>(Lưu ý Điều 13 Luật thuế TNDN (đã  được sửa đổi bởi các Luật SĐBS Luật thuế TNDN năm 2013 và Luật SĐBS một số điều của các Luật về thuế năm 2014)  </a:t>
            </a:r>
            <a:endParaRPr lang="en-US" i="1">
              <a:solidFill>
                <a:srgbClr val="003399"/>
              </a:solidFill>
              <a:latin typeface="+mj-lt"/>
            </a:endParaRPr>
          </a:p>
        </p:txBody>
      </p:sp>
      <p:sp>
        <p:nvSpPr>
          <p:cNvPr id="7" name="Rounded Rectangle 6"/>
          <p:cNvSpPr/>
          <p:nvPr/>
        </p:nvSpPr>
        <p:spPr>
          <a:xfrm>
            <a:off x="1475656" y="2924944"/>
            <a:ext cx="2016224" cy="9361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2">
                    <a:lumMod val="10000"/>
                  </a:schemeClr>
                </a:solidFill>
              </a:rPr>
              <a:t>Thuế suất</a:t>
            </a:r>
            <a:endParaRPr lang="en-US" sz="2800">
              <a:solidFill>
                <a:schemeClr val="bg2">
                  <a:lumMod val="10000"/>
                </a:schemeClr>
              </a:solidFill>
            </a:endParaRPr>
          </a:p>
        </p:txBody>
      </p:sp>
      <p:sp>
        <p:nvSpPr>
          <p:cNvPr id="8" name="TextBox 7"/>
          <p:cNvSpPr txBox="1"/>
          <p:nvPr/>
        </p:nvSpPr>
        <p:spPr>
          <a:xfrm>
            <a:off x="3779912" y="2780928"/>
            <a:ext cx="4248472" cy="1384995"/>
          </a:xfrm>
          <a:prstGeom prst="rect">
            <a:avLst/>
          </a:prstGeom>
          <a:noFill/>
        </p:spPr>
        <p:txBody>
          <a:bodyPr wrap="square" rtlCol="0">
            <a:spAutoFit/>
          </a:bodyPr>
          <a:lstStyle/>
          <a:p>
            <a:pPr algn="just">
              <a:buFontTx/>
              <a:buChar char="-"/>
            </a:pPr>
            <a:r>
              <a:rPr lang="en-US" sz="2800" smtClean="0">
                <a:latin typeface="+mj-lt"/>
              </a:rPr>
              <a:t> Các trường hợp áp dụng thuế suất 10%, 17%;</a:t>
            </a:r>
          </a:p>
          <a:p>
            <a:pPr algn="just">
              <a:buFontTx/>
              <a:buChar char="-"/>
            </a:pPr>
            <a:r>
              <a:rPr lang="en-US" sz="2800" smtClean="0">
                <a:latin typeface="+mj-lt"/>
              </a:rPr>
              <a:t> Thời hạn áp dụng.</a:t>
            </a:r>
            <a:endParaRPr lang="en-US" sz="2800">
              <a:latin typeface="+mj-lt"/>
            </a:endParaRPr>
          </a:p>
        </p:txBody>
      </p:sp>
      <p:sp>
        <p:nvSpPr>
          <p:cNvPr id="11" name="Rounded Rectangle 10"/>
          <p:cNvSpPr/>
          <p:nvPr/>
        </p:nvSpPr>
        <p:spPr>
          <a:xfrm>
            <a:off x="1475656" y="4509120"/>
            <a:ext cx="2016224" cy="936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2">
                    <a:lumMod val="10000"/>
                  </a:schemeClr>
                </a:solidFill>
              </a:rPr>
              <a:t>Miễn, giảm thuế</a:t>
            </a:r>
            <a:endParaRPr lang="en-US" sz="2800">
              <a:solidFill>
                <a:schemeClr val="bg2">
                  <a:lumMod val="10000"/>
                </a:schemeClr>
              </a:solidFill>
            </a:endParaRPr>
          </a:p>
        </p:txBody>
      </p:sp>
      <p:sp>
        <p:nvSpPr>
          <p:cNvPr id="12" name="TextBox 11"/>
          <p:cNvSpPr txBox="1"/>
          <p:nvPr/>
        </p:nvSpPr>
        <p:spPr>
          <a:xfrm>
            <a:off x="3923928" y="4437112"/>
            <a:ext cx="4464496" cy="1384995"/>
          </a:xfrm>
          <a:prstGeom prst="rect">
            <a:avLst/>
          </a:prstGeom>
          <a:noFill/>
        </p:spPr>
        <p:txBody>
          <a:bodyPr wrap="square" rtlCol="0">
            <a:spAutoFit/>
          </a:bodyPr>
          <a:lstStyle/>
          <a:p>
            <a:pPr algn="just">
              <a:buFontTx/>
              <a:buChar char="-"/>
            </a:pPr>
            <a:r>
              <a:rPr lang="en-US" sz="2800" smtClean="0">
                <a:latin typeface="+mj-lt"/>
              </a:rPr>
              <a:t> Các trường hợp miễn, </a:t>
            </a:r>
          </a:p>
          <a:p>
            <a:pPr algn="just"/>
            <a:r>
              <a:rPr lang="en-US" sz="2800" smtClean="0">
                <a:latin typeface="+mj-lt"/>
              </a:rPr>
              <a:t>giảm thuế;</a:t>
            </a:r>
          </a:p>
          <a:p>
            <a:pPr algn="just">
              <a:buFontTx/>
              <a:buChar char="-"/>
            </a:pPr>
            <a:r>
              <a:rPr lang="en-US" sz="2800" smtClean="0">
                <a:latin typeface="+mj-lt"/>
              </a:rPr>
              <a:t> Thời hạn áp dụng.</a:t>
            </a:r>
            <a:endParaRPr lang="en-US" sz="280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ĐẦU TƯ</a:t>
            </a:r>
            <a:endParaRPr lang="en-US" sz="3200" b="1">
              <a:solidFill>
                <a:srgbClr val="000099"/>
              </a:solidFill>
            </a:endParaRPr>
          </a:p>
        </p:txBody>
      </p:sp>
      <p:sp>
        <p:nvSpPr>
          <p:cNvPr id="5" name="TextBox 4"/>
          <p:cNvSpPr txBox="1"/>
          <p:nvPr/>
        </p:nvSpPr>
        <p:spPr>
          <a:xfrm>
            <a:off x="827584" y="1340768"/>
            <a:ext cx="7416824" cy="1323439"/>
          </a:xfrm>
          <a:prstGeom prst="rect">
            <a:avLst/>
          </a:prstGeom>
          <a:noFill/>
        </p:spPr>
        <p:txBody>
          <a:bodyPr wrap="square" rtlCol="0">
            <a:spAutoFit/>
          </a:bodyPr>
          <a:lstStyle/>
          <a:p>
            <a:r>
              <a:rPr lang="en-US" sz="3200" smtClean="0">
                <a:solidFill>
                  <a:srgbClr val="C00000"/>
                </a:solidFill>
                <a:latin typeface="+mj-lt"/>
              </a:rPr>
              <a:t>Đối tượng hưởng ưu đãi đầu tư: </a:t>
            </a:r>
            <a:br>
              <a:rPr lang="en-US" sz="3200" smtClean="0">
                <a:solidFill>
                  <a:srgbClr val="C00000"/>
                </a:solidFill>
                <a:latin typeface="+mj-lt"/>
              </a:rPr>
            </a:br>
            <a:r>
              <a:rPr lang="en-US" sz="2400" smtClean="0">
                <a:solidFill>
                  <a:srgbClr val="003399"/>
                </a:solidFill>
                <a:latin typeface="+mj-lt"/>
              </a:rPr>
              <a:t>(Khoản 2, 3, 4 Điều 15 và Điều 16 Luật Đầu tư</a:t>
            </a:r>
          </a:p>
          <a:p>
            <a:r>
              <a:rPr lang="en-US" sz="2400" smtClean="0">
                <a:solidFill>
                  <a:srgbClr val="003399"/>
                </a:solidFill>
                <a:latin typeface="+mj-lt"/>
              </a:rPr>
              <a:t>Điều 16 Nghị định 118)</a:t>
            </a:r>
            <a:endParaRPr lang="en-US" sz="2400">
              <a:solidFill>
                <a:srgbClr val="003399"/>
              </a:solidFill>
              <a:latin typeface="+mj-lt"/>
            </a:endParaRPr>
          </a:p>
        </p:txBody>
      </p:sp>
      <p:sp>
        <p:nvSpPr>
          <p:cNvPr id="9" name="TextBox 8"/>
          <p:cNvSpPr txBox="1"/>
          <p:nvPr/>
        </p:nvSpPr>
        <p:spPr>
          <a:xfrm>
            <a:off x="827584" y="2852936"/>
            <a:ext cx="7704856" cy="523220"/>
          </a:xfrm>
          <a:prstGeom prst="rect">
            <a:avLst/>
          </a:prstGeom>
          <a:noFill/>
        </p:spPr>
        <p:txBody>
          <a:bodyPr wrap="square" rtlCol="0">
            <a:spAutoFit/>
          </a:bodyPr>
          <a:lstStyle/>
          <a:p>
            <a:pPr algn="just"/>
            <a:r>
              <a:rPr lang="en-US" sz="2800" smtClean="0">
                <a:latin typeface="+mj-lt"/>
              </a:rPr>
              <a:t>- Ngành nghề;</a:t>
            </a:r>
            <a:endParaRPr lang="en-US" sz="2800">
              <a:latin typeface="+mj-lt"/>
            </a:endParaRPr>
          </a:p>
        </p:txBody>
      </p:sp>
      <p:sp>
        <p:nvSpPr>
          <p:cNvPr id="7" name="TextBox 6"/>
          <p:cNvSpPr txBox="1"/>
          <p:nvPr/>
        </p:nvSpPr>
        <p:spPr>
          <a:xfrm>
            <a:off x="827584" y="3356992"/>
            <a:ext cx="7704856" cy="523220"/>
          </a:xfrm>
          <a:prstGeom prst="rect">
            <a:avLst/>
          </a:prstGeom>
          <a:noFill/>
        </p:spPr>
        <p:txBody>
          <a:bodyPr wrap="square" rtlCol="0">
            <a:spAutoFit/>
          </a:bodyPr>
          <a:lstStyle/>
          <a:p>
            <a:pPr algn="just"/>
            <a:r>
              <a:rPr lang="en-US" sz="2800" smtClean="0">
                <a:latin typeface="+mj-lt"/>
              </a:rPr>
              <a:t>- Địa bàn;</a:t>
            </a:r>
            <a:endParaRPr lang="en-US" sz="2800">
              <a:latin typeface="+mj-lt"/>
            </a:endParaRPr>
          </a:p>
        </p:txBody>
      </p:sp>
      <p:sp>
        <p:nvSpPr>
          <p:cNvPr id="8" name="TextBox 7"/>
          <p:cNvSpPr txBox="1"/>
          <p:nvPr/>
        </p:nvSpPr>
        <p:spPr>
          <a:xfrm>
            <a:off x="827584" y="3861048"/>
            <a:ext cx="7704856" cy="523220"/>
          </a:xfrm>
          <a:prstGeom prst="rect">
            <a:avLst/>
          </a:prstGeom>
          <a:noFill/>
        </p:spPr>
        <p:txBody>
          <a:bodyPr wrap="square" rtlCol="0">
            <a:spAutoFit/>
          </a:bodyPr>
          <a:lstStyle/>
          <a:p>
            <a:pPr algn="just"/>
            <a:r>
              <a:rPr lang="en-US" sz="2800" smtClean="0">
                <a:latin typeface="+mj-lt"/>
              </a:rPr>
              <a:t>- Quy mô;</a:t>
            </a:r>
            <a:endParaRPr lang="en-US" sz="2800">
              <a:latin typeface="+mj-lt"/>
            </a:endParaRPr>
          </a:p>
        </p:txBody>
      </p:sp>
      <p:sp>
        <p:nvSpPr>
          <p:cNvPr id="10" name="TextBox 9"/>
          <p:cNvSpPr txBox="1"/>
          <p:nvPr/>
        </p:nvSpPr>
        <p:spPr>
          <a:xfrm>
            <a:off x="827584" y="4437112"/>
            <a:ext cx="7704856" cy="523220"/>
          </a:xfrm>
          <a:prstGeom prst="rect">
            <a:avLst/>
          </a:prstGeom>
          <a:noFill/>
        </p:spPr>
        <p:txBody>
          <a:bodyPr wrap="square" rtlCol="0">
            <a:spAutoFit/>
          </a:bodyPr>
          <a:lstStyle/>
          <a:p>
            <a:pPr algn="just"/>
            <a:r>
              <a:rPr lang="en-US" sz="2800" smtClean="0">
                <a:latin typeface="+mj-lt"/>
              </a:rPr>
              <a:t>- Công nghệ kỹ thuật.</a:t>
            </a:r>
            <a:endParaRPr lang="en-US" sz="280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ĐẦU TƯ</a:t>
            </a:r>
            <a:endParaRPr lang="en-US" sz="3200" b="1">
              <a:solidFill>
                <a:srgbClr val="000099"/>
              </a:solidFill>
            </a:endParaRPr>
          </a:p>
        </p:txBody>
      </p:sp>
      <p:sp>
        <p:nvSpPr>
          <p:cNvPr id="5" name="TextBox 4"/>
          <p:cNvSpPr txBox="1"/>
          <p:nvPr/>
        </p:nvSpPr>
        <p:spPr>
          <a:xfrm>
            <a:off x="827584" y="1340768"/>
            <a:ext cx="7416824" cy="954107"/>
          </a:xfrm>
          <a:prstGeom prst="rect">
            <a:avLst/>
          </a:prstGeom>
          <a:noFill/>
        </p:spPr>
        <p:txBody>
          <a:bodyPr wrap="square" rtlCol="0">
            <a:spAutoFit/>
          </a:bodyPr>
          <a:lstStyle/>
          <a:p>
            <a:r>
              <a:rPr lang="en-US" sz="3200" smtClean="0">
                <a:solidFill>
                  <a:srgbClr val="C00000"/>
                </a:solidFill>
                <a:latin typeface="+mj-lt"/>
              </a:rPr>
              <a:t>Nguyên tắc áp dụng ưu đãi đầu tư: </a:t>
            </a:r>
            <a:br>
              <a:rPr lang="en-US" sz="3200" smtClean="0">
                <a:solidFill>
                  <a:srgbClr val="C00000"/>
                </a:solidFill>
                <a:latin typeface="+mj-lt"/>
              </a:rPr>
            </a:br>
            <a:endParaRPr lang="en-US" sz="2400">
              <a:solidFill>
                <a:srgbClr val="003399"/>
              </a:solidFill>
              <a:latin typeface="+mj-lt"/>
            </a:endParaRPr>
          </a:p>
        </p:txBody>
      </p:sp>
      <p:graphicFrame>
        <p:nvGraphicFramePr>
          <p:cNvPr id="11" name="Table 10"/>
          <p:cNvGraphicFramePr>
            <a:graphicFrameLocks noGrp="1"/>
          </p:cNvGraphicFramePr>
          <p:nvPr/>
        </p:nvGraphicFramePr>
        <p:xfrm>
          <a:off x="899592" y="2060848"/>
          <a:ext cx="7416825" cy="3218804"/>
        </p:xfrm>
        <a:graphic>
          <a:graphicData uri="http://schemas.openxmlformats.org/drawingml/2006/table">
            <a:tbl>
              <a:tblPr firstRow="1" bandRow="1">
                <a:tableStyleId>{5C22544A-7EE6-4342-B048-85BDC9FD1C3A}</a:tableStyleId>
              </a:tblPr>
              <a:tblGrid>
                <a:gridCol w="2472275"/>
                <a:gridCol w="2064229"/>
                <a:gridCol w="2880321"/>
              </a:tblGrid>
              <a:tr h="804701">
                <a:tc>
                  <a:txBody>
                    <a:bodyPr/>
                    <a:lstStyle/>
                    <a:p>
                      <a:r>
                        <a:rPr lang="en-US" sz="2300" smtClean="0"/>
                        <a:t>Ngành</a:t>
                      </a:r>
                      <a:r>
                        <a:rPr lang="en-US" sz="2300" baseline="0" smtClean="0"/>
                        <a:t> nghề/</a:t>
                      </a:r>
                    </a:p>
                    <a:p>
                      <a:r>
                        <a:rPr lang="en-US" sz="2300" baseline="0" smtClean="0"/>
                        <a:t>Quy mô</a:t>
                      </a:r>
                      <a:endParaRPr lang="en-US" sz="2300"/>
                    </a:p>
                  </a:txBody>
                  <a:tcPr/>
                </a:tc>
                <a:tc>
                  <a:txBody>
                    <a:bodyPr/>
                    <a:lstStyle/>
                    <a:p>
                      <a:r>
                        <a:rPr lang="en-US" sz="2300" smtClean="0"/>
                        <a:t> Địa</a:t>
                      </a:r>
                      <a:r>
                        <a:rPr lang="en-US" sz="2300" baseline="0" smtClean="0"/>
                        <a:t> bàn KT - XH</a:t>
                      </a:r>
                      <a:endParaRPr lang="en-US" sz="2300"/>
                    </a:p>
                  </a:txBody>
                  <a:tcPr/>
                </a:tc>
                <a:tc>
                  <a:txBody>
                    <a:bodyPr/>
                    <a:lstStyle/>
                    <a:p>
                      <a:r>
                        <a:rPr lang="en-US" sz="2300" smtClean="0"/>
                        <a:t>Hưởng</a:t>
                      </a:r>
                      <a:r>
                        <a:rPr lang="en-US" sz="2300" baseline="0" smtClean="0"/>
                        <a:t> ưu đãi của DA tại địa bàn KT - XH</a:t>
                      </a:r>
                      <a:endParaRPr lang="en-US" sz="2300"/>
                    </a:p>
                  </a:txBody>
                  <a:tcPr/>
                </a:tc>
              </a:tr>
              <a:tr h="804701">
                <a:tc>
                  <a:txBody>
                    <a:bodyPr/>
                    <a:lstStyle/>
                    <a:p>
                      <a:r>
                        <a:rPr lang="en-US" sz="2300" smtClean="0"/>
                        <a:t>&gt; = 6000</a:t>
                      </a:r>
                      <a:r>
                        <a:rPr lang="en-US" sz="2300" baseline="0" smtClean="0"/>
                        <a:t> tỷ, giải ngân trong 3 năm</a:t>
                      </a:r>
                      <a:endParaRPr lang="en-US" sz="2300"/>
                    </a:p>
                  </a:txBody>
                  <a:tcPr/>
                </a:tc>
                <a:tc>
                  <a:txBody>
                    <a:bodyPr/>
                    <a:lstStyle/>
                    <a:p>
                      <a:r>
                        <a:rPr lang="en-US" sz="2300" smtClean="0"/>
                        <a:t>-</a:t>
                      </a:r>
                      <a:endParaRPr lang="en-US" sz="2300"/>
                    </a:p>
                  </a:txBody>
                  <a:tcPr/>
                </a:tc>
                <a:tc>
                  <a:txBody>
                    <a:bodyPr/>
                    <a:lstStyle/>
                    <a:p>
                      <a:r>
                        <a:rPr lang="en-US" sz="2300" baseline="0" smtClean="0"/>
                        <a:t>Đặc biệt khó khăn.</a:t>
                      </a:r>
                      <a:endParaRPr lang="en-US" sz="2300"/>
                    </a:p>
                  </a:txBody>
                  <a:tcPr/>
                </a:tc>
              </a:tr>
              <a:tr h="804701">
                <a:tc>
                  <a:txBody>
                    <a:bodyPr/>
                    <a:lstStyle/>
                    <a:p>
                      <a:r>
                        <a:rPr lang="en-US" sz="2300" smtClean="0"/>
                        <a:t>Ưu</a:t>
                      </a:r>
                      <a:r>
                        <a:rPr lang="en-US" sz="2300" baseline="0" smtClean="0"/>
                        <a:t> đãi đầu tư</a:t>
                      </a:r>
                      <a:endParaRPr lang="en-US" sz="2300"/>
                    </a:p>
                  </a:txBody>
                  <a:tcPr/>
                </a:tc>
                <a:tc>
                  <a:txBody>
                    <a:bodyPr/>
                    <a:lstStyle/>
                    <a:p>
                      <a:r>
                        <a:rPr lang="en-US" sz="2300" smtClean="0"/>
                        <a:t>Khó</a:t>
                      </a:r>
                      <a:r>
                        <a:rPr lang="en-US" sz="2300" baseline="0" smtClean="0"/>
                        <a:t> khăn</a:t>
                      </a:r>
                      <a:endParaRPr lang="en-US" sz="23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300" baseline="0" smtClean="0"/>
                        <a:t>Đặc biệt khó khăn.</a:t>
                      </a:r>
                      <a:endParaRPr lang="en-US" sz="2300" smtClean="0"/>
                    </a:p>
                  </a:txBody>
                  <a:tcPr/>
                </a:tc>
              </a:tr>
              <a:tr h="804701">
                <a:tc>
                  <a:txBody>
                    <a:bodyPr/>
                    <a:lstStyle/>
                    <a:p>
                      <a:r>
                        <a:rPr lang="en-US" sz="2300" smtClean="0"/>
                        <a:t>DA</a:t>
                      </a:r>
                      <a:r>
                        <a:rPr lang="en-US" sz="2300" baseline="0" smtClean="0"/>
                        <a:t> tại nông thôn, </a:t>
                      </a:r>
                      <a:r>
                        <a:rPr lang="en-US" sz="2300" smtClean="0"/>
                        <a:t>&gt;= 500 lao động</a:t>
                      </a:r>
                      <a:endParaRPr lang="en-US" sz="2300"/>
                    </a:p>
                  </a:txBody>
                  <a:tcPr/>
                </a:tc>
                <a:tc>
                  <a:txBody>
                    <a:bodyPr/>
                    <a:lstStyle/>
                    <a:p>
                      <a:r>
                        <a:rPr lang="en-US" sz="2300" smtClean="0"/>
                        <a:t>-</a:t>
                      </a:r>
                      <a:endParaRPr lang="en-US" sz="23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300" smtClean="0"/>
                        <a:t>Khó</a:t>
                      </a:r>
                      <a:r>
                        <a:rPr lang="en-US" sz="2300" baseline="0" smtClean="0"/>
                        <a:t> khăn</a:t>
                      </a:r>
                      <a:endParaRPr lang="en-US" sz="2300" smtClean="0"/>
                    </a:p>
                  </a:txBody>
                  <a:tcPr/>
                </a:tc>
              </a:tr>
            </a:tbl>
          </a:graphicData>
        </a:graphic>
      </p:graphicFrame>
      <p:sp>
        <p:nvSpPr>
          <p:cNvPr id="13" name="TextBox 12"/>
          <p:cNvSpPr txBox="1"/>
          <p:nvPr/>
        </p:nvSpPr>
        <p:spPr>
          <a:xfrm>
            <a:off x="899592" y="5723964"/>
            <a:ext cx="7233070" cy="369332"/>
          </a:xfrm>
          <a:prstGeom prst="rect">
            <a:avLst/>
          </a:prstGeom>
          <a:noFill/>
        </p:spPr>
        <p:txBody>
          <a:bodyPr wrap="none" rtlCol="0">
            <a:spAutoFit/>
          </a:bodyPr>
          <a:lstStyle/>
          <a:p>
            <a:r>
              <a:rPr lang="en-US" smtClean="0"/>
              <a:t>Nếu có nhiều mức ưu đãi khác nhau </a:t>
            </a:r>
            <a:r>
              <a:rPr lang="en-US" smtClean="0">
                <a:sym typeface="Wingdings" pitchFamily="2" charset="2"/>
              </a:rPr>
              <a:t> áp dụng mức ưu đãi cao nhất</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IV. HỖ TRỢ ĐẦU TƯ</a:t>
            </a:r>
            <a:endParaRPr lang="en-US" sz="3200" b="1">
              <a:solidFill>
                <a:srgbClr val="000099"/>
              </a:solidFill>
            </a:endParaRPr>
          </a:p>
        </p:txBody>
      </p:sp>
      <p:sp>
        <p:nvSpPr>
          <p:cNvPr id="5" name="TextBox 4"/>
          <p:cNvSpPr txBox="1"/>
          <p:nvPr/>
        </p:nvSpPr>
        <p:spPr>
          <a:xfrm>
            <a:off x="827584" y="1340768"/>
            <a:ext cx="7416824" cy="954107"/>
          </a:xfrm>
          <a:prstGeom prst="rect">
            <a:avLst/>
          </a:prstGeom>
          <a:noFill/>
        </p:spPr>
        <p:txBody>
          <a:bodyPr wrap="square" rtlCol="0">
            <a:spAutoFit/>
          </a:bodyPr>
          <a:lstStyle/>
          <a:p>
            <a:r>
              <a:rPr lang="en-US" sz="3200" smtClean="0">
                <a:solidFill>
                  <a:srgbClr val="C00000"/>
                </a:solidFill>
                <a:latin typeface="+mj-lt"/>
              </a:rPr>
              <a:t>Khái niệm: </a:t>
            </a:r>
            <a:br>
              <a:rPr lang="en-US" sz="3200" smtClean="0">
                <a:solidFill>
                  <a:srgbClr val="C00000"/>
                </a:solidFill>
                <a:latin typeface="+mj-lt"/>
              </a:rPr>
            </a:br>
            <a:endParaRPr lang="en-US" sz="2400">
              <a:solidFill>
                <a:srgbClr val="003399"/>
              </a:solidFill>
              <a:latin typeface="+mj-lt"/>
            </a:endParaRPr>
          </a:p>
        </p:txBody>
      </p:sp>
      <p:sp>
        <p:nvSpPr>
          <p:cNvPr id="6" name="TextBox 5"/>
          <p:cNvSpPr txBox="1"/>
          <p:nvPr/>
        </p:nvSpPr>
        <p:spPr>
          <a:xfrm>
            <a:off x="899592" y="1988840"/>
            <a:ext cx="7416824" cy="2677656"/>
          </a:xfrm>
          <a:prstGeom prst="rect">
            <a:avLst/>
          </a:prstGeom>
          <a:noFill/>
        </p:spPr>
        <p:txBody>
          <a:bodyPr wrap="square" rtlCol="0">
            <a:spAutoFit/>
          </a:bodyPr>
          <a:lstStyle/>
          <a:p>
            <a:pPr algn="just"/>
            <a:r>
              <a:rPr lang="en-US" sz="2800" smtClean="0">
                <a:latin typeface="+mj-lt"/>
              </a:rPr>
              <a:t>- Nhà nước áp dụng, thực hiện chính sách về mặt hành chính, kinh tế - xã hội, khoa học - môi trường, … để tạo điều kiện thuận lợi cho NĐT trong hoạt động đầu tư kinh doanh nhằm thu hút đầu tư.</a:t>
            </a:r>
          </a:p>
          <a:p>
            <a:pPr algn="just"/>
            <a:endParaRPr lang="en-US" sz="280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IV. HỖ TRỢ ĐẦU TƯ</a:t>
            </a:r>
            <a:endParaRPr lang="en-US" sz="3200" b="1">
              <a:solidFill>
                <a:srgbClr val="000099"/>
              </a:solidFill>
            </a:endParaRPr>
          </a:p>
        </p:txBody>
      </p:sp>
      <p:sp>
        <p:nvSpPr>
          <p:cNvPr id="5" name="TextBox 4"/>
          <p:cNvSpPr txBox="1"/>
          <p:nvPr/>
        </p:nvSpPr>
        <p:spPr>
          <a:xfrm>
            <a:off x="827584" y="1340768"/>
            <a:ext cx="7416824" cy="954107"/>
          </a:xfrm>
          <a:prstGeom prst="rect">
            <a:avLst/>
          </a:prstGeom>
          <a:noFill/>
        </p:spPr>
        <p:txBody>
          <a:bodyPr wrap="square" rtlCol="0">
            <a:spAutoFit/>
          </a:bodyPr>
          <a:lstStyle/>
          <a:p>
            <a:r>
              <a:rPr lang="en-US" sz="3200" smtClean="0">
                <a:solidFill>
                  <a:srgbClr val="C00000"/>
                </a:solidFill>
                <a:latin typeface="+mj-lt"/>
              </a:rPr>
              <a:t>Hình thức và nội dung hỗ trợ đầu tư: </a:t>
            </a:r>
            <a:br>
              <a:rPr lang="en-US" sz="3200" smtClean="0">
                <a:solidFill>
                  <a:srgbClr val="C00000"/>
                </a:solidFill>
                <a:latin typeface="+mj-lt"/>
              </a:rPr>
            </a:br>
            <a:endParaRPr lang="en-US" sz="2400">
              <a:solidFill>
                <a:srgbClr val="003399"/>
              </a:solidFill>
              <a:latin typeface="+mj-lt"/>
            </a:endParaRPr>
          </a:p>
        </p:txBody>
      </p:sp>
      <p:sp>
        <p:nvSpPr>
          <p:cNvPr id="6" name="TextBox 5"/>
          <p:cNvSpPr txBox="1"/>
          <p:nvPr/>
        </p:nvSpPr>
        <p:spPr>
          <a:xfrm>
            <a:off x="899592" y="1988840"/>
            <a:ext cx="7416824" cy="1384995"/>
          </a:xfrm>
          <a:prstGeom prst="rect">
            <a:avLst/>
          </a:prstGeom>
          <a:noFill/>
        </p:spPr>
        <p:txBody>
          <a:bodyPr wrap="square" rtlCol="0">
            <a:spAutoFit/>
          </a:bodyPr>
          <a:lstStyle/>
          <a:p>
            <a:pPr algn="just"/>
            <a:r>
              <a:rPr lang="en-US" sz="2800" smtClean="0">
                <a:latin typeface="+mj-lt"/>
              </a:rPr>
              <a:t>- Điều 19, 20, 21 Luật Đầu tư;</a:t>
            </a:r>
          </a:p>
          <a:p>
            <a:pPr algn="just"/>
            <a:r>
              <a:rPr lang="en-US" sz="2800" smtClean="0">
                <a:latin typeface="+mj-lt"/>
              </a:rPr>
              <a:t>- Điều 18, 19, 20 Nghị định 118.</a:t>
            </a:r>
          </a:p>
          <a:p>
            <a:pPr algn="just"/>
            <a:endParaRPr lang="en-US" sz="280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3.</a:t>
            </a:r>
            <a:br>
              <a:rPr lang="es-UY" sz="4000" b="1" smtClean="0"/>
            </a:br>
            <a:r>
              <a:rPr lang="es-UY" sz="4000" b="1" smtClean="0"/>
              <a:t>THỦ TỤC ĐẦU TƯ</a:t>
            </a:r>
            <a:endParaRPr lang="es-ES" i="1"/>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THỦ TỤC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Khái niệm:</a:t>
            </a:r>
            <a:endParaRPr lang="en-US" sz="2400">
              <a:solidFill>
                <a:srgbClr val="003399"/>
              </a:solidFill>
              <a:latin typeface="+mj-lt"/>
            </a:endParaRPr>
          </a:p>
        </p:txBody>
      </p:sp>
      <p:sp>
        <p:nvSpPr>
          <p:cNvPr id="6" name="TextBox 5"/>
          <p:cNvSpPr txBox="1"/>
          <p:nvPr/>
        </p:nvSpPr>
        <p:spPr>
          <a:xfrm>
            <a:off x="899592" y="1988840"/>
            <a:ext cx="7416824" cy="1384995"/>
          </a:xfrm>
          <a:prstGeom prst="rect">
            <a:avLst/>
          </a:prstGeom>
          <a:noFill/>
        </p:spPr>
        <p:txBody>
          <a:bodyPr wrap="square" rtlCol="0">
            <a:spAutoFit/>
          </a:bodyPr>
          <a:lstStyle/>
          <a:p>
            <a:pPr algn="just"/>
            <a:r>
              <a:rPr lang="en-US" sz="2800" smtClean="0">
                <a:latin typeface="+mj-lt"/>
              </a:rPr>
              <a:t>- </a:t>
            </a:r>
            <a:r>
              <a:rPr lang="en-US" sz="2800" smtClean="0"/>
              <a:t>Là trình tự các thủ tục hành chính - pháp lý mà NĐT phải thực hiện để triển khai hoạt động đầu tư.</a:t>
            </a:r>
            <a:endParaRPr lang="en-US" sz="280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THỦ TỤC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3366CC"/>
                </a:solidFill>
                <a:latin typeface="+mj-lt"/>
              </a:rPr>
              <a:t>Tiếp cận phạm vi rộng:</a:t>
            </a:r>
            <a:endParaRPr lang="en-US" sz="2400">
              <a:solidFill>
                <a:srgbClr val="3366CC"/>
              </a:solidFill>
              <a:latin typeface="+mj-lt"/>
            </a:endParaRPr>
          </a:p>
        </p:txBody>
      </p:sp>
      <p:sp>
        <p:nvSpPr>
          <p:cNvPr id="6" name="TextBox 5"/>
          <p:cNvSpPr txBox="1"/>
          <p:nvPr/>
        </p:nvSpPr>
        <p:spPr>
          <a:xfrm>
            <a:off x="899592" y="1988840"/>
            <a:ext cx="7416824" cy="2246769"/>
          </a:xfrm>
          <a:prstGeom prst="rect">
            <a:avLst/>
          </a:prstGeom>
          <a:noFill/>
        </p:spPr>
        <p:txBody>
          <a:bodyPr wrap="square" rtlCol="0">
            <a:spAutoFit/>
          </a:bodyPr>
          <a:lstStyle/>
          <a:p>
            <a:pPr algn="just"/>
            <a:r>
              <a:rPr lang="en-US" sz="2800" smtClean="0"/>
              <a:t>Là hàng loạt thủ tục pháp lý liên quan đến lĩnh vực doanh nghiệp, đầu tư, thương mại, đất đai, xây dựng, sở hữu trí tuệ, thuế…. mà NĐT phải thực hiện để triển khai hoạt động đầu tư.</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THỦ TỤC ĐẦU TƯ</a:t>
            </a:r>
            <a:endParaRPr lang="en-US" sz="3200" b="1">
              <a:solidFill>
                <a:srgbClr val="000099"/>
              </a:solidFill>
            </a:endParaRPr>
          </a:p>
        </p:txBody>
      </p:sp>
      <p:sp>
        <p:nvSpPr>
          <p:cNvPr id="5" name="TextBox 4"/>
          <p:cNvSpPr txBox="1"/>
          <p:nvPr/>
        </p:nvSpPr>
        <p:spPr>
          <a:xfrm>
            <a:off x="827584" y="1196752"/>
            <a:ext cx="7416824" cy="584775"/>
          </a:xfrm>
          <a:prstGeom prst="rect">
            <a:avLst/>
          </a:prstGeom>
          <a:noFill/>
        </p:spPr>
        <p:txBody>
          <a:bodyPr wrap="square" rtlCol="0">
            <a:spAutoFit/>
          </a:bodyPr>
          <a:lstStyle/>
          <a:p>
            <a:r>
              <a:rPr lang="en-US" sz="3200" smtClean="0">
                <a:solidFill>
                  <a:srgbClr val="3366CC"/>
                </a:solidFill>
                <a:latin typeface="+mj-lt"/>
              </a:rPr>
              <a:t>Tiếp cận phạm vi hẹp:</a:t>
            </a:r>
            <a:endParaRPr lang="en-US" sz="2400">
              <a:solidFill>
                <a:srgbClr val="3366CC"/>
              </a:solidFill>
              <a:latin typeface="+mj-lt"/>
            </a:endParaRPr>
          </a:p>
        </p:txBody>
      </p:sp>
      <p:sp>
        <p:nvSpPr>
          <p:cNvPr id="6" name="TextBox 5"/>
          <p:cNvSpPr txBox="1"/>
          <p:nvPr/>
        </p:nvSpPr>
        <p:spPr>
          <a:xfrm>
            <a:off x="2051720" y="4221088"/>
            <a:ext cx="6480720" cy="1815882"/>
          </a:xfrm>
          <a:prstGeom prst="rect">
            <a:avLst/>
          </a:prstGeom>
          <a:solidFill>
            <a:schemeClr val="accent2">
              <a:lumMod val="60000"/>
              <a:lumOff val="40000"/>
            </a:schemeClr>
          </a:solidFill>
        </p:spPr>
        <p:txBody>
          <a:bodyPr wrap="square" rtlCol="0">
            <a:spAutoFit/>
          </a:bodyPr>
          <a:lstStyle/>
          <a:p>
            <a:pPr algn="just"/>
            <a:r>
              <a:rPr lang="en-US" sz="2800" smtClean="0">
                <a:latin typeface="+mj-lt"/>
              </a:rPr>
              <a:t>- Thủ tục quyết định chủ trương đầu tư;</a:t>
            </a:r>
          </a:p>
          <a:p>
            <a:pPr algn="just"/>
            <a:r>
              <a:rPr lang="en-US" sz="2800" smtClean="0">
                <a:latin typeface="+mj-lt"/>
              </a:rPr>
              <a:t>- Thủ tục cấp GCNĐKĐT;</a:t>
            </a:r>
          </a:p>
          <a:p>
            <a:pPr algn="just"/>
            <a:r>
              <a:rPr lang="en-US" sz="2800" smtClean="0">
                <a:latin typeface="+mj-lt"/>
              </a:rPr>
              <a:t>- Thủ tục trong quá trình triển khai thực hiện dự án đầu tư. </a:t>
            </a:r>
          </a:p>
        </p:txBody>
      </p:sp>
      <p:sp>
        <p:nvSpPr>
          <p:cNvPr id="7" name="TextBox 6"/>
          <p:cNvSpPr txBox="1"/>
          <p:nvPr/>
        </p:nvSpPr>
        <p:spPr>
          <a:xfrm>
            <a:off x="1043608" y="2060848"/>
            <a:ext cx="6768752" cy="1815882"/>
          </a:xfrm>
          <a:prstGeom prst="rect">
            <a:avLst/>
          </a:prstGeom>
          <a:solidFill>
            <a:schemeClr val="accent5">
              <a:lumMod val="40000"/>
              <a:lumOff val="60000"/>
            </a:schemeClr>
          </a:solidFill>
        </p:spPr>
        <p:txBody>
          <a:bodyPr wrap="square" rtlCol="0">
            <a:spAutoFit/>
          </a:bodyPr>
          <a:lstStyle/>
          <a:p>
            <a:pPr algn="just"/>
            <a:r>
              <a:rPr lang="en-US" sz="2800" smtClean="0">
                <a:latin typeface="+mj-lt"/>
              </a:rPr>
              <a:t>- Thủ tục đầu tư thành lập tổ chức kinh tế;</a:t>
            </a:r>
          </a:p>
          <a:p>
            <a:pPr algn="just"/>
            <a:r>
              <a:rPr lang="en-US" sz="2800" smtClean="0">
                <a:latin typeface="+mj-lt"/>
              </a:rPr>
              <a:t>- Thủ tục đầu tư hình thức góp vốn, mua CP, phần vốn góp;</a:t>
            </a:r>
          </a:p>
          <a:p>
            <a:pPr algn="just"/>
            <a:r>
              <a:rPr lang="en-US" sz="2800" smtClean="0">
                <a:latin typeface="+mj-lt"/>
              </a:rPr>
              <a:t>- Thủ tục đầu tư theo hợp đồng (PPP, BCC).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THỦ TỤC ĐẦU TƯ</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Mục đích thực hiện thủ tục đầu tư:</a:t>
            </a:r>
            <a:endParaRPr lang="en-US" sz="2400">
              <a:solidFill>
                <a:srgbClr val="003399"/>
              </a:solidFill>
              <a:latin typeface="+mj-lt"/>
            </a:endParaRPr>
          </a:p>
        </p:txBody>
      </p:sp>
      <p:sp>
        <p:nvSpPr>
          <p:cNvPr id="6" name="TextBox 5"/>
          <p:cNvSpPr txBox="1"/>
          <p:nvPr/>
        </p:nvSpPr>
        <p:spPr>
          <a:xfrm>
            <a:off x="899592" y="1988840"/>
            <a:ext cx="7416824" cy="2246769"/>
          </a:xfrm>
          <a:prstGeom prst="rect">
            <a:avLst/>
          </a:prstGeom>
          <a:noFill/>
        </p:spPr>
        <p:txBody>
          <a:bodyPr wrap="square" rtlCol="0">
            <a:spAutoFit/>
          </a:bodyPr>
          <a:lstStyle/>
          <a:p>
            <a:pPr algn="just"/>
            <a:r>
              <a:rPr lang="en-US" sz="2800" smtClean="0">
                <a:latin typeface="+mj-lt"/>
              </a:rPr>
              <a:t>- Quản lý nhà nước về đầu tư;</a:t>
            </a:r>
          </a:p>
          <a:p>
            <a:pPr algn="just"/>
            <a:r>
              <a:rPr lang="en-US" sz="2800" smtClean="0">
                <a:latin typeface="+mj-lt"/>
              </a:rPr>
              <a:t>- Xác lập tư cách pháp lý của NĐT đối với DAĐT;</a:t>
            </a:r>
          </a:p>
          <a:p>
            <a:pPr algn="just"/>
            <a:r>
              <a:rPr lang="en-US" sz="2800" smtClean="0">
                <a:latin typeface="+mj-lt"/>
              </a:rPr>
              <a:t>- Có cơ sở để NĐT xác lập quyền và thực hiện nghĩa vụ liên quan đến DAĐT.</a:t>
            </a:r>
          </a:p>
          <a:p>
            <a:pPr algn="just"/>
            <a:endParaRPr lang="en-US" sz="280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VĂN BẢN PHÁP LUẬT</a:t>
            </a:r>
            <a:endParaRPr lang="en-US" sz="3200" b="1">
              <a:solidFill>
                <a:srgbClr val="000099"/>
              </a:solidFill>
            </a:endParaRPr>
          </a:p>
        </p:txBody>
      </p:sp>
      <p:graphicFrame>
        <p:nvGraphicFramePr>
          <p:cNvPr id="10" name="Table 9"/>
          <p:cNvGraphicFramePr>
            <a:graphicFrameLocks noGrp="1"/>
          </p:cNvGraphicFramePr>
          <p:nvPr/>
        </p:nvGraphicFramePr>
        <p:xfrm>
          <a:off x="611560" y="1268760"/>
          <a:ext cx="8208913" cy="4365450"/>
        </p:xfrm>
        <a:graphic>
          <a:graphicData uri="http://schemas.openxmlformats.org/drawingml/2006/table">
            <a:tbl>
              <a:tblPr firstRow="1" bandRow="1">
                <a:tableStyleId>{5FD0F851-EC5A-4D38-B0AD-8093EC10F338}</a:tableStyleId>
              </a:tblPr>
              <a:tblGrid>
                <a:gridCol w="1296144"/>
                <a:gridCol w="2016224"/>
                <a:gridCol w="4896545"/>
              </a:tblGrid>
              <a:tr h="469630">
                <a:tc>
                  <a:txBody>
                    <a:bodyPr/>
                    <a:lstStyle/>
                    <a:p>
                      <a:r>
                        <a:rPr lang="en-US" sz="2200" smtClean="0">
                          <a:solidFill>
                            <a:srgbClr val="C00000"/>
                          </a:solidFill>
                        </a:rPr>
                        <a:t>Loại</a:t>
                      </a:r>
                      <a:endParaRPr lang="en-US" sz="2200">
                        <a:solidFill>
                          <a:srgbClr val="C00000"/>
                        </a:solidFill>
                      </a:endParaRPr>
                    </a:p>
                  </a:txBody>
                  <a:tcPr/>
                </a:tc>
                <a:tc>
                  <a:txBody>
                    <a:bodyPr/>
                    <a:lstStyle/>
                    <a:p>
                      <a:r>
                        <a:rPr lang="en-US" sz="2200" smtClean="0"/>
                        <a:t>Số</a:t>
                      </a:r>
                      <a:r>
                        <a:rPr lang="en-US" sz="2200" baseline="0" smtClean="0"/>
                        <a:t> hiệu</a:t>
                      </a:r>
                      <a:endParaRPr lang="en-US" sz="2200"/>
                    </a:p>
                  </a:txBody>
                  <a:tcPr/>
                </a:tc>
                <a:tc>
                  <a:txBody>
                    <a:bodyPr/>
                    <a:lstStyle/>
                    <a:p>
                      <a:pPr algn="ctr"/>
                      <a:r>
                        <a:rPr lang="en-US" sz="2200" smtClean="0"/>
                        <a:t>Nội</a:t>
                      </a:r>
                      <a:r>
                        <a:rPr lang="en-US" sz="2200" baseline="0" smtClean="0"/>
                        <a:t> dung</a:t>
                      </a:r>
                      <a:endParaRPr lang="en-US" sz="2200"/>
                    </a:p>
                  </a:txBody>
                  <a:tcPr/>
                </a:tc>
              </a:tr>
              <a:tr h="469630">
                <a:tc>
                  <a:txBody>
                    <a:bodyPr/>
                    <a:lstStyle/>
                    <a:p>
                      <a:r>
                        <a:rPr lang="en-US" sz="2200" smtClean="0"/>
                        <a:t>Luật</a:t>
                      </a:r>
                      <a:endParaRPr lang="en-US" sz="2200"/>
                    </a:p>
                  </a:txBody>
                  <a:tcPr/>
                </a:tc>
                <a:tc>
                  <a:txBody>
                    <a:bodyPr/>
                    <a:lstStyle/>
                    <a:p>
                      <a:r>
                        <a:rPr lang="en-US" sz="2000" smtClean="0"/>
                        <a:t>64/2014/QH13</a:t>
                      </a:r>
                      <a:endParaRPr lang="en-US" sz="2000"/>
                    </a:p>
                  </a:txBody>
                  <a:tcPr/>
                </a:tc>
                <a:tc>
                  <a:txBody>
                    <a:bodyPr/>
                    <a:lstStyle/>
                    <a:p>
                      <a:pPr algn="l"/>
                      <a:r>
                        <a:rPr lang="en-US" sz="2200" smtClean="0"/>
                        <a:t>Luật</a:t>
                      </a:r>
                      <a:r>
                        <a:rPr lang="en-US" sz="2200" baseline="0" smtClean="0"/>
                        <a:t> Đầu tư</a:t>
                      </a:r>
                      <a:endParaRPr lang="en-US" sz="2200"/>
                    </a:p>
                  </a:txBody>
                  <a:tcPr/>
                </a:tc>
              </a:tr>
              <a:tr h="469630">
                <a:tc>
                  <a:txBody>
                    <a:bodyPr/>
                    <a:lstStyle/>
                    <a:p>
                      <a:r>
                        <a:rPr lang="en-US" sz="2200" smtClean="0"/>
                        <a:t>Luật</a:t>
                      </a:r>
                      <a:r>
                        <a:rPr lang="en-US" sz="2200" baseline="0" smtClean="0"/>
                        <a:t> </a:t>
                      </a:r>
                      <a:endParaRPr lang="en-US" sz="2200"/>
                    </a:p>
                  </a:txBody>
                  <a:tcPr/>
                </a:tc>
                <a:tc>
                  <a:txBody>
                    <a:bodyPr/>
                    <a:lstStyle/>
                    <a:p>
                      <a:r>
                        <a:rPr lang="en-US" sz="2000" smtClean="0"/>
                        <a:t>03/2016/QH14</a:t>
                      </a:r>
                      <a:endParaRPr lang="en-US" sz="2000"/>
                    </a:p>
                  </a:txBody>
                  <a:tcPr/>
                </a:tc>
                <a:tc>
                  <a:txBody>
                    <a:bodyPr/>
                    <a:lstStyle/>
                    <a:p>
                      <a:pPr algn="l"/>
                      <a:r>
                        <a:rPr lang="en-US" sz="2200" smtClean="0"/>
                        <a:t>Sửa</a:t>
                      </a:r>
                      <a:r>
                        <a:rPr lang="en-US" sz="2200" baseline="0" smtClean="0"/>
                        <a:t> đổi, bổ sung Điều 6 và Phụ lục 4 về danh mục ngành nghề đầu tư kinh doanh có điều kiện</a:t>
                      </a:r>
                      <a:endParaRPr lang="en-US" sz="2200"/>
                    </a:p>
                  </a:txBody>
                  <a:tcPr/>
                </a:tc>
              </a:tr>
              <a:tr h="469630">
                <a:tc>
                  <a:txBody>
                    <a:bodyPr/>
                    <a:lstStyle/>
                    <a:p>
                      <a:r>
                        <a:rPr lang="en-US" sz="2200" smtClean="0"/>
                        <a:t>Luật</a:t>
                      </a:r>
                      <a:endParaRPr lang="en-US" sz="2200"/>
                    </a:p>
                  </a:txBody>
                  <a:tcPr/>
                </a:tc>
                <a:tc>
                  <a:txBody>
                    <a:bodyPr/>
                    <a:lstStyle/>
                    <a:p>
                      <a:r>
                        <a:rPr lang="en-US" sz="2000" smtClean="0"/>
                        <a:t>49/2014/QH13</a:t>
                      </a:r>
                      <a:endParaRPr lang="en-US" sz="2000"/>
                    </a:p>
                  </a:txBody>
                  <a:tcPr/>
                </a:tc>
                <a:tc>
                  <a:txBody>
                    <a:bodyPr/>
                    <a:lstStyle/>
                    <a:p>
                      <a:pPr algn="l"/>
                      <a:r>
                        <a:rPr lang="en-US" sz="2200" smtClean="0"/>
                        <a:t>Luật</a:t>
                      </a:r>
                      <a:r>
                        <a:rPr lang="en-US" sz="2200" baseline="0" smtClean="0"/>
                        <a:t> Đầu tư công</a:t>
                      </a:r>
                      <a:endParaRPr lang="en-US" sz="2200"/>
                    </a:p>
                  </a:txBody>
                  <a:tcPr/>
                </a:tc>
              </a:tr>
              <a:tr h="469630">
                <a:tc>
                  <a:txBody>
                    <a:bodyPr/>
                    <a:lstStyle/>
                    <a:p>
                      <a:r>
                        <a:rPr lang="en-US" sz="2200" smtClean="0"/>
                        <a:t>Luật</a:t>
                      </a:r>
                      <a:endParaRPr lang="en-US" sz="2200"/>
                    </a:p>
                  </a:txBody>
                  <a:tcPr/>
                </a:tc>
                <a:tc>
                  <a:txBody>
                    <a:bodyPr/>
                    <a:lstStyle/>
                    <a:p>
                      <a:r>
                        <a:rPr lang="en-US" sz="2000" smtClean="0"/>
                        <a:t>69/2014/QH13</a:t>
                      </a:r>
                      <a:endParaRPr lang="en-US" sz="2000"/>
                    </a:p>
                  </a:txBody>
                  <a:tcPr/>
                </a:tc>
                <a:tc>
                  <a:txBody>
                    <a:bodyPr/>
                    <a:lstStyle/>
                    <a:p>
                      <a:pPr algn="l"/>
                      <a:r>
                        <a:rPr lang="en-US" sz="2200" smtClean="0"/>
                        <a:t>Luật</a:t>
                      </a:r>
                      <a:r>
                        <a:rPr lang="en-US" sz="2200" baseline="0" smtClean="0"/>
                        <a:t> quản lý, sử dụng vốn nhà nước đầu tư vào sản xuất, kinh doanh tại doanh nghiệp</a:t>
                      </a:r>
                      <a:endParaRPr lang="en-US" sz="2200"/>
                    </a:p>
                  </a:txBody>
                  <a:tcPr/>
                </a:tc>
              </a:tr>
              <a:tr h="469630">
                <a:tc>
                  <a:txBody>
                    <a:bodyPr/>
                    <a:lstStyle/>
                    <a:p>
                      <a:r>
                        <a:rPr lang="en-US" sz="2200" kern="1200" smtClean="0">
                          <a:solidFill>
                            <a:schemeClr val="tx1"/>
                          </a:solidFill>
                          <a:latin typeface="+mn-lt"/>
                          <a:ea typeface="+mn-ea"/>
                          <a:cs typeface="+mn-cs"/>
                        </a:rPr>
                        <a:t>Luật</a:t>
                      </a:r>
                      <a:endParaRPr lang="en-US" sz="2200" kern="120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smtClean="0">
                          <a:solidFill>
                            <a:schemeClr val="tx1"/>
                          </a:solidFill>
                          <a:latin typeface="+mn-lt"/>
                          <a:ea typeface="+mn-ea"/>
                          <a:cs typeface="+mn-cs"/>
                        </a:rPr>
                        <a:t>14/2008/QH12 </a:t>
                      </a:r>
                    </a:p>
                  </a:txBody>
                  <a:tcPr/>
                </a:tc>
                <a:tc>
                  <a:txBody>
                    <a:bodyPr/>
                    <a:lstStyle/>
                    <a:p>
                      <a:r>
                        <a:rPr lang="en-US" sz="2200" smtClean="0"/>
                        <a:t>Luật</a:t>
                      </a:r>
                      <a:r>
                        <a:rPr lang="en-US" sz="2200" baseline="0" smtClean="0"/>
                        <a:t> thuế thu nhập doanh nghiệp (đã được sửa đổi bổ sung năm 2013, 2014)</a:t>
                      </a:r>
                      <a:endParaRPr lang="en-US" sz="220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13792"/>
            <a:ext cx="8229600" cy="1143000"/>
          </a:xfrm>
        </p:spPr>
        <p:txBody>
          <a:bodyPr>
            <a:normAutofit/>
          </a:bodyPr>
          <a:lstStyle/>
          <a:p>
            <a:r>
              <a:rPr lang="en-US" sz="3000" b="1" smtClean="0">
                <a:solidFill>
                  <a:srgbClr val="000099"/>
                </a:solidFill>
              </a:rPr>
              <a:t>II. THỦ TỤC QUYẾT ĐỊNH CHỦ TRƯƠNG ĐẦU TƯ</a:t>
            </a:r>
            <a:endParaRPr lang="en-US" sz="3000" b="1">
              <a:solidFill>
                <a:srgbClr val="000099"/>
              </a:solidFill>
            </a:endParaRPr>
          </a:p>
        </p:txBody>
      </p:sp>
      <p:sp>
        <p:nvSpPr>
          <p:cNvPr id="6" name="TextBox 5"/>
          <p:cNvSpPr txBox="1"/>
          <p:nvPr/>
        </p:nvSpPr>
        <p:spPr>
          <a:xfrm>
            <a:off x="899592" y="1772816"/>
            <a:ext cx="7416824" cy="523220"/>
          </a:xfrm>
          <a:prstGeom prst="rect">
            <a:avLst/>
          </a:prstGeom>
          <a:noFill/>
        </p:spPr>
        <p:txBody>
          <a:bodyPr wrap="square" rtlCol="0">
            <a:spAutoFit/>
          </a:bodyPr>
          <a:lstStyle/>
          <a:p>
            <a:pPr algn="just"/>
            <a:r>
              <a:rPr lang="en-US" sz="2800" b="1" smtClean="0">
                <a:solidFill>
                  <a:srgbClr val="C00000"/>
                </a:solidFill>
                <a:latin typeface="+mj-lt"/>
              </a:rPr>
              <a:t>Thẩm quyền quyết định chủ trương đầu tư:</a:t>
            </a:r>
            <a:endParaRPr lang="en-US" sz="2800" b="1">
              <a:solidFill>
                <a:srgbClr val="C00000"/>
              </a:solidFill>
              <a:latin typeface="+mj-lt"/>
            </a:endParaRPr>
          </a:p>
        </p:txBody>
      </p:sp>
      <p:sp>
        <p:nvSpPr>
          <p:cNvPr id="7" name="TextBox 6"/>
          <p:cNvSpPr txBox="1"/>
          <p:nvPr/>
        </p:nvSpPr>
        <p:spPr>
          <a:xfrm>
            <a:off x="971600" y="2348880"/>
            <a:ext cx="7416824" cy="1384995"/>
          </a:xfrm>
          <a:prstGeom prst="rect">
            <a:avLst/>
          </a:prstGeom>
          <a:noFill/>
        </p:spPr>
        <p:txBody>
          <a:bodyPr wrap="square" rtlCol="0">
            <a:spAutoFit/>
          </a:bodyPr>
          <a:lstStyle/>
          <a:p>
            <a:pPr algn="just"/>
            <a:r>
              <a:rPr lang="en-US" sz="2800" smtClean="0">
                <a:latin typeface="+mj-lt"/>
              </a:rPr>
              <a:t>- Quốc hội;</a:t>
            </a:r>
          </a:p>
          <a:p>
            <a:pPr algn="just"/>
            <a:r>
              <a:rPr lang="en-US" sz="2800" smtClean="0">
                <a:latin typeface="+mj-lt"/>
              </a:rPr>
              <a:t>- Chính phủ;</a:t>
            </a:r>
          </a:p>
          <a:p>
            <a:pPr algn="just"/>
            <a:r>
              <a:rPr lang="en-US" sz="2800" smtClean="0">
                <a:latin typeface="+mj-lt"/>
              </a:rPr>
              <a:t>- UBND cấp tỉnh.</a:t>
            </a:r>
            <a:endParaRPr lang="en-US" sz="280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13792"/>
            <a:ext cx="8229600" cy="1143000"/>
          </a:xfrm>
        </p:spPr>
        <p:txBody>
          <a:bodyPr>
            <a:normAutofit/>
          </a:bodyPr>
          <a:lstStyle/>
          <a:p>
            <a:r>
              <a:rPr lang="en-US" sz="3000" b="1" smtClean="0">
                <a:solidFill>
                  <a:srgbClr val="000099"/>
                </a:solidFill>
              </a:rPr>
              <a:t>II. THỦ TỤC QUYẾT ĐỊNH CHỦ TRƯƠNG ĐẦU TƯ</a:t>
            </a:r>
            <a:endParaRPr lang="en-US" sz="3000" b="1">
              <a:solidFill>
                <a:srgbClr val="000099"/>
              </a:solidFill>
            </a:endParaRPr>
          </a:p>
        </p:txBody>
      </p:sp>
      <p:sp>
        <p:nvSpPr>
          <p:cNvPr id="6" name="TextBox 5"/>
          <p:cNvSpPr txBox="1"/>
          <p:nvPr/>
        </p:nvSpPr>
        <p:spPr>
          <a:xfrm>
            <a:off x="899592" y="1556792"/>
            <a:ext cx="7416824" cy="830997"/>
          </a:xfrm>
          <a:prstGeom prst="rect">
            <a:avLst/>
          </a:prstGeom>
          <a:noFill/>
        </p:spPr>
        <p:txBody>
          <a:bodyPr wrap="square" rtlCol="0">
            <a:spAutoFit/>
          </a:bodyPr>
          <a:lstStyle/>
          <a:p>
            <a:pPr algn="just"/>
            <a:r>
              <a:rPr lang="en-US" sz="2800" b="1" smtClean="0">
                <a:solidFill>
                  <a:srgbClr val="C00000"/>
                </a:solidFill>
                <a:latin typeface="+mj-lt"/>
              </a:rPr>
              <a:t>Loại dự án phải quyết định chủ trương đầu tư:</a:t>
            </a:r>
          </a:p>
          <a:p>
            <a:pPr algn="just"/>
            <a:r>
              <a:rPr lang="en-US" sz="2000" i="1" smtClean="0"/>
              <a:t>Điều 30, 31, 32 Luật Đầu tư</a:t>
            </a:r>
            <a:endParaRPr lang="en-US" sz="2800" b="1" i="1">
              <a:solidFill>
                <a:srgbClr val="006666"/>
              </a:solidFill>
              <a:latin typeface="+mj-lt"/>
            </a:endParaRPr>
          </a:p>
        </p:txBody>
      </p:sp>
      <p:sp>
        <p:nvSpPr>
          <p:cNvPr id="5" name="TextBox 4"/>
          <p:cNvSpPr txBox="1"/>
          <p:nvPr/>
        </p:nvSpPr>
        <p:spPr>
          <a:xfrm>
            <a:off x="611560" y="2708920"/>
            <a:ext cx="7848872" cy="3108543"/>
          </a:xfrm>
          <a:prstGeom prst="rect">
            <a:avLst/>
          </a:prstGeom>
          <a:noFill/>
        </p:spPr>
        <p:txBody>
          <a:bodyPr wrap="square" rtlCol="0">
            <a:spAutoFit/>
          </a:bodyPr>
          <a:lstStyle/>
          <a:p>
            <a:pPr algn="just"/>
            <a:r>
              <a:rPr lang="en-US" sz="2800" smtClean="0">
                <a:latin typeface="+mj-lt"/>
              </a:rPr>
              <a:t>- Ảnh hưởng lớn/nghiêm trọng môi trường;</a:t>
            </a:r>
          </a:p>
          <a:p>
            <a:pPr algn="just">
              <a:buFontTx/>
              <a:buChar char="-"/>
            </a:pPr>
            <a:r>
              <a:rPr lang="en-US" sz="2800" smtClean="0">
                <a:latin typeface="+mj-lt"/>
              </a:rPr>
              <a:t> Chuyển mục đích sử dụng đất lúa 2 vụ quy mô lớn;</a:t>
            </a:r>
          </a:p>
          <a:p>
            <a:pPr algn="just">
              <a:buFontTx/>
              <a:buChar char="-"/>
            </a:pPr>
            <a:r>
              <a:rPr lang="en-US" sz="2800" smtClean="0">
                <a:latin typeface="+mj-lt"/>
              </a:rPr>
              <a:t> Di dân, tái định cư quy mô lớn;</a:t>
            </a:r>
          </a:p>
          <a:p>
            <a:pPr algn="just">
              <a:buFontTx/>
              <a:buChar char="-"/>
            </a:pPr>
            <a:r>
              <a:rPr lang="en-US" sz="2800" smtClean="0">
                <a:latin typeface="+mj-lt"/>
              </a:rPr>
              <a:t> Công nghiệp nặng, quan trọng;</a:t>
            </a:r>
          </a:p>
          <a:p>
            <a:pPr algn="just">
              <a:buFontTx/>
              <a:buChar char="-"/>
            </a:pPr>
            <a:r>
              <a:rPr lang="en-US" sz="2800" smtClean="0">
                <a:latin typeface="+mj-lt"/>
              </a:rPr>
              <a:t> Kinh doanh sân golf, casino, ….</a:t>
            </a:r>
          </a:p>
          <a:p>
            <a:pPr algn="just">
              <a:buFontTx/>
              <a:buChar char="-"/>
            </a:pPr>
            <a:r>
              <a:rPr lang="en-US" sz="2800" smtClean="0">
                <a:latin typeface="+mj-lt"/>
              </a:rPr>
              <a:t> Sử dụng công nghệ hạn chế chuyển giao;</a:t>
            </a:r>
          </a:p>
          <a:p>
            <a:pPr algn="just">
              <a:buFontTx/>
              <a:buChar char="-"/>
            </a:pPr>
            <a:r>
              <a:rPr lang="en-US" sz="2800" smtClean="0">
                <a:latin typeface="+mj-lt"/>
              </a:rPr>
              <a:t> ……..</a:t>
            </a:r>
            <a:endParaRPr lang="en-US" sz="2800">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13792"/>
            <a:ext cx="8229600" cy="1143000"/>
          </a:xfrm>
        </p:spPr>
        <p:txBody>
          <a:bodyPr>
            <a:normAutofit/>
          </a:bodyPr>
          <a:lstStyle/>
          <a:p>
            <a:r>
              <a:rPr lang="en-US" sz="3000" b="1" smtClean="0">
                <a:solidFill>
                  <a:srgbClr val="000099"/>
                </a:solidFill>
              </a:rPr>
              <a:t>II. THỦ TỤC QUYẾT ĐỊNH CHỦ TRƯƠNG ĐẦU TƯ</a:t>
            </a:r>
            <a:endParaRPr lang="en-US" sz="3000" b="1">
              <a:solidFill>
                <a:srgbClr val="000099"/>
              </a:solidFill>
            </a:endParaRPr>
          </a:p>
        </p:txBody>
      </p:sp>
      <p:sp>
        <p:nvSpPr>
          <p:cNvPr id="6" name="TextBox 5"/>
          <p:cNvSpPr txBox="1"/>
          <p:nvPr/>
        </p:nvSpPr>
        <p:spPr>
          <a:xfrm>
            <a:off x="899592" y="1556792"/>
            <a:ext cx="7416824" cy="954107"/>
          </a:xfrm>
          <a:prstGeom prst="rect">
            <a:avLst/>
          </a:prstGeom>
          <a:noFill/>
        </p:spPr>
        <p:txBody>
          <a:bodyPr wrap="square" rtlCol="0">
            <a:spAutoFit/>
          </a:bodyPr>
          <a:lstStyle/>
          <a:p>
            <a:pPr algn="just"/>
            <a:r>
              <a:rPr lang="en-US" sz="2800" b="1" smtClean="0">
                <a:solidFill>
                  <a:srgbClr val="FF0000"/>
                </a:solidFill>
                <a:latin typeface="+mj-lt"/>
              </a:rPr>
              <a:t>Trình tự, thủ tục quyết định chủ trương đầu tư của UBND</a:t>
            </a:r>
            <a:r>
              <a:rPr lang="en-US" sz="2800" b="1" smtClean="0">
                <a:solidFill>
                  <a:srgbClr val="006666"/>
                </a:solidFill>
                <a:latin typeface="+mj-lt"/>
              </a:rPr>
              <a:t>: </a:t>
            </a:r>
            <a:r>
              <a:rPr lang="en-US" sz="2000" i="1" smtClean="0"/>
              <a:t>Điều 33 Luật Đầu tư</a:t>
            </a:r>
            <a:endParaRPr lang="en-US" sz="2800" b="1" i="1">
              <a:solidFill>
                <a:srgbClr val="006666"/>
              </a:solidFill>
              <a:latin typeface="+mj-lt"/>
            </a:endParaRPr>
          </a:p>
        </p:txBody>
      </p:sp>
      <p:graphicFrame>
        <p:nvGraphicFramePr>
          <p:cNvPr id="7" name="Table 6"/>
          <p:cNvGraphicFramePr>
            <a:graphicFrameLocks noGrp="1"/>
          </p:cNvGraphicFramePr>
          <p:nvPr/>
        </p:nvGraphicFramePr>
        <p:xfrm>
          <a:off x="827584" y="2780928"/>
          <a:ext cx="7344816" cy="2316480"/>
        </p:xfrm>
        <a:graphic>
          <a:graphicData uri="http://schemas.openxmlformats.org/drawingml/2006/table">
            <a:tbl>
              <a:tblPr firstRow="1" bandRow="1">
                <a:tableStyleId>{5C22544A-7EE6-4342-B048-85BDC9FD1C3A}</a:tableStyleId>
              </a:tblPr>
              <a:tblGrid>
                <a:gridCol w="1836204"/>
                <a:gridCol w="1548172"/>
                <a:gridCol w="2124236"/>
                <a:gridCol w="1836204"/>
              </a:tblGrid>
              <a:tr h="370840">
                <a:tc>
                  <a:txBody>
                    <a:bodyPr/>
                    <a:lstStyle/>
                    <a:p>
                      <a:pPr algn="ctr"/>
                      <a:r>
                        <a:rPr lang="en-US" sz="2000" smtClean="0"/>
                        <a:t>Hồ</a:t>
                      </a:r>
                      <a:r>
                        <a:rPr lang="en-US" sz="2000" baseline="0" smtClean="0"/>
                        <a:t> sơ nộp</a:t>
                      </a:r>
                      <a:endParaRPr lang="en-US" sz="2000"/>
                    </a:p>
                  </a:txBody>
                  <a:tcPr/>
                </a:tc>
                <a:tc>
                  <a:txBody>
                    <a:bodyPr/>
                    <a:lstStyle/>
                    <a:p>
                      <a:r>
                        <a:rPr lang="en-US" sz="2000" smtClean="0"/>
                        <a:t>Nơi</a:t>
                      </a:r>
                      <a:r>
                        <a:rPr lang="en-US" sz="2000" baseline="0" smtClean="0"/>
                        <a:t> nộp</a:t>
                      </a:r>
                      <a:endParaRPr lang="en-US" sz="2000"/>
                    </a:p>
                  </a:txBody>
                  <a:tcPr/>
                </a:tc>
                <a:tc>
                  <a:txBody>
                    <a:bodyPr/>
                    <a:lstStyle/>
                    <a:p>
                      <a:pPr algn="ctr"/>
                      <a:r>
                        <a:rPr lang="en-US" sz="2000" baseline="0" smtClean="0"/>
                        <a:t>Lấy ý kiến/</a:t>
                      </a:r>
                    </a:p>
                    <a:p>
                      <a:pPr algn="ctr"/>
                      <a:r>
                        <a:rPr lang="en-US" sz="2000" baseline="0" smtClean="0"/>
                        <a:t>thẩm định</a:t>
                      </a:r>
                      <a:endParaRPr lang="en-US" sz="2000"/>
                    </a:p>
                  </a:txBody>
                  <a:tcPr/>
                </a:tc>
                <a:tc>
                  <a:txBody>
                    <a:bodyPr/>
                    <a:lstStyle/>
                    <a:p>
                      <a:pPr algn="ctr"/>
                      <a:r>
                        <a:rPr lang="en-US" sz="2000" smtClean="0"/>
                        <a:t>Ra</a:t>
                      </a:r>
                      <a:r>
                        <a:rPr lang="en-US" sz="2000" baseline="0" smtClean="0"/>
                        <a:t> quyêt định</a:t>
                      </a:r>
                      <a:endParaRPr lang="en-US" sz="2000"/>
                    </a:p>
                  </a:txBody>
                  <a:tcPr/>
                </a:tc>
              </a:tr>
              <a:tr h="370840">
                <a:tc>
                  <a:txBody>
                    <a:bodyPr/>
                    <a:lstStyle/>
                    <a:p>
                      <a:pPr algn="ctr"/>
                      <a:r>
                        <a:rPr lang="en-US" sz="2000" smtClean="0"/>
                        <a:t>Khoản</a:t>
                      </a:r>
                      <a:r>
                        <a:rPr lang="en-US" sz="2000" baseline="0" smtClean="0"/>
                        <a:t> 1 Điều 33</a:t>
                      </a:r>
                      <a:endParaRPr lang="en-US" sz="2000"/>
                    </a:p>
                  </a:txBody>
                  <a:tcPr/>
                </a:tc>
                <a:tc>
                  <a:txBody>
                    <a:bodyPr/>
                    <a:lstStyle/>
                    <a:p>
                      <a:r>
                        <a:rPr lang="en-US" sz="2000" smtClean="0"/>
                        <a:t>Sở</a:t>
                      </a:r>
                      <a:r>
                        <a:rPr lang="en-US" sz="2000" baseline="0" smtClean="0"/>
                        <a:t> KHĐT/</a:t>
                      </a:r>
                    </a:p>
                    <a:p>
                      <a:r>
                        <a:rPr lang="en-US" sz="2000" baseline="0" smtClean="0"/>
                        <a:t>Ban Quản lý KCN, KKT, KCX, KCNC</a:t>
                      </a:r>
                      <a:endParaRPr lang="en-US" sz="2000"/>
                    </a:p>
                  </a:txBody>
                  <a:tcPr/>
                </a:tc>
                <a:tc>
                  <a:txBody>
                    <a:bodyPr/>
                    <a:lstStyle/>
                    <a:p>
                      <a:pPr algn="ctr"/>
                      <a:r>
                        <a:rPr lang="en-US" sz="2000" smtClean="0"/>
                        <a:t>Cơ</a:t>
                      </a:r>
                      <a:r>
                        <a:rPr lang="en-US" sz="2000" baseline="0" smtClean="0"/>
                        <a:t> quan có liên quan cho ý kiến thẩm định</a:t>
                      </a:r>
                    </a:p>
                    <a:p>
                      <a:pPr algn="ctr"/>
                      <a:r>
                        <a:rPr lang="en-US" sz="2000" baseline="0" smtClean="0">
                          <a:sym typeface="Wingdings" pitchFamily="2" charset="2"/>
                        </a:rPr>
                        <a:t> Tổng hợp  trình</a:t>
                      </a:r>
                      <a:endParaRPr lang="en-US" sz="2000"/>
                    </a:p>
                  </a:txBody>
                  <a:tcPr/>
                </a:tc>
                <a:tc>
                  <a:txBody>
                    <a:bodyPr/>
                    <a:lstStyle/>
                    <a:p>
                      <a:r>
                        <a:rPr lang="en-US" sz="2000" smtClean="0"/>
                        <a:t>UBND tỉnh</a:t>
                      </a:r>
                      <a:r>
                        <a:rPr lang="en-US" sz="2000" baseline="0" smtClean="0"/>
                        <a:t> ra quyết định</a:t>
                      </a:r>
                      <a:endParaRPr lang="en-US" sz="200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13792"/>
            <a:ext cx="8229600" cy="1143000"/>
          </a:xfrm>
        </p:spPr>
        <p:txBody>
          <a:bodyPr>
            <a:normAutofit/>
          </a:bodyPr>
          <a:lstStyle/>
          <a:p>
            <a:r>
              <a:rPr lang="en-US" sz="3000" b="1" smtClean="0">
                <a:solidFill>
                  <a:srgbClr val="000099"/>
                </a:solidFill>
              </a:rPr>
              <a:t>II. THỦ TỤC QUYẾT ĐỊNH CHỦ TRƯƠNG ĐẦU TƯ</a:t>
            </a:r>
            <a:endParaRPr lang="en-US" sz="3000" b="1">
              <a:solidFill>
                <a:srgbClr val="000099"/>
              </a:solidFill>
            </a:endParaRPr>
          </a:p>
        </p:txBody>
      </p:sp>
      <p:sp>
        <p:nvSpPr>
          <p:cNvPr id="6" name="TextBox 5"/>
          <p:cNvSpPr txBox="1"/>
          <p:nvPr/>
        </p:nvSpPr>
        <p:spPr>
          <a:xfrm>
            <a:off x="899592" y="1412776"/>
            <a:ext cx="7416824" cy="830997"/>
          </a:xfrm>
          <a:prstGeom prst="rect">
            <a:avLst/>
          </a:prstGeom>
          <a:noFill/>
        </p:spPr>
        <p:txBody>
          <a:bodyPr wrap="square" rtlCol="0">
            <a:spAutoFit/>
          </a:bodyPr>
          <a:lstStyle/>
          <a:p>
            <a:pPr algn="just"/>
            <a:r>
              <a:rPr lang="en-US" sz="2400" b="1" smtClean="0">
                <a:solidFill>
                  <a:srgbClr val="C00000"/>
                </a:solidFill>
                <a:latin typeface="+mj-lt"/>
              </a:rPr>
              <a:t>Trình tự, thủ tục quyết định chủ trương đầu tư của Thủ tướng Chính phủ: </a:t>
            </a:r>
            <a:r>
              <a:rPr lang="en-US" sz="2000" i="1" smtClean="0"/>
              <a:t>Điều 34 Luật Đầu tư</a:t>
            </a:r>
            <a:endParaRPr lang="en-US" sz="2800" b="1" i="1">
              <a:solidFill>
                <a:srgbClr val="006666"/>
              </a:solidFill>
              <a:latin typeface="+mj-lt"/>
            </a:endParaRPr>
          </a:p>
        </p:txBody>
      </p:sp>
      <p:graphicFrame>
        <p:nvGraphicFramePr>
          <p:cNvPr id="7" name="Table 6"/>
          <p:cNvGraphicFramePr>
            <a:graphicFrameLocks noGrp="1"/>
          </p:cNvGraphicFramePr>
          <p:nvPr/>
        </p:nvGraphicFramePr>
        <p:xfrm>
          <a:off x="827584" y="2492897"/>
          <a:ext cx="7704856" cy="4098895"/>
        </p:xfrm>
        <a:graphic>
          <a:graphicData uri="http://schemas.openxmlformats.org/drawingml/2006/table">
            <a:tbl>
              <a:tblPr firstRow="1" bandRow="1">
                <a:tableStyleId>{74C1A8A3-306A-4EB7-A6B1-4F7E0EB9C5D6}</a:tableStyleId>
              </a:tblPr>
              <a:tblGrid>
                <a:gridCol w="1284143"/>
                <a:gridCol w="1359681"/>
                <a:gridCol w="1737370"/>
                <a:gridCol w="1888445"/>
                <a:gridCol w="1435217"/>
              </a:tblGrid>
              <a:tr h="668874">
                <a:tc>
                  <a:txBody>
                    <a:bodyPr/>
                    <a:lstStyle/>
                    <a:p>
                      <a:pPr algn="ctr"/>
                      <a:r>
                        <a:rPr lang="en-US" sz="2000" smtClean="0"/>
                        <a:t>Hồ</a:t>
                      </a:r>
                      <a:r>
                        <a:rPr lang="en-US" sz="2000" baseline="0" smtClean="0"/>
                        <a:t> sơ nộp</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Nơi</a:t>
                      </a:r>
                      <a:r>
                        <a:rPr lang="en-US" sz="2000" baseline="0" smtClean="0"/>
                        <a:t> nộp</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smtClean="0"/>
                        <a:t>Chuyển</a:t>
                      </a:r>
                      <a:r>
                        <a:rPr lang="en-US" sz="2000" baseline="0" smtClean="0"/>
                        <a:t> hồ sơ và lấy ý kiến</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smtClean="0"/>
                        <a:t>Tổ chức</a:t>
                      </a:r>
                    </a:p>
                    <a:p>
                      <a:pPr algn="ctr"/>
                      <a:r>
                        <a:rPr lang="en-US" sz="2000" baseline="0" smtClean="0"/>
                        <a:t>thẩm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smtClean="0"/>
                        <a:t>Ra</a:t>
                      </a:r>
                      <a:r>
                        <a:rPr lang="en-US" sz="2000" baseline="0" smtClean="0"/>
                        <a:t> </a:t>
                      </a:r>
                    </a:p>
                    <a:p>
                      <a:pPr algn="ctr"/>
                      <a:r>
                        <a:rPr lang="en-US" sz="2000" baseline="0" smtClean="0"/>
                        <a:t>quyêt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688">
                <a:tc rowSpan="3">
                  <a:txBody>
                    <a:bodyPr/>
                    <a:lstStyle/>
                    <a:p>
                      <a:pPr algn="ctr"/>
                      <a:r>
                        <a:rPr lang="en-US" sz="2000" smtClean="0"/>
                        <a:t>Khoản</a:t>
                      </a:r>
                      <a:r>
                        <a:rPr lang="en-US" sz="2000" baseline="0" smtClean="0"/>
                        <a:t> 1 </a:t>
                      </a:r>
                    </a:p>
                    <a:p>
                      <a:pPr algn="ctr"/>
                      <a:r>
                        <a:rPr lang="en-US" sz="2000" baseline="0" smtClean="0"/>
                        <a:t>Điều 34</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en-US" sz="2000" smtClean="0"/>
                        <a:t>Sở</a:t>
                      </a:r>
                      <a:r>
                        <a:rPr lang="en-US" sz="2000" baseline="0" smtClean="0"/>
                        <a:t> KHĐT/</a:t>
                      </a:r>
                    </a:p>
                    <a:p>
                      <a:r>
                        <a:rPr lang="en-US" sz="2000" baseline="0" smtClean="0"/>
                        <a:t>Ban Quản lý KCN, KKT, KCX, KCNC</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a:buChar char="à"/>
                      </a:pPr>
                      <a:r>
                        <a:rPr lang="en-US" sz="2000" smtClean="0">
                          <a:sym typeface="Wingdings" pitchFamily="2" charset="2"/>
                        </a:rPr>
                        <a:t>Chuyển về</a:t>
                      </a:r>
                      <a:r>
                        <a:rPr lang="en-US" sz="2000" baseline="0" smtClean="0">
                          <a:sym typeface="Wingdings" pitchFamily="2" charset="2"/>
                        </a:rPr>
                        <a:t> </a:t>
                      </a:r>
                      <a:r>
                        <a:rPr lang="en-US" sz="2000" smtClean="0"/>
                        <a:t>Bộ</a:t>
                      </a:r>
                      <a:r>
                        <a:rPr lang="en-US" sz="2000" baseline="0" smtClean="0"/>
                        <a:t> Kế hoạch và Đầu tư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2000" smtClean="0"/>
                        <a:t>Bộ</a:t>
                      </a:r>
                      <a:r>
                        <a:rPr lang="en-US" sz="2000" baseline="0" smtClean="0"/>
                        <a:t> KHĐT tổ chức thẩm định </a:t>
                      </a:r>
                      <a:r>
                        <a:rPr lang="en-US" sz="2000" baseline="0" smtClean="0">
                          <a:sym typeface="Wingdings" pitchFamily="2" charset="2"/>
                        </a:rPr>
                        <a:t> trình Thủ tướng</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en-US" sz="2000" smtClean="0"/>
                        <a:t>Thủ</a:t>
                      </a:r>
                      <a:r>
                        <a:rPr lang="en-US" sz="2000" baseline="0" smtClean="0"/>
                        <a:t> tướng ra quyết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50503">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a:buChar char="à"/>
                        <a:tabLst/>
                        <a:defRPr/>
                      </a:pPr>
                      <a:r>
                        <a:rPr lang="en-US" sz="2000" baseline="0" smtClean="0"/>
                        <a:t> đồng thời gởi hồ sơ lấy ý kiến cơ quan liên quan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081375">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 typeface="Wingdings"/>
                        <a:buChar char="à"/>
                        <a:tabLst/>
                        <a:defRPr/>
                      </a:pPr>
                      <a:r>
                        <a:rPr lang="en-US" sz="2000" baseline="0" smtClean="0"/>
                        <a:t>UBND tỉnh có ý kiến thẩm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13792"/>
            <a:ext cx="8229600" cy="1143000"/>
          </a:xfrm>
        </p:spPr>
        <p:txBody>
          <a:bodyPr>
            <a:normAutofit/>
          </a:bodyPr>
          <a:lstStyle/>
          <a:p>
            <a:r>
              <a:rPr lang="en-US" sz="3000" b="1" smtClean="0">
                <a:solidFill>
                  <a:srgbClr val="000099"/>
                </a:solidFill>
              </a:rPr>
              <a:t>II. THỦ TỤC QUYẾT ĐỊNH CHỦ TRƯƠNG ĐẦU TƯ</a:t>
            </a:r>
            <a:endParaRPr lang="en-US" sz="3000" b="1">
              <a:solidFill>
                <a:srgbClr val="000099"/>
              </a:solidFill>
            </a:endParaRPr>
          </a:p>
        </p:txBody>
      </p:sp>
      <p:sp>
        <p:nvSpPr>
          <p:cNvPr id="6" name="TextBox 5"/>
          <p:cNvSpPr txBox="1"/>
          <p:nvPr/>
        </p:nvSpPr>
        <p:spPr>
          <a:xfrm>
            <a:off x="899592" y="1412776"/>
            <a:ext cx="7416824" cy="830997"/>
          </a:xfrm>
          <a:prstGeom prst="rect">
            <a:avLst/>
          </a:prstGeom>
          <a:noFill/>
        </p:spPr>
        <p:txBody>
          <a:bodyPr wrap="square" rtlCol="0">
            <a:spAutoFit/>
          </a:bodyPr>
          <a:lstStyle/>
          <a:p>
            <a:pPr algn="just"/>
            <a:r>
              <a:rPr lang="en-US" sz="2400" b="1" smtClean="0">
                <a:solidFill>
                  <a:srgbClr val="C00000"/>
                </a:solidFill>
                <a:latin typeface="+mj-lt"/>
              </a:rPr>
              <a:t>Trình tự, thủ tục quyết định chủ trương đầu tư của </a:t>
            </a:r>
          </a:p>
          <a:p>
            <a:pPr algn="just"/>
            <a:r>
              <a:rPr lang="en-US" sz="2400" b="1" smtClean="0">
                <a:solidFill>
                  <a:srgbClr val="C00000"/>
                </a:solidFill>
                <a:latin typeface="+mj-lt"/>
              </a:rPr>
              <a:t>Quốc hội: </a:t>
            </a:r>
            <a:r>
              <a:rPr lang="en-US" sz="2000" i="1" smtClean="0"/>
              <a:t>Điều 35 Luật Đầu tư</a:t>
            </a:r>
            <a:endParaRPr lang="en-US" sz="2800" b="1" i="1">
              <a:solidFill>
                <a:srgbClr val="006666"/>
              </a:solidFill>
              <a:latin typeface="+mj-lt"/>
            </a:endParaRPr>
          </a:p>
        </p:txBody>
      </p:sp>
      <p:graphicFrame>
        <p:nvGraphicFramePr>
          <p:cNvPr id="7" name="Table 6"/>
          <p:cNvGraphicFramePr>
            <a:graphicFrameLocks noGrp="1"/>
          </p:cNvGraphicFramePr>
          <p:nvPr/>
        </p:nvGraphicFramePr>
        <p:xfrm>
          <a:off x="827584" y="2492896"/>
          <a:ext cx="7704856" cy="3230880"/>
        </p:xfrm>
        <a:graphic>
          <a:graphicData uri="http://schemas.openxmlformats.org/drawingml/2006/table">
            <a:tbl>
              <a:tblPr firstRow="1" bandRow="1">
                <a:tableStyleId>{5C22544A-7EE6-4342-B048-85BDC9FD1C3A}</a:tableStyleId>
              </a:tblPr>
              <a:tblGrid>
                <a:gridCol w="1284143"/>
                <a:gridCol w="1359681"/>
                <a:gridCol w="1737370"/>
                <a:gridCol w="1888445"/>
                <a:gridCol w="1435217"/>
              </a:tblGrid>
              <a:tr h="370840">
                <a:tc>
                  <a:txBody>
                    <a:bodyPr/>
                    <a:lstStyle/>
                    <a:p>
                      <a:pPr algn="ctr"/>
                      <a:r>
                        <a:rPr lang="en-US" sz="2000" smtClean="0"/>
                        <a:t>Hồ</a:t>
                      </a:r>
                      <a:r>
                        <a:rPr lang="en-US" sz="2000" baseline="0" smtClean="0"/>
                        <a:t> sơ nộp</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Nơi</a:t>
                      </a:r>
                      <a:r>
                        <a:rPr lang="en-US" sz="2000" baseline="0" smtClean="0"/>
                        <a:t> nộp</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smtClean="0"/>
                        <a:t>Chuyển</a:t>
                      </a:r>
                      <a:r>
                        <a:rPr lang="en-US" sz="2000" baseline="0" smtClean="0"/>
                        <a:t> hồ sơ và lấy ý kiến</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smtClean="0"/>
                        <a:t>Tổ chức</a:t>
                      </a:r>
                    </a:p>
                    <a:p>
                      <a:pPr algn="ctr"/>
                      <a:r>
                        <a:rPr lang="en-US" sz="2000" baseline="0" smtClean="0"/>
                        <a:t>thẩm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smtClean="0"/>
                        <a:t>Ra</a:t>
                      </a:r>
                      <a:r>
                        <a:rPr lang="en-US" sz="2000" baseline="0" smtClean="0"/>
                        <a:t> </a:t>
                      </a:r>
                    </a:p>
                    <a:p>
                      <a:pPr algn="ctr"/>
                      <a:r>
                        <a:rPr lang="en-US" sz="2000" baseline="0" smtClean="0"/>
                        <a:t>quyêt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smtClean="0"/>
                        <a:t>Khoản</a:t>
                      </a:r>
                      <a:r>
                        <a:rPr lang="en-US" sz="2000" baseline="0" smtClean="0"/>
                        <a:t> 1 </a:t>
                      </a:r>
                    </a:p>
                    <a:p>
                      <a:pPr algn="ctr"/>
                      <a:r>
                        <a:rPr lang="en-US" sz="2000" baseline="0" smtClean="0"/>
                        <a:t>Điều 35</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Sở</a:t>
                      </a:r>
                      <a:r>
                        <a:rPr lang="en-US" sz="2000" baseline="0" smtClean="0"/>
                        <a:t> KHĐT/</a:t>
                      </a:r>
                    </a:p>
                    <a:p>
                      <a:r>
                        <a:rPr lang="en-US" sz="2000" baseline="0" smtClean="0"/>
                        <a:t>Ban Quản lý KCN, KKT, KCX, KCNC</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a:buChar char="à"/>
                      </a:pPr>
                      <a:r>
                        <a:rPr lang="en-US" sz="2000" smtClean="0">
                          <a:sym typeface="Wingdings" pitchFamily="2" charset="2"/>
                        </a:rPr>
                        <a:t>Chuyển về</a:t>
                      </a:r>
                      <a:r>
                        <a:rPr lang="en-US" sz="2000" baseline="0" smtClean="0">
                          <a:sym typeface="Wingdings" pitchFamily="2" charset="2"/>
                        </a:rPr>
                        <a:t> </a:t>
                      </a:r>
                      <a:r>
                        <a:rPr lang="en-US" sz="2000" smtClean="0"/>
                        <a:t>Bộ</a:t>
                      </a:r>
                      <a:r>
                        <a:rPr lang="en-US" sz="2000" baseline="0" smtClean="0"/>
                        <a:t> Kế hoạch và Đầu tư</a:t>
                      </a:r>
                    </a:p>
                    <a:p>
                      <a:pPr algn="ctr">
                        <a:buFont typeface="Wingdings"/>
                        <a:buNone/>
                      </a:pPr>
                      <a:r>
                        <a:rPr lang="en-US" sz="2000" baseline="0" smtClean="0"/>
                        <a:t>Để báo cáo Thủ tướng thành lập Hội đồng thẩm định nhà nước</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smtClean="0"/>
                        <a:t>Hội</a:t>
                      </a:r>
                      <a:r>
                        <a:rPr lang="en-US" sz="2000" baseline="0" smtClean="0"/>
                        <a:t> đồng thẩm định nhà nước tổ chức thẩm định </a:t>
                      </a:r>
                      <a:r>
                        <a:rPr lang="en-US" sz="2000" baseline="0" smtClean="0">
                          <a:sym typeface="Wingdings" pitchFamily="2" charset="2"/>
                        </a:rPr>
                        <a:t> trình Chính phủ cơ quan chủ trì thẩm tra của Quốc hội</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Quốc</a:t>
                      </a:r>
                      <a:r>
                        <a:rPr lang="en-US" sz="2000" baseline="0" smtClean="0"/>
                        <a:t> hội ra quyết định</a:t>
                      </a:r>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THỦ TỤC ĐĂNG KÝ ĐẦU TƯ</a:t>
            </a:r>
            <a:endParaRPr lang="en-US" sz="3200" b="1">
              <a:solidFill>
                <a:srgbClr val="000099"/>
              </a:solidFill>
            </a:endParaRPr>
          </a:p>
        </p:txBody>
      </p:sp>
      <p:sp>
        <p:nvSpPr>
          <p:cNvPr id="6" name="TextBox 5"/>
          <p:cNvSpPr txBox="1"/>
          <p:nvPr/>
        </p:nvSpPr>
        <p:spPr>
          <a:xfrm>
            <a:off x="827584" y="1412776"/>
            <a:ext cx="7416824" cy="523220"/>
          </a:xfrm>
          <a:prstGeom prst="rect">
            <a:avLst/>
          </a:prstGeom>
          <a:noFill/>
        </p:spPr>
        <p:txBody>
          <a:bodyPr wrap="square" rtlCol="0">
            <a:spAutoFit/>
          </a:bodyPr>
          <a:lstStyle/>
          <a:p>
            <a:pPr algn="just"/>
            <a:r>
              <a:rPr lang="en-US" sz="2800" b="1" smtClean="0">
                <a:solidFill>
                  <a:srgbClr val="006666"/>
                </a:solidFill>
                <a:latin typeface="+mj-lt"/>
              </a:rPr>
              <a:t>Điều kiện áp dụng:</a:t>
            </a:r>
            <a:endParaRPr lang="en-US" sz="2800" b="1">
              <a:solidFill>
                <a:srgbClr val="006666"/>
              </a:solidFill>
              <a:latin typeface="+mj-lt"/>
            </a:endParaRPr>
          </a:p>
        </p:txBody>
      </p:sp>
      <p:sp>
        <p:nvSpPr>
          <p:cNvPr id="7" name="TextBox 6"/>
          <p:cNvSpPr txBox="1"/>
          <p:nvPr/>
        </p:nvSpPr>
        <p:spPr>
          <a:xfrm>
            <a:off x="899592" y="2060848"/>
            <a:ext cx="7416824" cy="2610843"/>
          </a:xfrm>
          <a:prstGeom prst="rect">
            <a:avLst/>
          </a:prstGeom>
          <a:noFill/>
        </p:spPr>
        <p:txBody>
          <a:bodyPr wrap="square" rtlCol="0">
            <a:spAutoFit/>
          </a:bodyPr>
          <a:lstStyle/>
          <a:p>
            <a:pPr algn="just">
              <a:lnSpc>
                <a:spcPct val="150000"/>
              </a:lnSpc>
              <a:buFontTx/>
              <a:buChar char="-"/>
            </a:pPr>
            <a:r>
              <a:rPr lang="en-US" sz="2800" b="1" smtClean="0">
                <a:solidFill>
                  <a:srgbClr val="FF0000"/>
                </a:solidFill>
                <a:latin typeface="+mj-lt"/>
              </a:rPr>
              <a:t> Bắt buộc </a:t>
            </a:r>
            <a:r>
              <a:rPr lang="en-US" sz="2800" b="1" smtClean="0">
                <a:latin typeface="+mj-lt"/>
              </a:rPr>
              <a:t>áp dụng</a:t>
            </a:r>
            <a:r>
              <a:rPr lang="en-US" sz="2800" smtClean="0">
                <a:latin typeface="+mj-lt"/>
              </a:rPr>
              <a:t> đối với:</a:t>
            </a:r>
          </a:p>
          <a:p>
            <a:pPr algn="just">
              <a:lnSpc>
                <a:spcPct val="150000"/>
              </a:lnSpc>
            </a:pPr>
            <a:r>
              <a:rPr lang="en-US" sz="2800" smtClean="0">
                <a:latin typeface="+mj-lt"/>
              </a:rPr>
              <a:t>	* DAĐT của NĐT nước ngoài;</a:t>
            </a:r>
          </a:p>
          <a:p>
            <a:pPr algn="just">
              <a:lnSpc>
                <a:spcPct val="150000"/>
              </a:lnSpc>
            </a:pPr>
            <a:r>
              <a:rPr lang="en-US" sz="2800" smtClean="0">
                <a:latin typeface="+mj-lt"/>
              </a:rPr>
              <a:t>	* DAĐT của TCKT có vốn đầu tư nước ngoài theo K1Đ23 Luật Đầu tư.</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THỦ TỤC ĐĂNG KÝ ĐẦU TƯ</a:t>
            </a:r>
            <a:endParaRPr lang="en-US" sz="3200" b="1">
              <a:solidFill>
                <a:srgbClr val="000099"/>
              </a:solidFill>
            </a:endParaRPr>
          </a:p>
        </p:txBody>
      </p:sp>
      <p:sp>
        <p:nvSpPr>
          <p:cNvPr id="7" name="TextBox 6"/>
          <p:cNvSpPr txBox="1"/>
          <p:nvPr/>
        </p:nvSpPr>
        <p:spPr>
          <a:xfrm>
            <a:off x="827584" y="1484784"/>
            <a:ext cx="7416824" cy="2610843"/>
          </a:xfrm>
          <a:prstGeom prst="rect">
            <a:avLst/>
          </a:prstGeom>
          <a:noFill/>
        </p:spPr>
        <p:txBody>
          <a:bodyPr wrap="square" rtlCol="0">
            <a:spAutoFit/>
          </a:bodyPr>
          <a:lstStyle/>
          <a:p>
            <a:pPr algn="just">
              <a:lnSpc>
                <a:spcPct val="150000"/>
              </a:lnSpc>
              <a:buFontTx/>
              <a:buChar char="-"/>
            </a:pPr>
            <a:r>
              <a:rPr lang="en-US" sz="2800" b="1" smtClean="0">
                <a:latin typeface="+mj-lt"/>
              </a:rPr>
              <a:t> </a:t>
            </a:r>
            <a:r>
              <a:rPr lang="en-US" sz="2800" b="1" smtClean="0">
                <a:solidFill>
                  <a:srgbClr val="FF0000"/>
                </a:solidFill>
                <a:latin typeface="+mj-lt"/>
              </a:rPr>
              <a:t>Không</a:t>
            </a:r>
            <a:r>
              <a:rPr lang="en-US" sz="2800" b="1" smtClean="0">
                <a:latin typeface="+mj-lt"/>
              </a:rPr>
              <a:t> bắt buộc áp dụng</a:t>
            </a:r>
            <a:r>
              <a:rPr lang="en-US" sz="2800" smtClean="0">
                <a:latin typeface="+mj-lt"/>
              </a:rPr>
              <a:t> đối với:</a:t>
            </a:r>
          </a:p>
          <a:p>
            <a:pPr algn="just">
              <a:lnSpc>
                <a:spcPct val="150000"/>
              </a:lnSpc>
            </a:pPr>
            <a:r>
              <a:rPr lang="en-US" sz="2800" smtClean="0">
                <a:latin typeface="+mj-lt"/>
              </a:rPr>
              <a:t>	* DAĐT của NĐT trong nước;</a:t>
            </a:r>
          </a:p>
          <a:p>
            <a:pPr algn="just">
              <a:lnSpc>
                <a:spcPct val="150000"/>
              </a:lnSpc>
            </a:pPr>
            <a:r>
              <a:rPr lang="en-US" sz="2800" smtClean="0">
                <a:latin typeface="+mj-lt"/>
              </a:rPr>
              <a:t>	*DAĐT của TCKT có vốn đầu tư nước ngoài, không thuộc trường hợp K1Đ23 Luật Đầu tư.</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THỦ TỤC ĐĂNG KÝ ĐẦU TƯ</a:t>
            </a:r>
            <a:endParaRPr lang="en-US" sz="3200" b="1">
              <a:solidFill>
                <a:srgbClr val="000099"/>
              </a:solidFill>
            </a:endParaRPr>
          </a:p>
        </p:txBody>
      </p:sp>
      <p:sp>
        <p:nvSpPr>
          <p:cNvPr id="6" name="TextBox 5"/>
          <p:cNvSpPr txBox="1"/>
          <p:nvPr/>
        </p:nvSpPr>
        <p:spPr>
          <a:xfrm>
            <a:off x="899592" y="1484784"/>
            <a:ext cx="7416824" cy="523220"/>
          </a:xfrm>
          <a:prstGeom prst="rect">
            <a:avLst/>
          </a:prstGeom>
          <a:noFill/>
        </p:spPr>
        <p:txBody>
          <a:bodyPr wrap="square" rtlCol="0">
            <a:spAutoFit/>
          </a:bodyPr>
          <a:lstStyle/>
          <a:p>
            <a:pPr algn="just"/>
            <a:r>
              <a:rPr lang="en-US" sz="2800" b="1" smtClean="0">
                <a:solidFill>
                  <a:srgbClr val="006666"/>
                </a:solidFill>
                <a:latin typeface="+mj-lt"/>
              </a:rPr>
              <a:t>Thẩm quyền giải quyết:</a:t>
            </a:r>
            <a:endParaRPr lang="en-US" sz="2800" b="1">
              <a:solidFill>
                <a:srgbClr val="006666"/>
              </a:solidFill>
              <a:latin typeface="+mj-lt"/>
            </a:endParaRPr>
          </a:p>
        </p:txBody>
      </p:sp>
      <p:sp>
        <p:nvSpPr>
          <p:cNvPr id="7" name="TextBox 6"/>
          <p:cNvSpPr txBox="1"/>
          <p:nvPr/>
        </p:nvSpPr>
        <p:spPr>
          <a:xfrm>
            <a:off x="899592" y="2204864"/>
            <a:ext cx="7416824" cy="1318181"/>
          </a:xfrm>
          <a:prstGeom prst="rect">
            <a:avLst/>
          </a:prstGeom>
          <a:noFill/>
        </p:spPr>
        <p:txBody>
          <a:bodyPr wrap="square" rtlCol="0">
            <a:spAutoFit/>
          </a:bodyPr>
          <a:lstStyle/>
          <a:p>
            <a:pPr>
              <a:lnSpc>
                <a:spcPct val="150000"/>
              </a:lnSpc>
            </a:pPr>
            <a:r>
              <a:rPr lang="en-US" sz="2800" smtClean="0">
                <a:latin typeface="+mj-lt"/>
              </a:rPr>
              <a:t>- Ban Quản lý KCN, KCX,  KKT, KCNC;</a:t>
            </a:r>
          </a:p>
          <a:p>
            <a:pPr>
              <a:lnSpc>
                <a:spcPct val="150000"/>
              </a:lnSpc>
            </a:pPr>
            <a:r>
              <a:rPr lang="en-US" sz="2800" smtClean="0">
                <a:latin typeface="+mj-lt"/>
              </a:rPr>
              <a:t>- Sở Kế hoạch và Đầu tư.</a:t>
            </a:r>
            <a:endParaRPr lang="en-US" sz="2800">
              <a:latin typeface="+mj-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THỦ TỤC ĐĂNG KÝ ĐẦU TƯ</a:t>
            </a:r>
            <a:endParaRPr lang="en-US" sz="3200" b="1">
              <a:solidFill>
                <a:srgbClr val="000099"/>
              </a:solidFill>
            </a:endParaRPr>
          </a:p>
        </p:txBody>
      </p:sp>
      <p:sp>
        <p:nvSpPr>
          <p:cNvPr id="6" name="TextBox 5"/>
          <p:cNvSpPr txBox="1"/>
          <p:nvPr/>
        </p:nvSpPr>
        <p:spPr>
          <a:xfrm>
            <a:off x="899592" y="1484784"/>
            <a:ext cx="7416824" cy="523220"/>
          </a:xfrm>
          <a:prstGeom prst="rect">
            <a:avLst/>
          </a:prstGeom>
          <a:noFill/>
        </p:spPr>
        <p:txBody>
          <a:bodyPr wrap="square" rtlCol="0">
            <a:spAutoFit/>
          </a:bodyPr>
          <a:lstStyle/>
          <a:p>
            <a:pPr algn="just"/>
            <a:r>
              <a:rPr lang="en-US" sz="2800" b="1" smtClean="0">
                <a:solidFill>
                  <a:srgbClr val="006666"/>
                </a:solidFill>
                <a:latin typeface="+mj-lt"/>
              </a:rPr>
              <a:t>Một số lưu ý:</a:t>
            </a:r>
            <a:endParaRPr lang="en-US" sz="2800" b="1">
              <a:solidFill>
                <a:srgbClr val="006666"/>
              </a:solidFill>
              <a:latin typeface="+mj-lt"/>
            </a:endParaRPr>
          </a:p>
        </p:txBody>
      </p:sp>
      <p:sp>
        <p:nvSpPr>
          <p:cNvPr id="7" name="TextBox 6"/>
          <p:cNvSpPr txBox="1"/>
          <p:nvPr/>
        </p:nvSpPr>
        <p:spPr>
          <a:xfrm>
            <a:off x="899592" y="2132856"/>
            <a:ext cx="7416824" cy="3108543"/>
          </a:xfrm>
          <a:prstGeom prst="rect">
            <a:avLst/>
          </a:prstGeom>
          <a:noFill/>
        </p:spPr>
        <p:txBody>
          <a:bodyPr wrap="square" rtlCol="0">
            <a:spAutoFit/>
          </a:bodyPr>
          <a:lstStyle/>
          <a:p>
            <a:pPr algn="just">
              <a:buFontTx/>
              <a:buChar char="-"/>
            </a:pPr>
            <a:r>
              <a:rPr lang="en-US" sz="2800" smtClean="0">
                <a:latin typeface="+mj-lt"/>
              </a:rPr>
              <a:t>Đối với nhà đầu tư nước ngoài, thực hiện thủ tục kê khai trực tuyến thông tin về DAĐT trên Hệ thống thông tin quốc gia về đầu tư nước ngoài.</a:t>
            </a:r>
          </a:p>
          <a:p>
            <a:pPr algn="just"/>
            <a:endParaRPr lang="en-US" sz="2800" smtClean="0">
              <a:latin typeface="+mj-lt"/>
            </a:endParaRPr>
          </a:p>
          <a:p>
            <a:pPr algn="just"/>
            <a:r>
              <a:rPr lang="en-US" sz="2800" smtClean="0">
                <a:latin typeface="+mj-lt"/>
              </a:rPr>
              <a:t>- Cơ chế phối hợp về thủ tục đầu tư và thủ tục ĐKDN của nhà đầu tư nước ngoài (Điều 24 NĐ 118).</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CÁC THỦ TỤC TRIỂN KHAI THỰC HIỆN DAĐT</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Biện pháp ký quỹ bảo đảm đầu tư:</a:t>
            </a:r>
            <a:endParaRPr lang="en-US" sz="2400">
              <a:solidFill>
                <a:srgbClr val="003399"/>
              </a:solidFill>
              <a:latin typeface="+mj-lt"/>
            </a:endParaRPr>
          </a:p>
        </p:txBody>
      </p:sp>
      <p:sp>
        <p:nvSpPr>
          <p:cNvPr id="10" name="TextBox 9"/>
          <p:cNvSpPr txBox="1"/>
          <p:nvPr/>
        </p:nvSpPr>
        <p:spPr>
          <a:xfrm>
            <a:off x="971600" y="2060848"/>
            <a:ext cx="7416824" cy="2610843"/>
          </a:xfrm>
          <a:prstGeom prst="rect">
            <a:avLst/>
          </a:prstGeom>
          <a:noFill/>
        </p:spPr>
        <p:txBody>
          <a:bodyPr wrap="square" rtlCol="0">
            <a:spAutoFit/>
          </a:bodyPr>
          <a:lstStyle/>
          <a:p>
            <a:pPr algn="just">
              <a:lnSpc>
                <a:spcPct val="150000"/>
              </a:lnSpc>
              <a:buFontTx/>
              <a:buChar char="-"/>
            </a:pPr>
            <a:r>
              <a:rPr lang="en-US" sz="2800" smtClean="0">
                <a:latin typeface="+mj-lt"/>
              </a:rPr>
              <a:t> Kỹ quỹ khi:  được giao đất, cho thuê đất, chuyển mục đích sử dụng đất để thực hiện DAĐT;</a:t>
            </a:r>
          </a:p>
          <a:p>
            <a:pPr algn="just">
              <a:lnSpc>
                <a:spcPct val="150000"/>
              </a:lnSpc>
              <a:buFontTx/>
              <a:buChar char="-"/>
            </a:pPr>
            <a:r>
              <a:rPr lang="en-US" sz="2800" smtClean="0">
                <a:latin typeface="+mj-lt"/>
              </a:rPr>
              <a:t> Mức ký quỹ:  1-&gt; 3%;</a:t>
            </a:r>
          </a:p>
          <a:p>
            <a:pPr algn="just">
              <a:lnSpc>
                <a:spcPct val="150000"/>
              </a:lnSpc>
              <a:buFontTx/>
              <a:buChar char="-"/>
            </a:pPr>
            <a:r>
              <a:rPr lang="en-US" sz="2800" smtClean="0">
                <a:latin typeface="+mj-lt"/>
              </a:rPr>
              <a:t> Hoàn trả tiền ký quỹ theo tiến độ.</a:t>
            </a:r>
          </a:p>
        </p:txBody>
      </p:sp>
      <p:sp>
        <p:nvSpPr>
          <p:cNvPr id="11" name="TextBox 10"/>
          <p:cNvSpPr txBox="1"/>
          <p:nvPr/>
        </p:nvSpPr>
        <p:spPr>
          <a:xfrm>
            <a:off x="1043608" y="4941168"/>
            <a:ext cx="7416824" cy="506292"/>
          </a:xfrm>
          <a:prstGeom prst="rect">
            <a:avLst/>
          </a:prstGeom>
          <a:noFill/>
        </p:spPr>
        <p:txBody>
          <a:bodyPr wrap="square" rtlCol="0">
            <a:spAutoFit/>
          </a:bodyPr>
          <a:lstStyle/>
          <a:p>
            <a:pPr algn="just">
              <a:lnSpc>
                <a:spcPct val="150000"/>
              </a:lnSpc>
            </a:pPr>
            <a:r>
              <a:rPr lang="en-US" sz="2000" i="1" smtClean="0">
                <a:latin typeface="+mj-lt"/>
              </a:rPr>
              <a:t>Xem Điều 42 Luật Đầu tư, Điều 27 Nghị định 118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VĂN BẢN PHÁP LuẬT</a:t>
            </a:r>
            <a:endParaRPr lang="en-US" sz="3200" b="1">
              <a:solidFill>
                <a:srgbClr val="000099"/>
              </a:solidFill>
            </a:endParaRPr>
          </a:p>
        </p:txBody>
      </p:sp>
      <p:graphicFrame>
        <p:nvGraphicFramePr>
          <p:cNvPr id="10" name="Table 9"/>
          <p:cNvGraphicFramePr>
            <a:graphicFrameLocks noGrp="1"/>
          </p:cNvGraphicFramePr>
          <p:nvPr/>
        </p:nvGraphicFramePr>
        <p:xfrm>
          <a:off x="611560" y="1268760"/>
          <a:ext cx="8208913" cy="3987260"/>
        </p:xfrm>
        <a:graphic>
          <a:graphicData uri="http://schemas.openxmlformats.org/drawingml/2006/table">
            <a:tbl>
              <a:tblPr firstRow="1" bandRow="1">
                <a:tableStyleId>{5FD0F851-EC5A-4D38-B0AD-8093EC10F338}</a:tableStyleId>
              </a:tblPr>
              <a:tblGrid>
                <a:gridCol w="1296144"/>
                <a:gridCol w="2016224"/>
                <a:gridCol w="4896545"/>
              </a:tblGrid>
              <a:tr h="469630">
                <a:tc>
                  <a:txBody>
                    <a:bodyPr/>
                    <a:lstStyle/>
                    <a:p>
                      <a:r>
                        <a:rPr lang="en-US" sz="2200" smtClean="0">
                          <a:solidFill>
                            <a:srgbClr val="C00000"/>
                          </a:solidFill>
                        </a:rPr>
                        <a:t>Loại</a:t>
                      </a:r>
                      <a:endParaRPr lang="en-US" sz="2200">
                        <a:solidFill>
                          <a:srgbClr val="C00000"/>
                        </a:solidFill>
                      </a:endParaRPr>
                    </a:p>
                  </a:txBody>
                  <a:tcPr/>
                </a:tc>
                <a:tc>
                  <a:txBody>
                    <a:bodyPr/>
                    <a:lstStyle/>
                    <a:p>
                      <a:r>
                        <a:rPr lang="en-US" sz="2200" smtClean="0"/>
                        <a:t>Số</a:t>
                      </a:r>
                      <a:r>
                        <a:rPr lang="en-US" sz="2200" baseline="0" smtClean="0"/>
                        <a:t> hiệu</a:t>
                      </a:r>
                      <a:endParaRPr lang="en-US" sz="2200"/>
                    </a:p>
                  </a:txBody>
                  <a:tcPr/>
                </a:tc>
                <a:tc>
                  <a:txBody>
                    <a:bodyPr/>
                    <a:lstStyle/>
                    <a:p>
                      <a:pPr algn="ctr"/>
                      <a:r>
                        <a:rPr lang="en-US" sz="2200" smtClean="0"/>
                        <a:t>Nội</a:t>
                      </a:r>
                      <a:r>
                        <a:rPr lang="en-US" sz="2200" baseline="0" smtClean="0"/>
                        <a:t> dung</a:t>
                      </a:r>
                      <a:endParaRPr lang="en-US" sz="2200"/>
                    </a:p>
                  </a:txBody>
                  <a:tcPr/>
                </a:tc>
              </a:tr>
              <a:tr h="469630">
                <a:tc>
                  <a:txBody>
                    <a:bodyPr/>
                    <a:lstStyle/>
                    <a:p>
                      <a:r>
                        <a:rPr lang="en-US" sz="2200" kern="1200" smtClean="0">
                          <a:solidFill>
                            <a:schemeClr val="tx1"/>
                          </a:solidFill>
                          <a:latin typeface="+mn-lt"/>
                          <a:ea typeface="+mn-ea"/>
                          <a:cs typeface="+mn-cs"/>
                        </a:rPr>
                        <a:t>Nghị</a:t>
                      </a:r>
                      <a:r>
                        <a:rPr lang="en-US" sz="2200" kern="1200" baseline="0" smtClean="0">
                          <a:solidFill>
                            <a:schemeClr val="tx1"/>
                          </a:solidFill>
                          <a:latin typeface="+mn-lt"/>
                          <a:ea typeface="+mn-ea"/>
                          <a:cs typeface="+mn-cs"/>
                        </a:rPr>
                        <a:t> định</a:t>
                      </a:r>
                      <a:endParaRPr lang="en-US" sz="2200" kern="1200">
                        <a:solidFill>
                          <a:schemeClr val="tx1"/>
                        </a:solidFill>
                        <a:latin typeface="+mn-lt"/>
                        <a:ea typeface="+mn-ea"/>
                        <a:cs typeface="+mn-cs"/>
                      </a:endParaRPr>
                    </a:p>
                  </a:txBody>
                  <a:tcPr/>
                </a:tc>
                <a:tc>
                  <a:txBody>
                    <a:bodyPr/>
                    <a:lstStyle/>
                    <a:p>
                      <a:r>
                        <a:rPr lang="en-US" sz="2000" smtClean="0"/>
                        <a:t>118/2015/NĐ-CP</a:t>
                      </a:r>
                      <a:endParaRPr lang="en-US" sz="2000"/>
                    </a:p>
                  </a:txBody>
                  <a:tcPr/>
                </a:tc>
                <a:tc>
                  <a:txBody>
                    <a:bodyPr/>
                    <a:lstStyle/>
                    <a:p>
                      <a:r>
                        <a:rPr lang="en-US" sz="2200" smtClean="0"/>
                        <a:t>Quy</a:t>
                      </a:r>
                      <a:r>
                        <a:rPr lang="en-US" sz="2200" baseline="0" smtClean="0"/>
                        <a:t> định chi tiết và hướng dẫn thi hành một số điều của Luật Đầu tư</a:t>
                      </a:r>
                      <a:endParaRPr lang="en-US" sz="2200"/>
                    </a:p>
                  </a:txBody>
                  <a:tcPr/>
                </a:tc>
              </a:tr>
              <a:tr h="469630">
                <a:tc>
                  <a:txBody>
                    <a:bodyPr/>
                    <a:lstStyle/>
                    <a:p>
                      <a:r>
                        <a:rPr lang="en-US" sz="2200" kern="1200" smtClean="0">
                          <a:solidFill>
                            <a:schemeClr val="tx1"/>
                          </a:solidFill>
                          <a:latin typeface="+mn-lt"/>
                          <a:ea typeface="+mn-ea"/>
                          <a:cs typeface="+mn-cs"/>
                        </a:rPr>
                        <a:t>Nghị định</a:t>
                      </a:r>
                      <a:endParaRPr lang="en-US" sz="2200" kern="1200">
                        <a:solidFill>
                          <a:schemeClr val="tx1"/>
                        </a:solidFill>
                        <a:latin typeface="+mn-lt"/>
                        <a:ea typeface="+mn-ea"/>
                        <a:cs typeface="+mn-cs"/>
                      </a:endParaRPr>
                    </a:p>
                  </a:txBody>
                  <a:tcPr/>
                </a:tc>
                <a:tc>
                  <a:txBody>
                    <a:bodyPr/>
                    <a:lstStyle/>
                    <a:p>
                      <a:r>
                        <a:rPr lang="en-US" sz="2000" smtClean="0"/>
                        <a:t>29/2008/NĐ-CP</a:t>
                      </a:r>
                      <a:endParaRPr lang="en-US" sz="2000"/>
                    </a:p>
                  </a:txBody>
                  <a:tcPr/>
                </a:tc>
                <a:tc>
                  <a:txBody>
                    <a:bodyPr/>
                    <a:lstStyle/>
                    <a:p>
                      <a:r>
                        <a:rPr lang="en-US" sz="2200" smtClean="0"/>
                        <a:t>Quy định</a:t>
                      </a:r>
                      <a:r>
                        <a:rPr lang="en-US" sz="2200" baseline="0" smtClean="0"/>
                        <a:t> về khu công nghiệp, khu chế xuất và khu kinh tế</a:t>
                      </a:r>
                      <a:endParaRPr lang="en-US" sz="2200"/>
                    </a:p>
                  </a:txBody>
                  <a:tcPr/>
                </a:tc>
              </a:tr>
              <a:tr h="469630">
                <a:tc>
                  <a:txBody>
                    <a:bodyPr/>
                    <a:lstStyle/>
                    <a:p>
                      <a:r>
                        <a:rPr lang="en-US" sz="2200" smtClean="0"/>
                        <a:t>Nghị</a:t>
                      </a:r>
                      <a:r>
                        <a:rPr lang="en-US" sz="2200" baseline="0" smtClean="0"/>
                        <a:t> định</a:t>
                      </a:r>
                      <a:endParaRPr lang="en-US" sz="2200"/>
                    </a:p>
                  </a:txBody>
                  <a:tcPr/>
                </a:tc>
                <a:tc>
                  <a:txBody>
                    <a:bodyPr/>
                    <a:lstStyle/>
                    <a:p>
                      <a:r>
                        <a:rPr lang="en-US" sz="2000" smtClean="0"/>
                        <a:t>164/2013/NĐ-CP</a:t>
                      </a:r>
                      <a:endParaRPr lang="en-US" sz="2000"/>
                    </a:p>
                  </a:txBody>
                  <a:tcPr/>
                </a:tc>
                <a:tc>
                  <a:txBody>
                    <a:bodyPr/>
                    <a:lstStyle/>
                    <a:p>
                      <a:r>
                        <a:rPr lang="en-US" sz="2200" smtClean="0"/>
                        <a:t>Sửa</a:t>
                      </a:r>
                      <a:r>
                        <a:rPr lang="en-US" sz="2200" baseline="0" smtClean="0"/>
                        <a:t> đổi, bổ sung một số điều của Nghị định 29/2008/NĐ-CP</a:t>
                      </a:r>
                      <a:endParaRPr lang="en-US" sz="2200"/>
                    </a:p>
                  </a:txBody>
                  <a:tcPr/>
                </a:tc>
              </a:tr>
              <a:tr h="469630">
                <a:tc>
                  <a:txBody>
                    <a:bodyPr/>
                    <a:lstStyle/>
                    <a:p>
                      <a:r>
                        <a:rPr lang="en-US" sz="2200" smtClean="0"/>
                        <a:t>Nghị</a:t>
                      </a:r>
                      <a:r>
                        <a:rPr lang="en-US" sz="2200" baseline="0" smtClean="0"/>
                        <a:t> định</a:t>
                      </a:r>
                      <a:endParaRPr lang="en-US" sz="2200"/>
                    </a:p>
                  </a:txBody>
                  <a:tcPr/>
                </a:tc>
                <a:tc>
                  <a:txBody>
                    <a:bodyPr/>
                    <a:lstStyle/>
                    <a:p>
                      <a:r>
                        <a:rPr lang="en-US" sz="2000" smtClean="0"/>
                        <a:t>114/2015/NĐ-CP</a:t>
                      </a:r>
                      <a:endParaRPr lang="en-US" sz="20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Sửa</a:t>
                      </a:r>
                      <a:r>
                        <a:rPr lang="en-US" sz="2200" baseline="0" smtClean="0"/>
                        <a:t> đổi, bổ sung một số điều của Nghị định 29/2008/NĐ-CP</a:t>
                      </a:r>
                      <a:endParaRPr lang="en-US" sz="2200" smtClean="0"/>
                    </a:p>
                  </a:txBody>
                  <a:tcPr/>
                </a:tc>
              </a:tr>
              <a:tr h="469630">
                <a:tc>
                  <a:txBody>
                    <a:bodyPr/>
                    <a:lstStyle/>
                    <a:p>
                      <a:r>
                        <a:rPr lang="en-US" sz="2200" kern="1200" smtClean="0">
                          <a:solidFill>
                            <a:schemeClr val="tx1"/>
                          </a:solidFill>
                          <a:latin typeface="+mn-lt"/>
                          <a:ea typeface="+mn-ea"/>
                          <a:cs typeface="+mn-cs"/>
                        </a:rPr>
                        <a:t>Nghị</a:t>
                      </a:r>
                      <a:r>
                        <a:rPr lang="en-US" sz="2200" kern="1200" baseline="0" smtClean="0">
                          <a:solidFill>
                            <a:schemeClr val="tx1"/>
                          </a:solidFill>
                          <a:latin typeface="+mn-lt"/>
                          <a:ea typeface="+mn-ea"/>
                          <a:cs typeface="+mn-cs"/>
                        </a:rPr>
                        <a:t> định</a:t>
                      </a:r>
                      <a:endParaRPr lang="en-US" sz="2200" kern="1200">
                        <a:solidFill>
                          <a:schemeClr val="tx1"/>
                        </a:solidFill>
                        <a:latin typeface="+mn-lt"/>
                        <a:ea typeface="+mn-ea"/>
                        <a:cs typeface="+mn-cs"/>
                      </a:endParaRPr>
                    </a:p>
                  </a:txBody>
                  <a:tcPr/>
                </a:tc>
                <a:tc>
                  <a:txBody>
                    <a:bodyPr/>
                    <a:lstStyle/>
                    <a:p>
                      <a:r>
                        <a:rPr lang="en-US" sz="2000" kern="1200" smtClean="0">
                          <a:solidFill>
                            <a:schemeClr val="tx1"/>
                          </a:solidFill>
                          <a:latin typeface="+mn-lt"/>
                          <a:ea typeface="+mn-ea"/>
                          <a:cs typeface="+mn-cs"/>
                        </a:rPr>
                        <a:t>99/2003/NĐ-CP</a:t>
                      </a:r>
                      <a:endParaRPr lang="en-US" sz="2000" kern="120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Về</a:t>
                      </a:r>
                      <a:r>
                        <a:rPr lang="en-US" sz="2200" baseline="0" smtClean="0"/>
                        <a:t> ban hành Quy chế khu công nghệ cao</a:t>
                      </a:r>
                      <a:endParaRPr lang="en-US" sz="2200" smtClean="0"/>
                    </a:p>
                  </a:txBody>
                  <a:tcPr/>
                </a:tc>
              </a:tr>
            </a:tbl>
          </a:graphicData>
        </a:graphic>
      </p:graphicFrame>
      <p:sp>
        <p:nvSpPr>
          <p:cNvPr id="5" name="TextBox 4"/>
          <p:cNvSpPr txBox="1"/>
          <p:nvPr/>
        </p:nvSpPr>
        <p:spPr>
          <a:xfrm>
            <a:off x="755576" y="5661248"/>
            <a:ext cx="6492483" cy="369332"/>
          </a:xfrm>
          <a:prstGeom prst="rect">
            <a:avLst/>
          </a:prstGeom>
          <a:noFill/>
        </p:spPr>
        <p:txBody>
          <a:bodyPr wrap="none" rtlCol="0">
            <a:spAutoFit/>
          </a:bodyPr>
          <a:lstStyle/>
          <a:p>
            <a:r>
              <a:rPr lang="en-US" b="1" i="1" smtClean="0">
                <a:solidFill>
                  <a:srgbClr val="FF0000"/>
                </a:solidFill>
              </a:rPr>
              <a:t>Và một số văn bản luật hướng dẫn thi hành Luật Đầu tư </a:t>
            </a:r>
            <a:endParaRPr lang="en-US" b="1" i="1">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CÁC THỦ TỤC TRIỂN KHAI THỰC HIỆN DAĐT</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Biện pháp ký quỹ bảo đảm đầu tư:</a:t>
            </a:r>
            <a:endParaRPr lang="en-US" sz="2400">
              <a:solidFill>
                <a:srgbClr val="003399"/>
              </a:solidFill>
              <a:latin typeface="+mj-lt"/>
            </a:endParaRPr>
          </a:p>
        </p:txBody>
      </p:sp>
      <p:sp>
        <p:nvSpPr>
          <p:cNvPr id="10" name="TextBox 9"/>
          <p:cNvSpPr txBox="1"/>
          <p:nvPr/>
        </p:nvSpPr>
        <p:spPr>
          <a:xfrm>
            <a:off x="971600" y="2060848"/>
            <a:ext cx="7416824" cy="2610843"/>
          </a:xfrm>
          <a:prstGeom prst="rect">
            <a:avLst/>
          </a:prstGeom>
          <a:noFill/>
        </p:spPr>
        <p:txBody>
          <a:bodyPr wrap="square" rtlCol="0">
            <a:spAutoFit/>
          </a:bodyPr>
          <a:lstStyle/>
          <a:p>
            <a:pPr algn="just">
              <a:lnSpc>
                <a:spcPct val="150000"/>
              </a:lnSpc>
              <a:buFontTx/>
              <a:buChar char="-"/>
            </a:pPr>
            <a:r>
              <a:rPr lang="en-US" sz="2800" smtClean="0">
                <a:latin typeface="+mj-lt"/>
              </a:rPr>
              <a:t> Kỹ quỹ khi:  được giao đất, cho thuê đất, chuyển mục đích sử dụng đất để thực hiện DAĐT;</a:t>
            </a:r>
          </a:p>
          <a:p>
            <a:pPr algn="just">
              <a:lnSpc>
                <a:spcPct val="150000"/>
              </a:lnSpc>
              <a:buFontTx/>
              <a:buChar char="-"/>
            </a:pPr>
            <a:r>
              <a:rPr lang="en-US" sz="2800" smtClean="0">
                <a:latin typeface="+mj-lt"/>
              </a:rPr>
              <a:t> Mức ký quỹ:  1-&gt; 3%;</a:t>
            </a:r>
          </a:p>
          <a:p>
            <a:pPr algn="just">
              <a:lnSpc>
                <a:spcPct val="150000"/>
              </a:lnSpc>
              <a:buFontTx/>
              <a:buChar char="-"/>
            </a:pPr>
            <a:r>
              <a:rPr lang="en-US" sz="2800" smtClean="0">
                <a:latin typeface="+mj-lt"/>
              </a:rPr>
              <a:t> Hoàn trả tiền ký quỹ theo tiến độ.</a:t>
            </a:r>
          </a:p>
        </p:txBody>
      </p:sp>
      <p:sp>
        <p:nvSpPr>
          <p:cNvPr id="11" name="TextBox 10"/>
          <p:cNvSpPr txBox="1"/>
          <p:nvPr/>
        </p:nvSpPr>
        <p:spPr>
          <a:xfrm>
            <a:off x="1043608" y="4941168"/>
            <a:ext cx="7416824" cy="506292"/>
          </a:xfrm>
          <a:prstGeom prst="rect">
            <a:avLst/>
          </a:prstGeom>
          <a:noFill/>
        </p:spPr>
        <p:txBody>
          <a:bodyPr wrap="square" rtlCol="0">
            <a:spAutoFit/>
          </a:bodyPr>
          <a:lstStyle/>
          <a:p>
            <a:pPr algn="just">
              <a:lnSpc>
                <a:spcPct val="150000"/>
              </a:lnSpc>
            </a:pPr>
            <a:r>
              <a:rPr lang="en-US" sz="2000" i="1" smtClean="0">
                <a:latin typeface="+mj-lt"/>
              </a:rPr>
              <a:t>Xem Điều 42 Luật Đầu tư, Điều 27 Nghị định 118</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1628800"/>
            <a:ext cx="7416824" cy="523220"/>
          </a:xfrm>
          <a:prstGeom prst="rect">
            <a:avLst/>
          </a:prstGeom>
          <a:noFill/>
        </p:spPr>
        <p:txBody>
          <a:bodyPr wrap="square" rtlCol="0">
            <a:spAutoFit/>
          </a:bodyPr>
          <a:lstStyle/>
          <a:p>
            <a:pPr algn="just"/>
            <a:r>
              <a:rPr lang="en-US" sz="2800" smtClean="0">
                <a:latin typeface="+mj-lt"/>
              </a:rPr>
              <a:t>1/ Thủ tục điều chỉnh đầu tư.</a:t>
            </a:r>
            <a:endParaRPr lang="en-US" sz="2800">
              <a:latin typeface="+mj-lt"/>
            </a:endParaRPr>
          </a:p>
        </p:txBody>
      </p:sp>
      <p:sp>
        <p:nvSpPr>
          <p:cNvPr id="9" name="TextBox 8"/>
          <p:cNvSpPr txBox="1"/>
          <p:nvPr/>
        </p:nvSpPr>
        <p:spPr>
          <a:xfrm>
            <a:off x="899592" y="2204864"/>
            <a:ext cx="7416824" cy="954107"/>
          </a:xfrm>
          <a:prstGeom prst="rect">
            <a:avLst/>
          </a:prstGeom>
          <a:noFill/>
        </p:spPr>
        <p:txBody>
          <a:bodyPr wrap="square" rtlCol="0">
            <a:spAutoFit/>
          </a:bodyPr>
          <a:lstStyle/>
          <a:p>
            <a:pPr algn="just"/>
            <a:r>
              <a:rPr lang="en-US" sz="2800" smtClean="0">
                <a:latin typeface="+mj-lt"/>
              </a:rPr>
              <a:t>2/ Thủ tục thay đổi nhà đầu tư do chuyển nhượng DAĐT.</a:t>
            </a:r>
          </a:p>
        </p:txBody>
      </p:sp>
      <p:sp>
        <p:nvSpPr>
          <p:cNvPr id="10" name="TextBox 9"/>
          <p:cNvSpPr txBox="1"/>
          <p:nvPr/>
        </p:nvSpPr>
        <p:spPr>
          <a:xfrm>
            <a:off x="899592" y="3140968"/>
            <a:ext cx="7416824" cy="1384995"/>
          </a:xfrm>
          <a:prstGeom prst="rect">
            <a:avLst/>
          </a:prstGeom>
          <a:noFill/>
        </p:spPr>
        <p:txBody>
          <a:bodyPr wrap="square" rtlCol="0">
            <a:spAutoFit/>
          </a:bodyPr>
          <a:lstStyle/>
          <a:p>
            <a:pPr algn="just"/>
            <a:r>
              <a:rPr lang="en-US" sz="2800" smtClean="0">
                <a:latin typeface="+mj-lt"/>
              </a:rPr>
              <a:t>3/ Thủ tục điều chỉnh DAĐT trong trường hợp chia, tách, hợp nhất, sáp nhập, chuyển đổi loại hình tổ chức kinh tế.</a:t>
            </a:r>
          </a:p>
        </p:txBody>
      </p:sp>
      <p:sp>
        <p:nvSpPr>
          <p:cNvPr id="12" name="TextBox 11"/>
          <p:cNvSpPr txBox="1"/>
          <p:nvPr/>
        </p:nvSpPr>
        <p:spPr>
          <a:xfrm>
            <a:off x="899592" y="4437112"/>
            <a:ext cx="7416824" cy="954107"/>
          </a:xfrm>
          <a:prstGeom prst="rect">
            <a:avLst/>
          </a:prstGeom>
          <a:noFill/>
        </p:spPr>
        <p:txBody>
          <a:bodyPr wrap="square" rtlCol="0">
            <a:spAutoFit/>
          </a:bodyPr>
          <a:lstStyle/>
          <a:p>
            <a:r>
              <a:rPr lang="en-US" sz="2800" smtClean="0">
                <a:latin typeface="+mj-lt"/>
              </a:rPr>
              <a:t>4/ Thủ tục điều chỉnh DAĐT theo bản án, quyết định của Tòa án, Trọng tài</a:t>
            </a:r>
          </a:p>
        </p:txBody>
      </p:sp>
      <p:sp>
        <p:nvSpPr>
          <p:cNvPr id="14" name="Title 1"/>
          <p:cNvSpPr>
            <a:spLocks noGrp="1"/>
          </p:cNvSpPr>
          <p:nvPr>
            <p:ph type="title"/>
          </p:nvPr>
        </p:nvSpPr>
        <p:spPr>
          <a:xfrm>
            <a:off x="457200" y="274638"/>
            <a:ext cx="8229600" cy="1143000"/>
          </a:xfrm>
        </p:spPr>
        <p:txBody>
          <a:bodyPr>
            <a:normAutofit/>
          </a:bodyPr>
          <a:lstStyle/>
          <a:p>
            <a:r>
              <a:rPr lang="en-US" sz="3200" b="1" smtClean="0">
                <a:solidFill>
                  <a:srgbClr val="000099"/>
                </a:solidFill>
              </a:rPr>
              <a:t>III. CÁC THỦ TỤC TRIỂN KHAI THỰC HIỆN DAĐT</a:t>
            </a:r>
            <a:endParaRPr lang="en-US" sz="3200" b="1">
              <a:solidFill>
                <a:srgbClr val="000099"/>
              </a:solidFill>
            </a:endParaRPr>
          </a:p>
        </p:txBody>
      </p:sp>
      <p:sp>
        <p:nvSpPr>
          <p:cNvPr id="15" name="TextBox 14"/>
          <p:cNvSpPr txBox="1"/>
          <p:nvPr/>
        </p:nvSpPr>
        <p:spPr>
          <a:xfrm>
            <a:off x="971600" y="5661248"/>
            <a:ext cx="7416824" cy="553998"/>
          </a:xfrm>
          <a:prstGeom prst="rect">
            <a:avLst/>
          </a:prstGeom>
          <a:noFill/>
        </p:spPr>
        <p:txBody>
          <a:bodyPr wrap="square" rtlCol="0">
            <a:spAutoFit/>
          </a:bodyPr>
          <a:lstStyle/>
          <a:p>
            <a:pPr algn="just">
              <a:lnSpc>
                <a:spcPct val="150000"/>
              </a:lnSpc>
            </a:pPr>
            <a:r>
              <a:rPr lang="en-US" sz="2000" i="1" smtClean="0">
                <a:latin typeface="+mj-lt"/>
              </a:rPr>
              <a:t>Xem Điều 33, 34, 35, 36, 37, 38, 39, 40 Nghị định 118</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4.</a:t>
            </a:r>
            <a:br>
              <a:rPr lang="es-UY" sz="4000" b="1" smtClean="0"/>
            </a:br>
            <a:r>
              <a:rPr lang="es-UY" sz="4000" b="1" smtClean="0"/>
              <a:t>QUY CHẾ PHÁP LÝ VỀ ĐẦU TƯ VÀO KHU KINH TẾ ĐẶC BIỆT</a:t>
            </a:r>
            <a:endParaRPr lang="es-ES" i="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CÁC KHÁI NIỆM VÀ ĐẶC ĐIỂM</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Khu công nghiệp </a:t>
            </a:r>
            <a:r>
              <a:rPr lang="en-US" sz="2400" smtClean="0">
                <a:solidFill>
                  <a:srgbClr val="C00000"/>
                </a:solidFill>
                <a:latin typeface="+mj-lt"/>
              </a:rPr>
              <a:t>(K1 Điều 2 Nghị định 29/2008)</a:t>
            </a:r>
            <a:endParaRPr lang="en-US" sz="2400">
              <a:solidFill>
                <a:srgbClr val="003399"/>
              </a:solidFill>
              <a:latin typeface="+mj-lt"/>
            </a:endParaRPr>
          </a:p>
        </p:txBody>
      </p:sp>
      <p:sp>
        <p:nvSpPr>
          <p:cNvPr id="7" name="TextBox 6"/>
          <p:cNvSpPr txBox="1"/>
          <p:nvPr/>
        </p:nvSpPr>
        <p:spPr>
          <a:xfrm>
            <a:off x="899592" y="1988840"/>
            <a:ext cx="7416824" cy="2246769"/>
          </a:xfrm>
          <a:prstGeom prst="rect">
            <a:avLst/>
          </a:prstGeom>
          <a:noFill/>
        </p:spPr>
        <p:txBody>
          <a:bodyPr wrap="square" rtlCol="0">
            <a:spAutoFit/>
          </a:bodyPr>
          <a:lstStyle/>
          <a:p>
            <a:pPr algn="just">
              <a:buFontTx/>
              <a:buChar char="-"/>
            </a:pPr>
            <a:r>
              <a:rPr lang="en-US" sz="2800" smtClean="0">
                <a:latin typeface="+mj-lt"/>
              </a:rPr>
              <a:t> Là khu chuyên sản xuất hàng công nghiệp;</a:t>
            </a:r>
          </a:p>
          <a:p>
            <a:pPr algn="just">
              <a:buFontTx/>
              <a:buChar char="-"/>
            </a:pPr>
            <a:r>
              <a:rPr lang="en-US" sz="2800" smtClean="0">
                <a:latin typeface="+mj-lt"/>
              </a:rPr>
              <a:t> Thực hiện dịch vụ cho sản xuất công nghiệp;</a:t>
            </a:r>
          </a:p>
          <a:p>
            <a:pPr algn="just">
              <a:buFontTx/>
              <a:buChar char="-"/>
            </a:pPr>
            <a:r>
              <a:rPr lang="en-US" sz="2800" smtClean="0">
                <a:latin typeface="+mj-lt"/>
              </a:rPr>
              <a:t> Có ranh giới địa lý xác định;</a:t>
            </a:r>
          </a:p>
          <a:p>
            <a:pPr algn="just">
              <a:buFontTx/>
              <a:buChar char="-"/>
            </a:pPr>
            <a:r>
              <a:rPr lang="en-US" sz="2800" smtClean="0">
                <a:latin typeface="+mj-lt"/>
              </a:rPr>
              <a:t> Thành lập theo điều kiện, thủ tục, trình tự luật định.</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CÁC KHÁI NIỆM VÀ ĐẶC ĐIỂM</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Khu chế xuất </a:t>
            </a:r>
            <a:r>
              <a:rPr lang="en-US" sz="2400" smtClean="0">
                <a:solidFill>
                  <a:srgbClr val="C00000"/>
                </a:solidFill>
                <a:latin typeface="+mj-lt"/>
              </a:rPr>
              <a:t>(K2 Điều 2 Nghị định 29/2008)</a:t>
            </a:r>
            <a:endParaRPr lang="en-US" sz="2400">
              <a:solidFill>
                <a:srgbClr val="003399"/>
              </a:solidFill>
              <a:latin typeface="+mj-lt"/>
            </a:endParaRPr>
          </a:p>
        </p:txBody>
      </p:sp>
      <p:sp>
        <p:nvSpPr>
          <p:cNvPr id="7" name="TextBox 6"/>
          <p:cNvSpPr txBox="1"/>
          <p:nvPr/>
        </p:nvSpPr>
        <p:spPr>
          <a:xfrm>
            <a:off x="899592" y="1988840"/>
            <a:ext cx="7416824" cy="2677656"/>
          </a:xfrm>
          <a:prstGeom prst="rect">
            <a:avLst/>
          </a:prstGeom>
          <a:noFill/>
        </p:spPr>
        <p:txBody>
          <a:bodyPr wrap="square" rtlCol="0">
            <a:spAutoFit/>
          </a:bodyPr>
          <a:lstStyle/>
          <a:p>
            <a:pPr algn="just">
              <a:buFontTx/>
              <a:buChar char="-"/>
            </a:pPr>
            <a:r>
              <a:rPr lang="en-US" sz="2800" smtClean="0">
                <a:latin typeface="+mj-lt"/>
              </a:rPr>
              <a:t> Là KCN chuyên sản xuất hàng xuất khẩu;</a:t>
            </a:r>
          </a:p>
          <a:p>
            <a:pPr algn="just">
              <a:buFontTx/>
              <a:buChar char="-"/>
            </a:pPr>
            <a:r>
              <a:rPr lang="en-US" sz="2800" smtClean="0">
                <a:latin typeface="+mj-lt"/>
              </a:rPr>
              <a:t> Thực hiện dịch vụ cho sản xuất hàng xuất khẩu và hoạt động xuất khẩu;</a:t>
            </a:r>
          </a:p>
          <a:p>
            <a:pPr algn="just">
              <a:buFontTx/>
              <a:buChar char="-"/>
            </a:pPr>
            <a:r>
              <a:rPr lang="en-US" sz="2800" smtClean="0">
                <a:latin typeface="+mj-lt"/>
              </a:rPr>
              <a:t> Có ranh giới địa lý xác định;</a:t>
            </a:r>
          </a:p>
          <a:p>
            <a:pPr algn="just">
              <a:buFontTx/>
              <a:buChar char="-"/>
            </a:pPr>
            <a:r>
              <a:rPr lang="en-US" sz="2800" smtClean="0">
                <a:latin typeface="+mj-lt"/>
              </a:rPr>
              <a:t> Thành lập theo điều kiện, thủ tục, trình tự luật định.</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CÁC KHÁI NIỆM VÀ ĐẶC ĐIỂM</a:t>
            </a:r>
            <a:endParaRPr lang="en-US" sz="3200" b="1">
              <a:solidFill>
                <a:srgbClr val="000099"/>
              </a:solidFill>
            </a:endParaRPr>
          </a:p>
        </p:txBody>
      </p:sp>
      <p:sp>
        <p:nvSpPr>
          <p:cNvPr id="5" name="TextBox 4"/>
          <p:cNvSpPr txBox="1"/>
          <p:nvPr/>
        </p:nvSpPr>
        <p:spPr>
          <a:xfrm>
            <a:off x="827584" y="1556792"/>
            <a:ext cx="7416824" cy="584775"/>
          </a:xfrm>
          <a:prstGeom prst="rect">
            <a:avLst/>
          </a:prstGeom>
          <a:noFill/>
        </p:spPr>
        <p:txBody>
          <a:bodyPr wrap="square" rtlCol="0">
            <a:spAutoFit/>
          </a:bodyPr>
          <a:lstStyle/>
          <a:p>
            <a:r>
              <a:rPr lang="en-US" sz="3200" smtClean="0">
                <a:solidFill>
                  <a:srgbClr val="C00000"/>
                </a:solidFill>
                <a:latin typeface="+mj-lt"/>
              </a:rPr>
              <a:t>Khu chế xuất </a:t>
            </a:r>
            <a:r>
              <a:rPr lang="en-US" sz="2400" smtClean="0">
                <a:solidFill>
                  <a:srgbClr val="C00000"/>
                </a:solidFill>
                <a:latin typeface="+mj-lt"/>
              </a:rPr>
              <a:t>(Nghị định 114/2015)</a:t>
            </a:r>
            <a:endParaRPr lang="en-US" sz="2400">
              <a:solidFill>
                <a:srgbClr val="003399"/>
              </a:solidFill>
              <a:latin typeface="+mj-lt"/>
            </a:endParaRPr>
          </a:p>
        </p:txBody>
      </p:sp>
      <p:sp>
        <p:nvSpPr>
          <p:cNvPr id="7" name="TextBox 6"/>
          <p:cNvSpPr txBox="1"/>
          <p:nvPr/>
        </p:nvSpPr>
        <p:spPr>
          <a:xfrm>
            <a:off x="899592" y="2348880"/>
            <a:ext cx="7416824" cy="1384995"/>
          </a:xfrm>
          <a:prstGeom prst="rect">
            <a:avLst/>
          </a:prstGeom>
          <a:noFill/>
        </p:spPr>
        <p:txBody>
          <a:bodyPr wrap="square" rtlCol="0">
            <a:spAutoFit/>
          </a:bodyPr>
          <a:lstStyle/>
          <a:p>
            <a:pPr algn="just">
              <a:buFontTx/>
              <a:buChar char="-"/>
            </a:pPr>
            <a:r>
              <a:rPr lang="en-US" sz="2800" smtClean="0">
                <a:latin typeface="+mj-lt"/>
              </a:rPr>
              <a:t> Áp dụng quy định </a:t>
            </a:r>
            <a:r>
              <a:rPr lang="en-US" sz="2800" smtClean="0">
                <a:solidFill>
                  <a:srgbClr val="003399"/>
                </a:solidFill>
                <a:latin typeface="+mj-lt"/>
              </a:rPr>
              <a:t>khu phi thuế quan</a:t>
            </a:r>
            <a:r>
              <a:rPr lang="en-US" sz="2800" smtClean="0">
                <a:latin typeface="+mj-lt"/>
              </a:rPr>
              <a:t>.</a:t>
            </a:r>
          </a:p>
          <a:p>
            <a:pPr algn="just">
              <a:buFontTx/>
              <a:buChar char="-"/>
            </a:pPr>
            <a:r>
              <a:rPr lang="en-US" sz="2800" smtClean="0">
                <a:latin typeface="+mj-lt"/>
              </a:rPr>
              <a:t> Quan hệ trao đổi hàng hóa với bên ngoài </a:t>
            </a:r>
            <a:r>
              <a:rPr lang="en-US" sz="2800" smtClean="0">
                <a:solidFill>
                  <a:srgbClr val="003399"/>
                </a:solidFill>
                <a:latin typeface="+mj-lt"/>
              </a:rPr>
              <a:t>là quan hệ xuất nhập khẩu</a:t>
            </a:r>
            <a:r>
              <a:rPr lang="en-US" sz="2800" smtClean="0">
                <a:latin typeface="+mj-lt"/>
              </a:rPr>
              <a:t>, trừ một số loại hàng hóa.</a:t>
            </a:r>
            <a:endParaRPr lang="en-US" sz="2800">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CÁC KHÁI NIỆM VÀ ĐẶC ĐIỂM</a:t>
            </a:r>
            <a:endParaRPr lang="en-US" sz="3200" b="1">
              <a:solidFill>
                <a:srgbClr val="000099"/>
              </a:solidFill>
            </a:endParaRPr>
          </a:p>
        </p:txBody>
      </p:sp>
      <p:sp>
        <p:nvSpPr>
          <p:cNvPr id="5" name="TextBox 4"/>
          <p:cNvSpPr txBox="1"/>
          <p:nvPr/>
        </p:nvSpPr>
        <p:spPr>
          <a:xfrm>
            <a:off x="827584" y="1340768"/>
            <a:ext cx="7416824" cy="584775"/>
          </a:xfrm>
          <a:prstGeom prst="rect">
            <a:avLst/>
          </a:prstGeom>
          <a:noFill/>
        </p:spPr>
        <p:txBody>
          <a:bodyPr wrap="square" rtlCol="0">
            <a:spAutoFit/>
          </a:bodyPr>
          <a:lstStyle/>
          <a:p>
            <a:r>
              <a:rPr lang="en-US" sz="3200" smtClean="0">
                <a:solidFill>
                  <a:srgbClr val="C00000"/>
                </a:solidFill>
                <a:latin typeface="+mj-lt"/>
              </a:rPr>
              <a:t>Khu kinh tế </a:t>
            </a:r>
            <a:r>
              <a:rPr lang="en-US" sz="2400" smtClean="0">
                <a:solidFill>
                  <a:srgbClr val="C00000"/>
                </a:solidFill>
                <a:latin typeface="+mj-lt"/>
              </a:rPr>
              <a:t>(K3 Điều 2 Nghị định 29/2008)</a:t>
            </a:r>
            <a:endParaRPr lang="en-US" sz="2400">
              <a:solidFill>
                <a:srgbClr val="003399"/>
              </a:solidFill>
              <a:latin typeface="+mj-lt"/>
            </a:endParaRPr>
          </a:p>
        </p:txBody>
      </p:sp>
      <p:sp>
        <p:nvSpPr>
          <p:cNvPr id="7" name="TextBox 6"/>
          <p:cNvSpPr txBox="1"/>
          <p:nvPr/>
        </p:nvSpPr>
        <p:spPr>
          <a:xfrm>
            <a:off x="899592" y="1988840"/>
            <a:ext cx="7416824" cy="2677656"/>
          </a:xfrm>
          <a:prstGeom prst="rect">
            <a:avLst/>
          </a:prstGeom>
          <a:noFill/>
        </p:spPr>
        <p:txBody>
          <a:bodyPr wrap="square" rtlCol="0">
            <a:spAutoFit/>
          </a:bodyPr>
          <a:lstStyle/>
          <a:p>
            <a:pPr algn="just">
              <a:buFontTx/>
              <a:buChar char="-"/>
            </a:pPr>
            <a:r>
              <a:rPr lang="en-US" sz="2800" smtClean="0">
                <a:latin typeface="+mj-lt"/>
              </a:rPr>
              <a:t> Là khu vực có không gian riêng biệt với môi trường đầu tư và kinh doanh đặc biệt thuận lợi cho NĐT;</a:t>
            </a:r>
          </a:p>
          <a:p>
            <a:pPr algn="just">
              <a:buFontTx/>
              <a:buChar char="-"/>
            </a:pPr>
            <a:r>
              <a:rPr lang="en-US" sz="2800" smtClean="0">
                <a:latin typeface="+mj-lt"/>
              </a:rPr>
              <a:t> Có ranh giới địa lý xác định;</a:t>
            </a:r>
          </a:p>
          <a:p>
            <a:pPr algn="just">
              <a:buFontTx/>
              <a:buChar char="-"/>
            </a:pPr>
            <a:r>
              <a:rPr lang="en-US" sz="2800" smtClean="0">
                <a:latin typeface="+mj-lt"/>
              </a:rPr>
              <a:t> Thành lập theo điều kiện, thủ tục, trình tự luật định.</a:t>
            </a:r>
            <a:endParaRPr lang="en-US" sz="2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CÁC KHÁI NIỆM VÀ ĐẶC ĐIỂM</a:t>
            </a:r>
            <a:endParaRPr lang="en-US" sz="3200" b="1">
              <a:solidFill>
                <a:srgbClr val="000099"/>
              </a:solidFill>
            </a:endParaRPr>
          </a:p>
        </p:txBody>
      </p:sp>
      <p:sp>
        <p:nvSpPr>
          <p:cNvPr id="5" name="TextBox 4"/>
          <p:cNvSpPr txBox="1"/>
          <p:nvPr/>
        </p:nvSpPr>
        <p:spPr>
          <a:xfrm>
            <a:off x="827584" y="1196752"/>
            <a:ext cx="7416824" cy="584775"/>
          </a:xfrm>
          <a:prstGeom prst="rect">
            <a:avLst/>
          </a:prstGeom>
          <a:noFill/>
        </p:spPr>
        <p:txBody>
          <a:bodyPr wrap="square" rtlCol="0">
            <a:spAutoFit/>
          </a:bodyPr>
          <a:lstStyle/>
          <a:p>
            <a:r>
              <a:rPr lang="en-US" sz="3200" smtClean="0">
                <a:solidFill>
                  <a:srgbClr val="C00000"/>
                </a:solidFill>
                <a:latin typeface="+mj-lt"/>
              </a:rPr>
              <a:t>Khu công nghệ cao </a:t>
            </a:r>
            <a:r>
              <a:rPr lang="en-US" sz="2400" smtClean="0">
                <a:solidFill>
                  <a:srgbClr val="C00000"/>
                </a:solidFill>
                <a:latin typeface="+mj-lt"/>
              </a:rPr>
              <a:t>(Nghị định 99/2003)</a:t>
            </a:r>
            <a:endParaRPr lang="en-US" sz="2400">
              <a:solidFill>
                <a:srgbClr val="003399"/>
              </a:solidFill>
              <a:latin typeface="+mj-lt"/>
            </a:endParaRPr>
          </a:p>
        </p:txBody>
      </p:sp>
      <p:sp>
        <p:nvSpPr>
          <p:cNvPr id="7" name="TextBox 6"/>
          <p:cNvSpPr txBox="1"/>
          <p:nvPr/>
        </p:nvSpPr>
        <p:spPr>
          <a:xfrm>
            <a:off x="4427984" y="1916832"/>
            <a:ext cx="4392488" cy="3477875"/>
          </a:xfrm>
          <a:prstGeom prst="rect">
            <a:avLst/>
          </a:prstGeom>
          <a:noFill/>
        </p:spPr>
        <p:txBody>
          <a:bodyPr wrap="square" rtlCol="0">
            <a:spAutoFit/>
          </a:bodyPr>
          <a:lstStyle/>
          <a:p>
            <a:pPr algn="just">
              <a:buFontTx/>
              <a:buChar char="-"/>
            </a:pPr>
            <a:r>
              <a:rPr lang="en-US" sz="2400" smtClean="0">
                <a:latin typeface="+mj-lt"/>
              </a:rPr>
              <a:t> Thủ tướng CP thành lập;</a:t>
            </a:r>
          </a:p>
          <a:p>
            <a:pPr algn="just">
              <a:buFontTx/>
              <a:buChar char="-"/>
            </a:pPr>
            <a:r>
              <a:rPr lang="en-US" sz="2400" smtClean="0">
                <a:latin typeface="+mj-lt"/>
              </a:rPr>
              <a:t> Là Khu Kinh tế - kỹ thuật </a:t>
            </a:r>
            <a:r>
              <a:rPr lang="vi-VN" sz="2400" smtClean="0">
                <a:latin typeface="+mj-lt"/>
              </a:rPr>
              <a:t>đ</a:t>
            </a:r>
            <a:r>
              <a:rPr lang="en-US" sz="2400" smtClean="0">
                <a:latin typeface="+mj-lt"/>
              </a:rPr>
              <a:t>a chức n</a:t>
            </a:r>
            <a:r>
              <a:rPr lang="vi-VN" sz="2400" smtClean="0">
                <a:latin typeface="+mj-lt"/>
              </a:rPr>
              <a:t>ă</a:t>
            </a:r>
            <a:r>
              <a:rPr lang="en-US" sz="2400" smtClean="0">
                <a:latin typeface="+mj-lt"/>
              </a:rPr>
              <a:t>ng;</a:t>
            </a:r>
          </a:p>
          <a:p>
            <a:pPr algn="just">
              <a:buFontTx/>
              <a:buChar char="-"/>
            </a:pPr>
            <a:r>
              <a:rPr lang="en-US" sz="2400" smtClean="0">
                <a:latin typeface="+mj-lt"/>
              </a:rPr>
              <a:t> Ranh giới địa lý xác định; </a:t>
            </a:r>
          </a:p>
          <a:p>
            <a:pPr algn="just">
              <a:buFontTx/>
              <a:buChar char="-"/>
            </a:pPr>
            <a:r>
              <a:rPr lang="en-US" sz="2400" smtClean="0">
                <a:solidFill>
                  <a:srgbClr val="003399"/>
                </a:solidFill>
                <a:latin typeface="+mj-lt"/>
              </a:rPr>
              <a:t> Mục tiêu: </a:t>
            </a:r>
          </a:p>
          <a:p>
            <a:pPr algn="just"/>
            <a:r>
              <a:rPr lang="en-US" sz="2400" smtClean="0">
                <a:latin typeface="+mj-lt"/>
              </a:rPr>
              <a:t>Nghiên cứu, phát triển,ứng dụng,</a:t>
            </a:r>
          </a:p>
          <a:p>
            <a:pPr algn="just"/>
            <a:r>
              <a:rPr lang="en-US" sz="2400" smtClean="0">
                <a:latin typeface="+mj-lt"/>
              </a:rPr>
              <a:t>Ư</a:t>
            </a:r>
            <a:r>
              <a:rPr lang="vi-VN" sz="2400" smtClean="0">
                <a:latin typeface="+mj-lt"/>
              </a:rPr>
              <a:t>ơ</a:t>
            </a:r>
            <a:r>
              <a:rPr lang="en-US" sz="2400" smtClean="0">
                <a:latin typeface="+mj-lt"/>
              </a:rPr>
              <a:t>m tạo doanh nghiệp,</a:t>
            </a:r>
          </a:p>
          <a:p>
            <a:pPr algn="just"/>
            <a:r>
              <a:rPr lang="en-US" sz="2400" smtClean="0">
                <a:latin typeface="+mj-lt"/>
              </a:rPr>
              <a:t>Đ</a:t>
            </a:r>
            <a:r>
              <a:rPr lang="vi-VN" sz="2400" smtClean="0">
                <a:latin typeface="+mj-lt"/>
              </a:rPr>
              <a:t>à</a:t>
            </a:r>
            <a:r>
              <a:rPr lang="en-US" sz="2400" smtClean="0">
                <a:latin typeface="+mj-lt"/>
              </a:rPr>
              <a:t>o tạo nhân lực SXKD sản phẩm,</a:t>
            </a:r>
          </a:p>
          <a:p>
            <a:pPr algn="just"/>
            <a:r>
              <a:rPr lang="en-US" sz="2400" smtClean="0">
                <a:latin typeface="+mj-lt"/>
              </a:rPr>
              <a:t> </a:t>
            </a:r>
            <a:r>
              <a:rPr lang="en-US" sz="2800" smtClean="0">
                <a:solidFill>
                  <a:srgbClr val="FF0000"/>
                </a:solidFill>
                <a:latin typeface="+mj-lt"/>
              </a:rPr>
              <a:t>(cho) công nghệ cao</a:t>
            </a:r>
          </a:p>
        </p:txBody>
      </p:sp>
      <p:sp>
        <p:nvSpPr>
          <p:cNvPr id="12" name="Rectangle 11"/>
          <p:cNvSpPr/>
          <p:nvPr/>
        </p:nvSpPr>
        <p:spPr>
          <a:xfrm>
            <a:off x="539552" y="2348880"/>
            <a:ext cx="3600400" cy="3312368"/>
          </a:xfrm>
          <a:prstGeom prst="rect">
            <a:avLst/>
          </a:prstGeom>
          <a:ln w="28575">
            <a:solidFill>
              <a:srgbClr val="422C16"/>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TextBox 12"/>
          <p:cNvSpPr txBox="1"/>
          <p:nvPr/>
        </p:nvSpPr>
        <p:spPr>
          <a:xfrm>
            <a:off x="539552" y="5085184"/>
            <a:ext cx="3520516" cy="523220"/>
          </a:xfrm>
          <a:prstGeom prst="rect">
            <a:avLst/>
          </a:prstGeom>
          <a:noFill/>
        </p:spPr>
        <p:txBody>
          <a:bodyPr wrap="none" rtlCol="0">
            <a:spAutoFit/>
          </a:bodyPr>
          <a:lstStyle/>
          <a:p>
            <a:r>
              <a:rPr lang="en-US" sz="2800" b="1" smtClean="0"/>
              <a:t>Khu công nghệ cao</a:t>
            </a:r>
            <a:endParaRPr lang="en-US" sz="2800" b="1"/>
          </a:p>
        </p:txBody>
      </p:sp>
      <p:sp>
        <p:nvSpPr>
          <p:cNvPr id="14" name="Oval 13"/>
          <p:cNvSpPr/>
          <p:nvPr/>
        </p:nvSpPr>
        <p:spPr>
          <a:xfrm>
            <a:off x="1187624" y="2492896"/>
            <a:ext cx="1080120" cy="100811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smtClean="0"/>
              <a:t>Khu chế xuất</a:t>
            </a:r>
            <a:endParaRPr lang="en-US" sz="2000"/>
          </a:p>
        </p:txBody>
      </p:sp>
      <p:sp>
        <p:nvSpPr>
          <p:cNvPr id="15" name="Oval 14"/>
          <p:cNvSpPr/>
          <p:nvPr/>
        </p:nvSpPr>
        <p:spPr>
          <a:xfrm>
            <a:off x="1475656" y="3717032"/>
            <a:ext cx="1224136" cy="115212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smtClean="0"/>
              <a:t>Kho ngoại quan</a:t>
            </a:r>
            <a:endParaRPr lang="en-US" sz="2000"/>
          </a:p>
        </p:txBody>
      </p:sp>
      <p:sp>
        <p:nvSpPr>
          <p:cNvPr id="16" name="Oval 15"/>
          <p:cNvSpPr/>
          <p:nvPr/>
        </p:nvSpPr>
        <p:spPr>
          <a:xfrm>
            <a:off x="2555776" y="2564904"/>
            <a:ext cx="1080120" cy="108012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smtClean="0"/>
              <a:t>Khu bảo thuế</a:t>
            </a:r>
            <a:endParaRPr lang="en-US" sz="2000"/>
          </a:p>
        </p:txBody>
      </p:sp>
      <p:sp>
        <p:nvSpPr>
          <p:cNvPr id="17" name="Oval 16"/>
          <p:cNvSpPr/>
          <p:nvPr/>
        </p:nvSpPr>
        <p:spPr>
          <a:xfrm>
            <a:off x="2915816" y="3789040"/>
            <a:ext cx="1224136" cy="115212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smtClean="0"/>
              <a:t>Khu nhà ở</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 ĐIỀU KIỆN, THỦ TỤC THÀNH LẬP</a:t>
            </a:r>
            <a:endParaRPr lang="en-US" sz="3200" b="1">
              <a:solidFill>
                <a:srgbClr val="000099"/>
              </a:solidFill>
            </a:endParaRPr>
          </a:p>
        </p:txBody>
      </p:sp>
      <p:sp>
        <p:nvSpPr>
          <p:cNvPr id="5" name="TextBox 4"/>
          <p:cNvSpPr txBox="1"/>
          <p:nvPr/>
        </p:nvSpPr>
        <p:spPr>
          <a:xfrm>
            <a:off x="827584" y="1340768"/>
            <a:ext cx="7848872" cy="523220"/>
          </a:xfrm>
          <a:prstGeom prst="rect">
            <a:avLst/>
          </a:prstGeom>
          <a:noFill/>
        </p:spPr>
        <p:txBody>
          <a:bodyPr wrap="square" rtlCol="0">
            <a:spAutoFit/>
          </a:bodyPr>
          <a:lstStyle/>
          <a:p>
            <a:r>
              <a:rPr lang="en-US" sz="2800" smtClean="0">
                <a:solidFill>
                  <a:srgbClr val="C00000"/>
                </a:solidFill>
                <a:latin typeface="+mj-lt"/>
              </a:rPr>
              <a:t>Căn cứ theo Quy hoạch tổng thể phát triển KCN, KKT</a:t>
            </a:r>
            <a:endParaRPr lang="en-US" sz="2800">
              <a:solidFill>
                <a:srgbClr val="003399"/>
              </a:solidFill>
              <a:latin typeface="+mj-lt"/>
            </a:endParaRPr>
          </a:p>
        </p:txBody>
      </p:sp>
      <p:graphicFrame>
        <p:nvGraphicFramePr>
          <p:cNvPr id="6" name="Diagram 5"/>
          <p:cNvGraphicFramePr/>
          <p:nvPr/>
        </p:nvGraphicFramePr>
        <p:xfrm>
          <a:off x="755576" y="1916832"/>
          <a:ext cx="62646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87343" y="2132856"/>
            <a:ext cx="2034531" cy="707886"/>
          </a:xfrm>
          <a:prstGeom prst="rect">
            <a:avLst/>
          </a:prstGeom>
          <a:noFill/>
        </p:spPr>
        <p:txBody>
          <a:bodyPr wrap="none" rtlCol="0">
            <a:spAutoFit/>
          </a:bodyPr>
          <a:lstStyle/>
          <a:p>
            <a:pPr algn="ctr"/>
            <a:r>
              <a:rPr lang="en-US" sz="2000" smtClean="0"/>
              <a:t>Bộ KHĐT </a:t>
            </a:r>
          </a:p>
          <a:p>
            <a:pPr algn="ctr"/>
            <a:r>
              <a:rPr lang="en-US" sz="2000" smtClean="0"/>
              <a:t>chủ trì xây dựng</a:t>
            </a:r>
            <a:endParaRPr lang="en-US" sz="2000"/>
          </a:p>
        </p:txBody>
      </p:sp>
      <p:cxnSp>
        <p:nvCxnSpPr>
          <p:cNvPr id="10" name="Straight Arrow Connector 9"/>
          <p:cNvCxnSpPr/>
          <p:nvPr/>
        </p:nvCxnSpPr>
        <p:spPr>
          <a:xfrm>
            <a:off x="3851920" y="2924944"/>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V="1">
            <a:off x="3923928" y="5229200"/>
            <a:ext cx="0" cy="504056"/>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sp>
        <p:nvSpPr>
          <p:cNvPr id="13" name="TextBox 12"/>
          <p:cNvSpPr txBox="1"/>
          <p:nvPr/>
        </p:nvSpPr>
        <p:spPr>
          <a:xfrm>
            <a:off x="3336770" y="5805264"/>
            <a:ext cx="1245854" cy="70788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rtlCol="0">
            <a:spAutoFit/>
          </a:bodyPr>
          <a:lstStyle/>
          <a:p>
            <a:pPr algn="ctr"/>
            <a:r>
              <a:rPr lang="en-US" sz="2000" smtClean="0">
                <a:solidFill>
                  <a:srgbClr val="C00000"/>
                </a:solidFill>
              </a:rPr>
              <a:t>Chính phủ</a:t>
            </a:r>
          </a:p>
          <a:p>
            <a:pPr algn="ctr"/>
            <a:r>
              <a:rPr lang="en-US" sz="2000" smtClean="0">
                <a:solidFill>
                  <a:srgbClr val="C00000"/>
                </a:solidFill>
              </a:rPr>
              <a:t>phê duyệt</a:t>
            </a:r>
            <a:endParaRPr lang="en-US" sz="2000">
              <a:solidFill>
                <a:srgbClr val="C00000"/>
              </a:solidFill>
            </a:endParaRPr>
          </a:p>
        </p:txBody>
      </p:sp>
      <p:sp>
        <p:nvSpPr>
          <p:cNvPr id="16" name="Plus 15"/>
          <p:cNvSpPr/>
          <p:nvPr/>
        </p:nvSpPr>
        <p:spPr>
          <a:xfrm>
            <a:off x="5292080" y="3717032"/>
            <a:ext cx="720080" cy="648072"/>
          </a:xfrm>
          <a:prstGeom prst="mathPlu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66"/>
              </a:solidFill>
            </a:endParaRPr>
          </a:p>
        </p:txBody>
      </p:sp>
      <p:sp>
        <p:nvSpPr>
          <p:cNvPr id="17" name="Rounded Rectangle 16"/>
          <p:cNvSpPr/>
          <p:nvPr/>
        </p:nvSpPr>
        <p:spPr>
          <a:xfrm>
            <a:off x="6372200" y="3573016"/>
            <a:ext cx="1872208"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smtClean="0"/>
              <a:t>Điều kiện </a:t>
            </a:r>
          </a:p>
          <a:p>
            <a:pPr algn="ctr"/>
            <a:r>
              <a:rPr lang="en-US" sz="2400" smtClean="0"/>
              <a:t>luật định</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P spid="8" grpId="0"/>
      <p:bldP spid="13" grpId="0"/>
      <p:bldP spid="16" grpId="0" animBg="1"/>
      <p:bldP spid="1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II.A. ĐIỀU KIỆN, THỦ TỤC THÀNH LẬP, MỞ RỘNG </a:t>
            </a:r>
            <a:br>
              <a:rPr lang="en-US" sz="2800" b="1" smtClean="0">
                <a:solidFill>
                  <a:srgbClr val="000099"/>
                </a:solidFill>
              </a:rPr>
            </a:br>
            <a:r>
              <a:rPr lang="en-US" sz="2800" b="1" smtClean="0">
                <a:solidFill>
                  <a:srgbClr val="000099"/>
                </a:solidFill>
              </a:rPr>
              <a:t>ĐỐI VỚI KCN, KCX</a:t>
            </a:r>
            <a:endParaRPr lang="en-US" sz="2800" b="1">
              <a:solidFill>
                <a:srgbClr val="000099"/>
              </a:solidFill>
            </a:endParaRPr>
          </a:p>
        </p:txBody>
      </p:sp>
      <p:sp>
        <p:nvSpPr>
          <p:cNvPr id="5" name="TextBox 4"/>
          <p:cNvSpPr txBox="1"/>
          <p:nvPr/>
        </p:nvSpPr>
        <p:spPr>
          <a:xfrm>
            <a:off x="611560" y="1628800"/>
            <a:ext cx="8064896" cy="523220"/>
          </a:xfrm>
          <a:prstGeom prst="rect">
            <a:avLst/>
          </a:prstGeom>
          <a:noFill/>
        </p:spPr>
        <p:txBody>
          <a:bodyPr wrap="square" rtlCol="0">
            <a:spAutoFit/>
          </a:bodyPr>
          <a:lstStyle/>
          <a:p>
            <a:r>
              <a:rPr lang="en-US" sz="2800" smtClean="0">
                <a:solidFill>
                  <a:srgbClr val="C00000"/>
                </a:solidFill>
                <a:latin typeface="+mj-lt"/>
              </a:rPr>
              <a:t>Đối với dự án XD và KD kết cấu hạ tầng KCN (mới)</a:t>
            </a:r>
            <a:endParaRPr lang="en-US" sz="2800">
              <a:solidFill>
                <a:srgbClr val="003399"/>
              </a:solidFill>
              <a:latin typeface="+mj-lt"/>
            </a:endParaRPr>
          </a:p>
        </p:txBody>
      </p:sp>
      <p:sp>
        <p:nvSpPr>
          <p:cNvPr id="11" name="TextBox 10"/>
          <p:cNvSpPr txBox="1"/>
          <p:nvPr/>
        </p:nvSpPr>
        <p:spPr>
          <a:xfrm>
            <a:off x="755576" y="2276872"/>
            <a:ext cx="7416824" cy="1815882"/>
          </a:xfrm>
          <a:prstGeom prst="rect">
            <a:avLst/>
          </a:prstGeom>
          <a:noFill/>
        </p:spPr>
        <p:txBody>
          <a:bodyPr wrap="square" rtlCol="0">
            <a:spAutoFit/>
          </a:bodyPr>
          <a:lstStyle/>
          <a:p>
            <a:pPr algn="just">
              <a:buFontTx/>
              <a:buChar char="-"/>
            </a:pPr>
            <a:r>
              <a:rPr lang="en-US" sz="2800" smtClean="0">
                <a:latin typeface="+mj-lt"/>
              </a:rPr>
              <a:t> Tổng diện tích đất tại các KCN, KCX đã được thành lập trên địa bàn tỉnh, đã cho các dự án đăng ký đầu tư, cấp GCNĐT thuê đất, thuê lại đất ít nhất là 60%.</a:t>
            </a:r>
            <a:endParaRPr lang="en-US" sz="2800">
              <a:latin typeface="+mj-lt"/>
            </a:endParaRPr>
          </a:p>
        </p:txBody>
      </p:sp>
      <p:sp>
        <p:nvSpPr>
          <p:cNvPr id="14" name="Rounded Rectangle 13"/>
          <p:cNvSpPr/>
          <p:nvPr/>
        </p:nvSpPr>
        <p:spPr>
          <a:xfrm>
            <a:off x="3995936" y="4221088"/>
            <a:ext cx="4032448"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smtClean="0"/>
              <a:t>≥ 60%  </a:t>
            </a:r>
            <a:r>
              <a:rPr lang="en-US" sz="2400" smtClean="0"/>
              <a:t>diện tích </a:t>
            </a:r>
          </a:p>
          <a:p>
            <a:pPr algn="ctr"/>
            <a:r>
              <a:rPr lang="en-US" sz="2400" smtClean="0"/>
              <a:t>các Khu KCN, KCX trong tỉnh </a:t>
            </a:r>
          </a:p>
          <a:p>
            <a:pPr algn="ctr"/>
            <a:r>
              <a:rPr lang="en-US" sz="2400" smtClean="0"/>
              <a:t>đã được lấp đầy</a:t>
            </a:r>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260648"/>
            <a:ext cx="8229600" cy="1143000"/>
          </a:xfrm>
        </p:spPr>
        <p:txBody>
          <a:bodyPr>
            <a:normAutofit/>
          </a:bodyPr>
          <a:lstStyle/>
          <a:p>
            <a:r>
              <a:rPr lang="en-US" sz="3200" b="1" smtClean="0">
                <a:solidFill>
                  <a:srgbClr val="000099"/>
                </a:solidFill>
              </a:rPr>
              <a:t>VĂN BẢN PHÁP LuẬT</a:t>
            </a:r>
            <a:endParaRPr lang="en-US" sz="3200" b="1">
              <a:solidFill>
                <a:srgbClr val="000099"/>
              </a:solidFill>
            </a:endParaRPr>
          </a:p>
        </p:txBody>
      </p:sp>
      <p:graphicFrame>
        <p:nvGraphicFramePr>
          <p:cNvPr id="10" name="Table 9"/>
          <p:cNvGraphicFramePr>
            <a:graphicFrameLocks noGrp="1"/>
          </p:cNvGraphicFramePr>
          <p:nvPr/>
        </p:nvGraphicFramePr>
        <p:xfrm>
          <a:off x="611560" y="1484784"/>
          <a:ext cx="8208913" cy="4499800"/>
        </p:xfrm>
        <a:graphic>
          <a:graphicData uri="http://schemas.openxmlformats.org/drawingml/2006/table">
            <a:tbl>
              <a:tblPr firstRow="1" bandRow="1">
                <a:tableStyleId>{5FD0F851-EC5A-4D38-B0AD-8093EC10F338}</a:tableStyleId>
              </a:tblPr>
              <a:tblGrid>
                <a:gridCol w="1296144"/>
                <a:gridCol w="2016224"/>
                <a:gridCol w="4896545"/>
              </a:tblGrid>
              <a:tr h="469630">
                <a:tc>
                  <a:txBody>
                    <a:bodyPr/>
                    <a:lstStyle/>
                    <a:p>
                      <a:r>
                        <a:rPr lang="en-US" sz="2200" smtClean="0">
                          <a:solidFill>
                            <a:srgbClr val="C00000"/>
                          </a:solidFill>
                        </a:rPr>
                        <a:t>Loại</a:t>
                      </a:r>
                      <a:endParaRPr lang="en-US" sz="2200">
                        <a:solidFill>
                          <a:srgbClr val="C00000"/>
                        </a:solidFill>
                      </a:endParaRPr>
                    </a:p>
                  </a:txBody>
                  <a:tcPr/>
                </a:tc>
                <a:tc>
                  <a:txBody>
                    <a:bodyPr/>
                    <a:lstStyle/>
                    <a:p>
                      <a:r>
                        <a:rPr lang="en-US" sz="2200" smtClean="0"/>
                        <a:t>Số</a:t>
                      </a:r>
                      <a:r>
                        <a:rPr lang="en-US" sz="2200" baseline="0" smtClean="0"/>
                        <a:t> hiệu</a:t>
                      </a:r>
                      <a:endParaRPr lang="en-US" sz="2200"/>
                    </a:p>
                  </a:txBody>
                  <a:tcPr/>
                </a:tc>
                <a:tc>
                  <a:txBody>
                    <a:bodyPr/>
                    <a:lstStyle/>
                    <a:p>
                      <a:pPr algn="ctr"/>
                      <a:r>
                        <a:rPr lang="en-US" sz="2200" smtClean="0"/>
                        <a:t>Nội</a:t>
                      </a:r>
                      <a:r>
                        <a:rPr lang="en-US" sz="2200" baseline="0" smtClean="0"/>
                        <a:t> dung</a:t>
                      </a:r>
                      <a:endParaRPr lang="en-US" sz="2200"/>
                    </a:p>
                  </a:txBody>
                  <a:tcPr/>
                </a:tc>
              </a:tr>
              <a:tr h="469630">
                <a:tc>
                  <a:txBody>
                    <a:bodyPr/>
                    <a:lstStyle/>
                    <a:p>
                      <a:r>
                        <a:rPr lang="en-US" sz="2200" kern="1200" smtClean="0">
                          <a:solidFill>
                            <a:schemeClr val="tx1"/>
                          </a:solidFill>
                          <a:latin typeface="+mn-lt"/>
                          <a:ea typeface="+mn-ea"/>
                          <a:cs typeface="+mn-cs"/>
                        </a:rPr>
                        <a:t>Nghị</a:t>
                      </a:r>
                      <a:r>
                        <a:rPr lang="en-US" sz="2200" kern="1200" baseline="0" smtClean="0">
                          <a:solidFill>
                            <a:schemeClr val="tx1"/>
                          </a:solidFill>
                          <a:latin typeface="+mn-lt"/>
                          <a:ea typeface="+mn-ea"/>
                          <a:cs typeface="+mn-cs"/>
                        </a:rPr>
                        <a:t> định</a:t>
                      </a:r>
                      <a:endParaRPr lang="en-US" sz="2200" kern="1200">
                        <a:solidFill>
                          <a:schemeClr val="tx1"/>
                        </a:solidFill>
                        <a:latin typeface="+mn-lt"/>
                        <a:ea typeface="+mn-ea"/>
                        <a:cs typeface="+mn-cs"/>
                      </a:endParaRPr>
                    </a:p>
                  </a:txBody>
                  <a:tcPr/>
                </a:tc>
                <a:tc>
                  <a:txBody>
                    <a:bodyPr/>
                    <a:lstStyle/>
                    <a:p>
                      <a:r>
                        <a:rPr lang="en-US" sz="2000" smtClean="0"/>
                        <a:t>45/2014/NĐ-CP</a:t>
                      </a:r>
                      <a:endParaRPr lang="en-US" sz="2000"/>
                    </a:p>
                  </a:txBody>
                  <a:tcPr/>
                </a:tc>
                <a:tc>
                  <a:txBody>
                    <a:bodyPr/>
                    <a:lstStyle/>
                    <a:p>
                      <a:r>
                        <a:rPr lang="en-US" sz="2200" smtClean="0"/>
                        <a:t>Quy định</a:t>
                      </a:r>
                      <a:r>
                        <a:rPr lang="en-US" sz="2200" baseline="0" smtClean="0"/>
                        <a:t> về thu tiền sử dụng đất</a:t>
                      </a:r>
                      <a:endParaRPr lang="en-US" sz="2200"/>
                    </a:p>
                  </a:txBody>
                  <a:tcPr/>
                </a:tc>
              </a:tr>
              <a:tr h="469630">
                <a:tc>
                  <a:txBody>
                    <a:bodyPr/>
                    <a:lstStyle/>
                    <a:p>
                      <a:r>
                        <a:rPr lang="en-US" sz="2200" kern="1200" smtClean="0">
                          <a:solidFill>
                            <a:schemeClr val="tx1"/>
                          </a:solidFill>
                          <a:latin typeface="+mn-lt"/>
                          <a:ea typeface="+mn-ea"/>
                          <a:cs typeface="+mn-cs"/>
                        </a:rPr>
                        <a:t>Nghị định</a:t>
                      </a:r>
                      <a:endParaRPr lang="en-US" sz="2200" kern="1200">
                        <a:solidFill>
                          <a:schemeClr val="tx1"/>
                        </a:solidFill>
                        <a:latin typeface="+mn-lt"/>
                        <a:ea typeface="+mn-ea"/>
                        <a:cs typeface="+mn-cs"/>
                      </a:endParaRPr>
                    </a:p>
                  </a:txBody>
                  <a:tcPr/>
                </a:tc>
                <a:tc>
                  <a:txBody>
                    <a:bodyPr/>
                    <a:lstStyle/>
                    <a:p>
                      <a:r>
                        <a:rPr lang="en-US" sz="2000" smtClean="0"/>
                        <a:t>46/2015/NĐ-CP</a:t>
                      </a:r>
                      <a:endParaRPr lang="en-US" sz="2000"/>
                    </a:p>
                  </a:txBody>
                  <a:tcPr/>
                </a:tc>
                <a:tc>
                  <a:txBody>
                    <a:bodyPr/>
                    <a:lstStyle/>
                    <a:p>
                      <a:r>
                        <a:rPr lang="en-US" sz="2200" smtClean="0"/>
                        <a:t>Quy</a:t>
                      </a:r>
                      <a:r>
                        <a:rPr lang="en-US" sz="2200" baseline="0" smtClean="0"/>
                        <a:t> định về thu tiền thuê đất, thuê mặt nước</a:t>
                      </a:r>
                      <a:endParaRPr lang="en-US" sz="2200"/>
                    </a:p>
                  </a:txBody>
                  <a:tcPr/>
                </a:tc>
              </a:tr>
              <a:tr h="469630">
                <a:tc>
                  <a:txBody>
                    <a:bodyPr/>
                    <a:lstStyle/>
                    <a:p>
                      <a:r>
                        <a:rPr lang="en-US" sz="2200" smtClean="0"/>
                        <a:t>Nghị</a:t>
                      </a:r>
                      <a:r>
                        <a:rPr lang="en-US" sz="2200" baseline="0" smtClean="0"/>
                        <a:t> định </a:t>
                      </a:r>
                      <a:endParaRPr lang="en-US" sz="2200"/>
                    </a:p>
                  </a:txBody>
                  <a:tcPr/>
                </a:tc>
                <a:tc>
                  <a:txBody>
                    <a:bodyPr/>
                    <a:lstStyle/>
                    <a:p>
                      <a:r>
                        <a:rPr lang="en-US" sz="2000" smtClean="0"/>
                        <a:t>135/2016/NĐ-CP</a:t>
                      </a:r>
                      <a:endParaRPr lang="en-US" sz="2000"/>
                    </a:p>
                  </a:txBody>
                  <a:tcPr/>
                </a:tc>
                <a:tc>
                  <a:txBody>
                    <a:bodyPr/>
                    <a:lstStyle/>
                    <a:p>
                      <a:r>
                        <a:rPr lang="en-US" sz="2200" smtClean="0"/>
                        <a:t>Sửa</a:t>
                      </a:r>
                      <a:r>
                        <a:rPr lang="en-US" sz="2200" baseline="0" smtClean="0"/>
                        <a:t> đổi, bổ sung một số quy định về thu tiền thuê đất, thuê mặt nước</a:t>
                      </a:r>
                      <a:endParaRPr lang="en-US" sz="2200"/>
                    </a:p>
                  </a:txBody>
                  <a:tcPr/>
                </a:tc>
              </a:tr>
              <a:tr h="469630">
                <a:tc>
                  <a:txBody>
                    <a:bodyPr/>
                    <a:lstStyle/>
                    <a:p>
                      <a:r>
                        <a:rPr lang="en-US" sz="2200" smtClean="0"/>
                        <a:t>Nghị</a:t>
                      </a:r>
                      <a:r>
                        <a:rPr lang="en-US" sz="2200" baseline="0" smtClean="0"/>
                        <a:t> định</a:t>
                      </a:r>
                      <a:endParaRPr lang="en-US" sz="2200"/>
                    </a:p>
                  </a:txBody>
                  <a:tcPr/>
                </a:tc>
                <a:tc>
                  <a:txBody>
                    <a:bodyPr/>
                    <a:lstStyle/>
                    <a:p>
                      <a:r>
                        <a:rPr lang="en-US" sz="2000" smtClean="0"/>
                        <a:t>91/2015/NĐ-CP</a:t>
                      </a:r>
                      <a:endParaRPr lang="en-US" sz="2000"/>
                    </a:p>
                  </a:txBody>
                  <a:tcPr/>
                </a:tc>
                <a:tc>
                  <a:txBody>
                    <a:bodyPr/>
                    <a:lstStyle/>
                    <a:p>
                      <a:r>
                        <a:rPr lang="en-US" sz="2200" smtClean="0"/>
                        <a:t>Về</a:t>
                      </a:r>
                      <a:r>
                        <a:rPr lang="en-US" sz="2200" baseline="0" smtClean="0"/>
                        <a:t> đầu tư vốn nhà nước vào doanh nghiệp và quản lý, sử dụng vốn, tài sản tại doanh nghiệp</a:t>
                      </a:r>
                      <a:endParaRPr lang="en-US" sz="2200"/>
                    </a:p>
                  </a:txBody>
                  <a:tcPr/>
                </a:tc>
              </a:tr>
              <a:tr h="469630">
                <a:tc>
                  <a:txBody>
                    <a:bodyPr/>
                    <a:lstStyle/>
                    <a:p>
                      <a:r>
                        <a:rPr lang="en-US" sz="2200" smtClean="0"/>
                        <a:t>Nghị</a:t>
                      </a:r>
                      <a:r>
                        <a:rPr lang="en-US" sz="2200" baseline="0" smtClean="0"/>
                        <a:t> định</a:t>
                      </a:r>
                      <a:endParaRPr lang="en-US" sz="2200"/>
                    </a:p>
                  </a:txBody>
                  <a:tcPr/>
                </a:tc>
                <a:tc>
                  <a:txBody>
                    <a:bodyPr/>
                    <a:lstStyle/>
                    <a:p>
                      <a:r>
                        <a:rPr lang="en-US" sz="2000" smtClean="0"/>
                        <a:t>83/2015/NĐ-CP</a:t>
                      </a:r>
                      <a:endParaRPr lang="en-US" sz="20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Quy định</a:t>
                      </a:r>
                      <a:r>
                        <a:rPr lang="en-US" sz="2200" baseline="0" smtClean="0"/>
                        <a:t> về đầu tư ra nước ngoài</a:t>
                      </a:r>
                      <a:endParaRPr lang="en-US" sz="2200" smtClean="0"/>
                    </a:p>
                  </a:txBody>
                  <a:tcPr/>
                </a:tc>
              </a:tr>
              <a:tr h="469630">
                <a:tc>
                  <a:txBody>
                    <a:bodyPr/>
                    <a:lstStyle/>
                    <a:p>
                      <a:r>
                        <a:rPr lang="en-US" sz="2200" smtClean="0"/>
                        <a:t>Nghị</a:t>
                      </a:r>
                      <a:r>
                        <a:rPr lang="en-US" sz="2200" baseline="0" smtClean="0"/>
                        <a:t> định </a:t>
                      </a:r>
                      <a:endParaRPr lang="en-US" sz="2200"/>
                    </a:p>
                  </a:txBody>
                  <a:tcPr/>
                </a:tc>
                <a:tc>
                  <a:txBody>
                    <a:bodyPr/>
                    <a:lstStyle/>
                    <a:p>
                      <a:r>
                        <a:rPr lang="en-US" sz="2000" smtClean="0"/>
                        <a:t>15/2015/NĐ-CP</a:t>
                      </a:r>
                      <a:endParaRPr lang="en-US" sz="20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Đầu</a:t>
                      </a:r>
                      <a:r>
                        <a:rPr lang="en-US" sz="2200" baseline="0" smtClean="0"/>
                        <a:t> tư theo hình thức đối tác công tư</a:t>
                      </a:r>
                      <a:endParaRPr lang="en-US" sz="2200" smtClean="0"/>
                    </a:p>
                  </a:txBody>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II.A. ĐIỀU KIỆN, THỦ TỤC THÀNH LẬP, MỞ RỘNG </a:t>
            </a:r>
            <a:br>
              <a:rPr lang="en-US" sz="2800" b="1" smtClean="0">
                <a:solidFill>
                  <a:srgbClr val="000099"/>
                </a:solidFill>
              </a:rPr>
            </a:br>
            <a:r>
              <a:rPr lang="en-US" sz="2800" b="1" smtClean="0">
                <a:solidFill>
                  <a:srgbClr val="000099"/>
                </a:solidFill>
              </a:rPr>
              <a:t>ĐỐI VỚI KCN, KCX</a:t>
            </a:r>
            <a:endParaRPr lang="en-US" sz="2800" b="1">
              <a:solidFill>
                <a:srgbClr val="000099"/>
              </a:solidFill>
            </a:endParaRPr>
          </a:p>
        </p:txBody>
      </p:sp>
      <p:sp>
        <p:nvSpPr>
          <p:cNvPr id="5" name="TextBox 4"/>
          <p:cNvSpPr txBox="1"/>
          <p:nvPr/>
        </p:nvSpPr>
        <p:spPr>
          <a:xfrm>
            <a:off x="611560" y="1700808"/>
            <a:ext cx="8064896" cy="523220"/>
          </a:xfrm>
          <a:prstGeom prst="rect">
            <a:avLst/>
          </a:prstGeom>
          <a:noFill/>
        </p:spPr>
        <p:txBody>
          <a:bodyPr wrap="square" rtlCol="0">
            <a:spAutoFit/>
          </a:bodyPr>
          <a:lstStyle/>
          <a:p>
            <a:r>
              <a:rPr lang="en-US" sz="2800" smtClean="0">
                <a:solidFill>
                  <a:srgbClr val="C00000"/>
                </a:solidFill>
                <a:latin typeface="+mj-lt"/>
              </a:rPr>
              <a:t>Đối với dự án đầu tư mở rộng KCN, KCX</a:t>
            </a:r>
            <a:endParaRPr lang="en-US" sz="2800">
              <a:solidFill>
                <a:srgbClr val="003399"/>
              </a:solidFill>
              <a:latin typeface="+mj-lt"/>
            </a:endParaRPr>
          </a:p>
        </p:txBody>
      </p:sp>
      <p:sp>
        <p:nvSpPr>
          <p:cNvPr id="11" name="TextBox 10"/>
          <p:cNvSpPr txBox="1"/>
          <p:nvPr/>
        </p:nvSpPr>
        <p:spPr>
          <a:xfrm>
            <a:off x="755576" y="2492896"/>
            <a:ext cx="7416824" cy="523220"/>
          </a:xfrm>
          <a:prstGeom prst="rect">
            <a:avLst/>
          </a:prstGeom>
          <a:noFill/>
        </p:spPr>
        <p:txBody>
          <a:bodyPr wrap="square" rtlCol="0">
            <a:spAutoFit/>
          </a:bodyPr>
          <a:lstStyle/>
          <a:p>
            <a:pPr algn="just">
              <a:buFontTx/>
              <a:buChar char="-"/>
            </a:pPr>
            <a:r>
              <a:rPr lang="en-US" sz="2800" smtClean="0">
                <a:latin typeface="+mj-lt"/>
              </a:rPr>
              <a:t> KCN, KCX đạt tỷ lệ lấp đầy tối thiếu 60%.</a:t>
            </a:r>
            <a:endParaRPr lang="en-US" sz="2800">
              <a:latin typeface="+mj-lt"/>
            </a:endParaRPr>
          </a:p>
        </p:txBody>
      </p:sp>
      <p:sp>
        <p:nvSpPr>
          <p:cNvPr id="6" name="TextBox 5"/>
          <p:cNvSpPr txBox="1"/>
          <p:nvPr/>
        </p:nvSpPr>
        <p:spPr>
          <a:xfrm>
            <a:off x="755576" y="3068960"/>
            <a:ext cx="7416824" cy="954107"/>
          </a:xfrm>
          <a:prstGeom prst="rect">
            <a:avLst/>
          </a:prstGeom>
          <a:noFill/>
        </p:spPr>
        <p:txBody>
          <a:bodyPr wrap="square" rtlCol="0">
            <a:spAutoFit/>
          </a:bodyPr>
          <a:lstStyle/>
          <a:p>
            <a:pPr algn="just">
              <a:buFontTx/>
              <a:buChar char="-"/>
            </a:pPr>
            <a:r>
              <a:rPr lang="en-US" sz="2800" smtClean="0">
                <a:latin typeface="+mj-lt"/>
              </a:rPr>
              <a:t> KCN, KCX đã xây dựng và đưa vào sử dụng công trình xử lý nước thải tập trung.</a:t>
            </a:r>
            <a:endParaRPr lang="en-US" sz="2800">
              <a:latin typeface="+mj-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II.A. ĐIỀU KIỆN, THỦ TỤC THÀNH LẬP, MỞ RỘNG </a:t>
            </a:r>
            <a:br>
              <a:rPr lang="en-US" sz="2800" b="1" smtClean="0">
                <a:solidFill>
                  <a:srgbClr val="000099"/>
                </a:solidFill>
              </a:rPr>
            </a:br>
            <a:r>
              <a:rPr lang="en-US" sz="2800" b="1" smtClean="0">
                <a:solidFill>
                  <a:srgbClr val="000099"/>
                </a:solidFill>
              </a:rPr>
              <a:t>ĐỐI VỚI KCN, KCX</a:t>
            </a:r>
            <a:endParaRPr lang="en-US" sz="2800" b="1">
              <a:solidFill>
                <a:srgbClr val="000099"/>
              </a:solidFill>
            </a:endParaRPr>
          </a:p>
        </p:txBody>
      </p:sp>
      <p:sp>
        <p:nvSpPr>
          <p:cNvPr id="5" name="TextBox 4"/>
          <p:cNvSpPr txBox="1"/>
          <p:nvPr/>
        </p:nvSpPr>
        <p:spPr>
          <a:xfrm>
            <a:off x="611560" y="1700808"/>
            <a:ext cx="8064896" cy="954107"/>
          </a:xfrm>
          <a:prstGeom prst="rect">
            <a:avLst/>
          </a:prstGeom>
          <a:noFill/>
        </p:spPr>
        <p:txBody>
          <a:bodyPr wrap="square" rtlCol="0">
            <a:spAutoFit/>
          </a:bodyPr>
          <a:lstStyle/>
          <a:p>
            <a:r>
              <a:rPr lang="en-US" sz="2800" smtClean="0">
                <a:solidFill>
                  <a:srgbClr val="C00000"/>
                </a:solidFill>
                <a:latin typeface="+mj-lt"/>
              </a:rPr>
              <a:t>Phải lập quy hoạch chung xây dựng theo hướng dẫn của Bộ Xây dựng đối với</a:t>
            </a:r>
            <a:endParaRPr lang="en-US" sz="2800">
              <a:solidFill>
                <a:srgbClr val="003399"/>
              </a:solidFill>
              <a:latin typeface="+mj-lt"/>
            </a:endParaRPr>
          </a:p>
        </p:txBody>
      </p:sp>
      <p:sp>
        <p:nvSpPr>
          <p:cNvPr id="6" name="TextBox 5"/>
          <p:cNvSpPr txBox="1"/>
          <p:nvPr/>
        </p:nvSpPr>
        <p:spPr>
          <a:xfrm>
            <a:off x="755576" y="3068960"/>
            <a:ext cx="7416824" cy="2246769"/>
          </a:xfrm>
          <a:prstGeom prst="rect">
            <a:avLst/>
          </a:prstGeom>
          <a:noFill/>
        </p:spPr>
        <p:txBody>
          <a:bodyPr wrap="square" rtlCol="0">
            <a:spAutoFit/>
          </a:bodyPr>
          <a:lstStyle/>
          <a:p>
            <a:pPr algn="just">
              <a:buFontTx/>
              <a:buChar char="-"/>
            </a:pPr>
            <a:r>
              <a:rPr lang="en-US" sz="2800" smtClean="0">
                <a:solidFill>
                  <a:srgbClr val="FF0000"/>
                </a:solidFill>
                <a:latin typeface="+mj-lt"/>
              </a:rPr>
              <a:t> KCN, KCX </a:t>
            </a:r>
            <a:r>
              <a:rPr lang="en-US" sz="2800" smtClean="0">
                <a:latin typeface="+mj-lt"/>
              </a:rPr>
              <a:t>có diện tích từ 500 ha; và</a:t>
            </a:r>
          </a:p>
          <a:p>
            <a:pPr algn="just">
              <a:buFontTx/>
              <a:buChar char="-"/>
            </a:pPr>
            <a:r>
              <a:rPr lang="en-US" sz="2800" smtClean="0">
                <a:latin typeface="+mj-lt"/>
              </a:rPr>
              <a:t> Có nhiều nhà đầu tư xây dựng – kinh doanh kết cấu hạ tầng theo từng khu riêng biệt hoặc khu công nghiệp gắn liền với khu đô thị, khu kinh doanh tập trung khác trong một đề án tổng thể.</a:t>
            </a:r>
            <a:endParaRPr lang="en-US" sz="2800">
              <a:latin typeface="+mj-l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II.A. ĐIỀU KIỆN, THỦ TỤC THÀNH LẬP, MỞ RỘNG </a:t>
            </a:r>
            <a:br>
              <a:rPr lang="en-US" sz="2800" b="1" smtClean="0">
                <a:solidFill>
                  <a:srgbClr val="000099"/>
                </a:solidFill>
              </a:rPr>
            </a:br>
            <a:r>
              <a:rPr lang="en-US" sz="2800" b="1" smtClean="0">
                <a:solidFill>
                  <a:srgbClr val="000099"/>
                </a:solidFill>
              </a:rPr>
              <a:t>ĐỐI VỚI KCN, KCX</a:t>
            </a:r>
            <a:endParaRPr lang="en-US" sz="2800" b="1">
              <a:solidFill>
                <a:srgbClr val="000099"/>
              </a:solidFill>
            </a:endParaRPr>
          </a:p>
        </p:txBody>
      </p:sp>
      <p:sp>
        <p:nvSpPr>
          <p:cNvPr id="5" name="TextBox 4"/>
          <p:cNvSpPr txBox="1"/>
          <p:nvPr/>
        </p:nvSpPr>
        <p:spPr>
          <a:xfrm>
            <a:off x="611560" y="1628800"/>
            <a:ext cx="8064896" cy="1384995"/>
          </a:xfrm>
          <a:prstGeom prst="rect">
            <a:avLst/>
          </a:prstGeom>
          <a:noFill/>
        </p:spPr>
        <p:txBody>
          <a:bodyPr wrap="square" rtlCol="0">
            <a:spAutoFit/>
          </a:bodyPr>
          <a:lstStyle/>
          <a:p>
            <a:r>
              <a:rPr lang="en-US" sz="2800" smtClean="0">
                <a:solidFill>
                  <a:srgbClr val="C00000"/>
                </a:solidFill>
                <a:latin typeface="+mj-lt"/>
              </a:rPr>
              <a:t>Phải có ý kiến bằng văn bản của Bộ Xây dựng, Bộ KHĐT, các Bộ - ngành liên quan về quy hoạch chi tiết xây dựng KCN trước khi trình UBND tỉnh phê duyệt</a:t>
            </a:r>
            <a:endParaRPr lang="en-US" sz="2800">
              <a:solidFill>
                <a:srgbClr val="003399"/>
              </a:solidFill>
              <a:latin typeface="+mj-lt"/>
            </a:endParaRPr>
          </a:p>
        </p:txBody>
      </p:sp>
      <p:sp>
        <p:nvSpPr>
          <p:cNvPr id="6" name="TextBox 5"/>
          <p:cNvSpPr txBox="1"/>
          <p:nvPr/>
        </p:nvSpPr>
        <p:spPr>
          <a:xfrm>
            <a:off x="755576" y="3212976"/>
            <a:ext cx="7416824" cy="2246769"/>
          </a:xfrm>
          <a:prstGeom prst="rect">
            <a:avLst/>
          </a:prstGeom>
          <a:noFill/>
        </p:spPr>
        <p:txBody>
          <a:bodyPr wrap="square" rtlCol="0">
            <a:spAutoFit/>
          </a:bodyPr>
          <a:lstStyle/>
          <a:p>
            <a:pPr algn="just">
              <a:buFontTx/>
              <a:buChar char="-"/>
            </a:pPr>
            <a:r>
              <a:rPr lang="en-US" sz="2800" smtClean="0">
                <a:latin typeface="+mj-lt"/>
              </a:rPr>
              <a:t> KCN, KCX có diện tích từ 200 ha; </a:t>
            </a:r>
            <a:r>
              <a:rPr lang="en-US" sz="2800" smtClean="0">
                <a:solidFill>
                  <a:srgbClr val="FF0000"/>
                </a:solidFill>
                <a:latin typeface="+mj-lt"/>
              </a:rPr>
              <a:t>hoặc</a:t>
            </a:r>
          </a:p>
          <a:p>
            <a:pPr algn="just">
              <a:buFontTx/>
              <a:buChar char="-"/>
            </a:pPr>
            <a:r>
              <a:rPr lang="en-US" sz="2800" smtClean="0">
                <a:latin typeface="+mj-lt"/>
              </a:rPr>
              <a:t> Vị trí cạnh tuyến quốc lộ, gần khu vực quốc phòng, khu bảo tồn di tích, danh lam thắng cảnh, khu bảo tồn sinh thái của vùng và quốc gia, nằm trong các đô thị loại II, loại I và loại đặc biệt.</a:t>
            </a:r>
            <a:endParaRPr lang="en-US" sz="2800">
              <a:latin typeface="+mj-l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II.A. ĐIỀU KIỆN, THỦ TỤC THÀNH LẬP, MỞ RỘNG </a:t>
            </a:r>
            <a:br>
              <a:rPr lang="en-US" sz="2800" b="1" smtClean="0">
                <a:solidFill>
                  <a:srgbClr val="000099"/>
                </a:solidFill>
              </a:rPr>
            </a:br>
            <a:r>
              <a:rPr lang="en-US" sz="2800" b="1" smtClean="0">
                <a:solidFill>
                  <a:srgbClr val="000099"/>
                </a:solidFill>
              </a:rPr>
              <a:t>ĐỐI VỚI KCN, KCX</a:t>
            </a:r>
            <a:endParaRPr lang="en-US" sz="2800" b="1">
              <a:solidFill>
                <a:srgbClr val="000099"/>
              </a:solidFill>
            </a:endParaRPr>
          </a:p>
        </p:txBody>
      </p:sp>
      <p:sp>
        <p:nvSpPr>
          <p:cNvPr id="8" name="TextBox 7"/>
          <p:cNvSpPr txBox="1"/>
          <p:nvPr/>
        </p:nvSpPr>
        <p:spPr>
          <a:xfrm>
            <a:off x="467544" y="2420888"/>
            <a:ext cx="1019831" cy="461665"/>
          </a:xfrm>
          <a:prstGeom prst="rect">
            <a:avLst/>
          </a:prstGeom>
          <a:noFill/>
        </p:spPr>
        <p:txBody>
          <a:bodyPr wrap="none" rtlCol="0">
            <a:spAutoFit/>
          </a:bodyPr>
          <a:lstStyle/>
          <a:p>
            <a:r>
              <a:rPr lang="en-US" sz="2400" smtClean="0"/>
              <a:t>Hồ sơ</a:t>
            </a:r>
            <a:endParaRPr lang="en-US" sz="2400"/>
          </a:p>
        </p:txBody>
      </p:sp>
      <p:cxnSp>
        <p:nvCxnSpPr>
          <p:cNvPr id="10" name="Straight Arrow Connector 9"/>
          <p:cNvCxnSpPr/>
          <p:nvPr/>
        </p:nvCxnSpPr>
        <p:spPr>
          <a:xfrm>
            <a:off x="1619672"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2555776" y="2420888"/>
            <a:ext cx="1963999" cy="830997"/>
          </a:xfrm>
          <a:prstGeom prst="rect">
            <a:avLst/>
          </a:prstGeom>
          <a:noFill/>
        </p:spPr>
        <p:txBody>
          <a:bodyPr wrap="none" rtlCol="0">
            <a:spAutoFit/>
          </a:bodyPr>
          <a:lstStyle/>
          <a:p>
            <a:r>
              <a:rPr lang="en-US" sz="2400" smtClean="0"/>
              <a:t>Ban Quản lý/</a:t>
            </a:r>
          </a:p>
          <a:p>
            <a:r>
              <a:rPr lang="en-US" sz="2400" smtClean="0"/>
              <a:t>Sở KHĐT</a:t>
            </a:r>
          </a:p>
        </p:txBody>
      </p:sp>
      <p:cxnSp>
        <p:nvCxnSpPr>
          <p:cNvPr id="12" name="Straight Arrow Connector 11"/>
          <p:cNvCxnSpPr/>
          <p:nvPr/>
        </p:nvCxnSpPr>
        <p:spPr>
          <a:xfrm>
            <a:off x="4572000"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5364088" y="2420888"/>
            <a:ext cx="1143262" cy="830997"/>
          </a:xfrm>
          <a:prstGeom prst="rect">
            <a:avLst/>
          </a:prstGeom>
          <a:noFill/>
        </p:spPr>
        <p:txBody>
          <a:bodyPr wrap="none" rtlCol="0">
            <a:spAutoFit/>
          </a:bodyPr>
          <a:lstStyle/>
          <a:p>
            <a:r>
              <a:rPr lang="en-US" sz="2400" smtClean="0"/>
              <a:t>UBND </a:t>
            </a:r>
          </a:p>
          <a:p>
            <a:pPr algn="ctr"/>
            <a:r>
              <a:rPr lang="en-US" sz="2400" smtClean="0"/>
              <a:t>tỉnh</a:t>
            </a:r>
          </a:p>
        </p:txBody>
      </p:sp>
      <p:cxnSp>
        <p:nvCxnSpPr>
          <p:cNvPr id="14" name="Straight Arrow Connector 13"/>
          <p:cNvCxnSpPr/>
          <p:nvPr/>
        </p:nvCxnSpPr>
        <p:spPr>
          <a:xfrm>
            <a:off x="6444208"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7236296" y="2420888"/>
            <a:ext cx="1425390" cy="1107996"/>
          </a:xfrm>
          <a:prstGeom prst="rect">
            <a:avLst/>
          </a:prstGeom>
          <a:noFill/>
        </p:spPr>
        <p:txBody>
          <a:bodyPr wrap="none" rtlCol="0">
            <a:spAutoFit/>
          </a:bodyPr>
          <a:lstStyle/>
          <a:p>
            <a:pPr algn="ctr"/>
            <a:r>
              <a:rPr lang="en-US" sz="2200" smtClean="0"/>
              <a:t>QĐ </a:t>
            </a:r>
          </a:p>
          <a:p>
            <a:r>
              <a:rPr lang="en-US" sz="2200" smtClean="0"/>
              <a:t>thành lập/</a:t>
            </a:r>
          </a:p>
          <a:p>
            <a:r>
              <a:rPr lang="en-US" sz="2200" smtClean="0"/>
              <a:t>mở rộng</a:t>
            </a:r>
          </a:p>
        </p:txBody>
      </p:sp>
      <p:cxnSp>
        <p:nvCxnSpPr>
          <p:cNvPr id="17" name="Straight Arrow Connector 16"/>
          <p:cNvCxnSpPr/>
          <p:nvPr/>
        </p:nvCxnSpPr>
        <p:spPr>
          <a:xfrm>
            <a:off x="971600" y="2996952"/>
            <a:ext cx="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8" name="TextBox 17"/>
          <p:cNvSpPr txBox="1"/>
          <p:nvPr/>
        </p:nvSpPr>
        <p:spPr>
          <a:xfrm>
            <a:off x="539552" y="4221088"/>
            <a:ext cx="3600400" cy="830997"/>
          </a:xfrm>
          <a:prstGeom prst="rect">
            <a:avLst/>
          </a:prstGeom>
          <a:noFill/>
        </p:spPr>
        <p:txBody>
          <a:bodyPr wrap="square" rtlCol="0">
            <a:spAutoFit/>
          </a:bodyPr>
          <a:lstStyle/>
          <a:p>
            <a:r>
              <a:rPr lang="en-US" sz="2400" smtClean="0">
                <a:latin typeface="+mj-lt"/>
              </a:rPr>
              <a:t>Điều 10 Nghị định 29/2008</a:t>
            </a:r>
          </a:p>
          <a:p>
            <a:endParaRPr lang="en-US" sz="2400">
              <a:latin typeface="+mj-lt"/>
            </a:endParaRPr>
          </a:p>
        </p:txBody>
      </p:sp>
      <p:cxnSp>
        <p:nvCxnSpPr>
          <p:cNvPr id="19" name="Straight Arrow Connector 18"/>
          <p:cNvCxnSpPr/>
          <p:nvPr/>
        </p:nvCxnSpPr>
        <p:spPr>
          <a:xfrm>
            <a:off x="5940152" y="3284984"/>
            <a:ext cx="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0" name="TextBox 19"/>
          <p:cNvSpPr txBox="1"/>
          <p:nvPr/>
        </p:nvSpPr>
        <p:spPr>
          <a:xfrm>
            <a:off x="4860032" y="4293096"/>
            <a:ext cx="3816424" cy="1938992"/>
          </a:xfrm>
          <a:prstGeom prst="rect">
            <a:avLst/>
          </a:prstGeom>
          <a:noFill/>
        </p:spPr>
        <p:txBody>
          <a:bodyPr wrap="square" rtlCol="0">
            <a:spAutoFit/>
          </a:bodyPr>
          <a:lstStyle/>
          <a:p>
            <a:r>
              <a:rPr lang="en-US" sz="2400" smtClean="0">
                <a:solidFill>
                  <a:schemeClr val="accent2">
                    <a:lumMod val="75000"/>
                  </a:schemeClr>
                </a:solidFill>
                <a:latin typeface="+mj-lt"/>
              </a:rPr>
              <a:t>Một số trường hợp trình </a:t>
            </a:r>
          </a:p>
          <a:p>
            <a:r>
              <a:rPr lang="en-US" sz="2400" smtClean="0">
                <a:solidFill>
                  <a:schemeClr val="accent2">
                    <a:lumMod val="75000"/>
                  </a:schemeClr>
                </a:solidFill>
                <a:latin typeface="+mj-lt"/>
              </a:rPr>
              <a:t>Thủ tướng Chính phủ </a:t>
            </a:r>
          </a:p>
          <a:p>
            <a:r>
              <a:rPr lang="en-US" sz="2400" smtClean="0">
                <a:solidFill>
                  <a:schemeClr val="accent2">
                    <a:lumMod val="75000"/>
                  </a:schemeClr>
                </a:solidFill>
                <a:latin typeface="+mj-lt"/>
              </a:rPr>
              <a:t>Điều 14 NĐ 29/2008 </a:t>
            </a:r>
          </a:p>
          <a:p>
            <a:r>
              <a:rPr lang="en-US" sz="2400" smtClean="0">
                <a:solidFill>
                  <a:schemeClr val="accent2">
                    <a:lumMod val="75000"/>
                  </a:schemeClr>
                </a:solidFill>
                <a:latin typeface="+mj-lt"/>
              </a:rPr>
              <a:t>(sửa đổi bởi NĐ 164/2013)</a:t>
            </a:r>
          </a:p>
          <a:p>
            <a:endParaRPr lang="en-US" sz="240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476672"/>
            <a:ext cx="8229600" cy="1143000"/>
          </a:xfrm>
        </p:spPr>
        <p:txBody>
          <a:bodyPr>
            <a:normAutofit/>
          </a:bodyPr>
          <a:lstStyle/>
          <a:p>
            <a:r>
              <a:rPr lang="en-US" sz="2800" b="1" smtClean="0">
                <a:solidFill>
                  <a:srgbClr val="000099"/>
                </a:solidFill>
              </a:rPr>
              <a:t>II.B. ĐIỀU KIỆN, THỦ TỤC THÀNH LẬP, MỞ RỘNG </a:t>
            </a:r>
            <a:br>
              <a:rPr lang="en-US" sz="2800" b="1" smtClean="0">
                <a:solidFill>
                  <a:srgbClr val="000099"/>
                </a:solidFill>
              </a:rPr>
            </a:br>
            <a:r>
              <a:rPr lang="en-US" sz="2800" b="1" smtClean="0">
                <a:solidFill>
                  <a:srgbClr val="000099"/>
                </a:solidFill>
              </a:rPr>
              <a:t>ĐỐI VỚI KHU KINH TẾ</a:t>
            </a:r>
            <a:endParaRPr lang="en-US" sz="2800" b="1">
              <a:solidFill>
                <a:srgbClr val="000099"/>
              </a:solidFill>
            </a:endParaRPr>
          </a:p>
        </p:txBody>
      </p:sp>
      <p:sp>
        <p:nvSpPr>
          <p:cNvPr id="5" name="TextBox 4"/>
          <p:cNvSpPr txBox="1"/>
          <p:nvPr/>
        </p:nvSpPr>
        <p:spPr>
          <a:xfrm>
            <a:off x="611560" y="1700808"/>
            <a:ext cx="8064896" cy="523220"/>
          </a:xfrm>
          <a:prstGeom prst="rect">
            <a:avLst/>
          </a:prstGeom>
          <a:noFill/>
        </p:spPr>
        <p:txBody>
          <a:bodyPr wrap="square" rtlCol="0">
            <a:spAutoFit/>
          </a:bodyPr>
          <a:lstStyle/>
          <a:p>
            <a:r>
              <a:rPr lang="en-US" sz="2800" smtClean="0">
                <a:solidFill>
                  <a:srgbClr val="C00000"/>
                </a:solidFill>
                <a:latin typeface="+mj-lt"/>
              </a:rPr>
              <a:t>Đối với thành lập khu kinh tế</a:t>
            </a:r>
            <a:endParaRPr lang="en-US" sz="2800">
              <a:solidFill>
                <a:srgbClr val="003399"/>
              </a:solidFill>
              <a:latin typeface="+mj-lt"/>
            </a:endParaRPr>
          </a:p>
        </p:txBody>
      </p:sp>
      <p:sp>
        <p:nvSpPr>
          <p:cNvPr id="6" name="TextBox 5"/>
          <p:cNvSpPr txBox="1"/>
          <p:nvPr/>
        </p:nvSpPr>
        <p:spPr>
          <a:xfrm>
            <a:off x="683568" y="2276872"/>
            <a:ext cx="7416824" cy="3108543"/>
          </a:xfrm>
          <a:prstGeom prst="rect">
            <a:avLst/>
          </a:prstGeom>
          <a:noFill/>
        </p:spPr>
        <p:txBody>
          <a:bodyPr wrap="square" rtlCol="0">
            <a:spAutoFit/>
          </a:bodyPr>
          <a:lstStyle/>
          <a:p>
            <a:pPr algn="just">
              <a:buFontTx/>
              <a:buChar char="-"/>
            </a:pPr>
            <a:r>
              <a:rPr lang="en-US" sz="2800" smtClean="0">
                <a:latin typeface="+mj-lt"/>
              </a:rPr>
              <a:t>  Vị trí địa lý thuận lợi.</a:t>
            </a:r>
          </a:p>
          <a:p>
            <a:pPr algn="just">
              <a:buFontTx/>
              <a:buChar char="-"/>
            </a:pPr>
            <a:r>
              <a:rPr lang="en-US" sz="2800" smtClean="0">
                <a:latin typeface="+mj-lt"/>
              </a:rPr>
              <a:t>  ≥ 10.000 ha, đáp ứng phát triển tổng hợp.</a:t>
            </a:r>
          </a:p>
          <a:p>
            <a:pPr algn="just">
              <a:buFontTx/>
              <a:buChar char="-"/>
            </a:pPr>
            <a:r>
              <a:rPr lang="en-US" sz="2800" smtClean="0">
                <a:latin typeface="+mj-lt"/>
              </a:rPr>
              <a:t>  Khả năng thu hút dự án, công trình lớn, tác động kinh tế - xã hội khu vực.</a:t>
            </a:r>
          </a:p>
          <a:p>
            <a:pPr algn="just">
              <a:buFontTx/>
              <a:buChar char="-"/>
            </a:pPr>
            <a:r>
              <a:rPr lang="en-US" sz="2800" smtClean="0">
                <a:latin typeface="+mj-lt"/>
              </a:rPr>
              <a:t>  Bảo đảm quốc phòng an ninh, không gây tác động đến môi trường, khu bảo tồn, danh lam thắng cảnh…</a:t>
            </a:r>
            <a:endParaRPr lang="en-US" sz="2800">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692696"/>
            <a:ext cx="8229600" cy="1143000"/>
          </a:xfrm>
        </p:spPr>
        <p:txBody>
          <a:bodyPr>
            <a:normAutofit/>
          </a:bodyPr>
          <a:lstStyle/>
          <a:p>
            <a:r>
              <a:rPr lang="en-US" sz="2800" b="1" smtClean="0">
                <a:solidFill>
                  <a:srgbClr val="000099"/>
                </a:solidFill>
              </a:rPr>
              <a:t>II.B. ĐIỀU KIỆN, THỦ TỤC THÀNH LẬP, MỞ RỘNG </a:t>
            </a:r>
            <a:br>
              <a:rPr lang="en-US" sz="2800" b="1" smtClean="0">
                <a:solidFill>
                  <a:srgbClr val="000099"/>
                </a:solidFill>
              </a:rPr>
            </a:br>
            <a:r>
              <a:rPr lang="en-US" sz="2800" b="1" smtClean="0">
                <a:solidFill>
                  <a:srgbClr val="000099"/>
                </a:solidFill>
              </a:rPr>
              <a:t>ĐỐI VỚI KHU KINH TẾ</a:t>
            </a:r>
            <a:endParaRPr lang="en-US" sz="2800" b="1">
              <a:solidFill>
                <a:srgbClr val="000099"/>
              </a:solidFill>
            </a:endParaRPr>
          </a:p>
        </p:txBody>
      </p:sp>
      <p:sp>
        <p:nvSpPr>
          <p:cNvPr id="5" name="TextBox 4"/>
          <p:cNvSpPr txBox="1"/>
          <p:nvPr/>
        </p:nvSpPr>
        <p:spPr>
          <a:xfrm>
            <a:off x="755576" y="2060848"/>
            <a:ext cx="8064896" cy="523220"/>
          </a:xfrm>
          <a:prstGeom prst="rect">
            <a:avLst/>
          </a:prstGeom>
          <a:noFill/>
        </p:spPr>
        <p:txBody>
          <a:bodyPr wrap="square" rtlCol="0">
            <a:spAutoFit/>
          </a:bodyPr>
          <a:lstStyle/>
          <a:p>
            <a:r>
              <a:rPr lang="en-US" sz="2800" smtClean="0">
                <a:solidFill>
                  <a:srgbClr val="C00000"/>
                </a:solidFill>
                <a:latin typeface="+mj-lt"/>
              </a:rPr>
              <a:t>Đối với mở rộng khu kinh tế</a:t>
            </a:r>
            <a:endParaRPr lang="en-US" sz="2800">
              <a:solidFill>
                <a:srgbClr val="003399"/>
              </a:solidFill>
              <a:latin typeface="+mj-lt"/>
            </a:endParaRPr>
          </a:p>
        </p:txBody>
      </p:sp>
      <p:sp>
        <p:nvSpPr>
          <p:cNvPr id="6" name="TextBox 5"/>
          <p:cNvSpPr txBox="1"/>
          <p:nvPr/>
        </p:nvSpPr>
        <p:spPr>
          <a:xfrm>
            <a:off x="827584" y="2852936"/>
            <a:ext cx="7416824" cy="1815882"/>
          </a:xfrm>
          <a:prstGeom prst="rect">
            <a:avLst/>
          </a:prstGeom>
          <a:noFill/>
        </p:spPr>
        <p:txBody>
          <a:bodyPr wrap="square" rtlCol="0">
            <a:spAutoFit/>
          </a:bodyPr>
          <a:lstStyle/>
          <a:p>
            <a:pPr algn="just">
              <a:buFontTx/>
              <a:buChar char="-"/>
            </a:pPr>
            <a:r>
              <a:rPr lang="en-US" sz="2800" smtClean="0">
                <a:latin typeface="+mj-lt"/>
              </a:rPr>
              <a:t> Kết cấu hạ tầng KKT đã được đầu tư hoàn chỉnh theo quy hoạch.</a:t>
            </a:r>
          </a:p>
          <a:p>
            <a:pPr algn="just">
              <a:buFontTx/>
              <a:buChar char="-"/>
            </a:pPr>
            <a:r>
              <a:rPr lang="en-US" sz="2800" smtClean="0">
                <a:latin typeface="+mj-lt"/>
              </a:rPr>
              <a:t> Ít nhất 70% diện tích KKT đã được giao, cho thuê để thực hiện dự án.</a:t>
            </a:r>
            <a:endParaRPr lang="en-US" sz="2800">
              <a:latin typeface="+mj-lt"/>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b="1" smtClean="0">
                <a:solidFill>
                  <a:srgbClr val="000099"/>
                </a:solidFill>
              </a:rPr>
              <a:t>II.B. ĐIỀU KIỆN, THỦ TỤC THÀNH LẬP, MỞ RỘNG </a:t>
            </a:r>
            <a:br>
              <a:rPr lang="en-US" sz="2800" b="1" smtClean="0">
                <a:solidFill>
                  <a:srgbClr val="000099"/>
                </a:solidFill>
              </a:rPr>
            </a:br>
            <a:r>
              <a:rPr lang="en-US" sz="2800" b="1" smtClean="0">
                <a:solidFill>
                  <a:srgbClr val="000099"/>
                </a:solidFill>
              </a:rPr>
              <a:t>ĐỐI VỚI KHU KINH TẾ</a:t>
            </a:r>
            <a:endParaRPr lang="en-US" sz="2800" b="1">
              <a:solidFill>
                <a:srgbClr val="000099"/>
              </a:solidFill>
            </a:endParaRPr>
          </a:p>
        </p:txBody>
      </p:sp>
      <p:sp>
        <p:nvSpPr>
          <p:cNvPr id="8" name="TextBox 7"/>
          <p:cNvSpPr txBox="1"/>
          <p:nvPr/>
        </p:nvSpPr>
        <p:spPr>
          <a:xfrm>
            <a:off x="467544" y="2420888"/>
            <a:ext cx="1875835" cy="1138773"/>
          </a:xfrm>
          <a:prstGeom prst="rect">
            <a:avLst/>
          </a:prstGeom>
          <a:noFill/>
        </p:spPr>
        <p:txBody>
          <a:bodyPr wrap="none" rtlCol="0">
            <a:spAutoFit/>
          </a:bodyPr>
          <a:lstStyle/>
          <a:p>
            <a:r>
              <a:rPr lang="en-US" sz="2400" smtClean="0"/>
              <a:t>Đề án</a:t>
            </a:r>
          </a:p>
          <a:p>
            <a:r>
              <a:rPr lang="en-US" sz="2200" smtClean="0"/>
              <a:t>Thành lập/</a:t>
            </a:r>
          </a:p>
          <a:p>
            <a:r>
              <a:rPr lang="en-US" sz="2200" smtClean="0"/>
              <a:t>mở rộng KKT</a:t>
            </a:r>
            <a:endParaRPr lang="en-US" sz="2200"/>
          </a:p>
        </p:txBody>
      </p:sp>
      <p:sp>
        <p:nvSpPr>
          <p:cNvPr id="11" name="TextBox 10"/>
          <p:cNvSpPr txBox="1"/>
          <p:nvPr/>
        </p:nvSpPr>
        <p:spPr>
          <a:xfrm>
            <a:off x="467544" y="4005064"/>
            <a:ext cx="1941557" cy="830997"/>
          </a:xfrm>
          <a:prstGeom prst="rect">
            <a:avLst/>
          </a:prstGeom>
          <a:noFill/>
        </p:spPr>
        <p:txBody>
          <a:bodyPr wrap="none" rtlCol="0">
            <a:spAutoFit/>
          </a:bodyPr>
          <a:lstStyle/>
          <a:p>
            <a:r>
              <a:rPr lang="en-US" sz="2400" smtClean="0"/>
              <a:t>Tờ trình của </a:t>
            </a:r>
          </a:p>
          <a:p>
            <a:r>
              <a:rPr lang="en-US" sz="2400" smtClean="0"/>
              <a:t>UBND tỉnh</a:t>
            </a:r>
          </a:p>
        </p:txBody>
      </p:sp>
      <p:cxnSp>
        <p:nvCxnSpPr>
          <p:cNvPr id="12" name="Straight Arrow Connector 11"/>
          <p:cNvCxnSpPr/>
          <p:nvPr/>
        </p:nvCxnSpPr>
        <p:spPr>
          <a:xfrm>
            <a:off x="1691680"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2555776" y="2420888"/>
            <a:ext cx="1564083" cy="461665"/>
          </a:xfrm>
          <a:prstGeom prst="rect">
            <a:avLst/>
          </a:prstGeom>
          <a:noFill/>
        </p:spPr>
        <p:txBody>
          <a:bodyPr wrap="none" rtlCol="0">
            <a:spAutoFit/>
          </a:bodyPr>
          <a:lstStyle/>
          <a:p>
            <a:r>
              <a:rPr lang="en-US" sz="2400" smtClean="0"/>
              <a:t>Bộ KHĐT </a:t>
            </a:r>
          </a:p>
        </p:txBody>
      </p:sp>
      <p:cxnSp>
        <p:nvCxnSpPr>
          <p:cNvPr id="14" name="Straight Arrow Connector 13"/>
          <p:cNvCxnSpPr/>
          <p:nvPr/>
        </p:nvCxnSpPr>
        <p:spPr>
          <a:xfrm>
            <a:off x="3923928"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7164288" y="4077072"/>
            <a:ext cx="1425390" cy="1107996"/>
          </a:xfrm>
          <a:prstGeom prst="rect">
            <a:avLst/>
          </a:prstGeom>
          <a:noFill/>
        </p:spPr>
        <p:txBody>
          <a:bodyPr wrap="none" rtlCol="0">
            <a:spAutoFit/>
          </a:bodyPr>
          <a:lstStyle/>
          <a:p>
            <a:pPr algn="ctr"/>
            <a:r>
              <a:rPr lang="en-US" sz="2200" smtClean="0"/>
              <a:t>QĐ </a:t>
            </a:r>
          </a:p>
          <a:p>
            <a:r>
              <a:rPr lang="en-US" sz="2200" smtClean="0"/>
              <a:t>thành lập/</a:t>
            </a:r>
          </a:p>
          <a:p>
            <a:r>
              <a:rPr lang="en-US" sz="2200" smtClean="0"/>
              <a:t>mở rộng</a:t>
            </a:r>
          </a:p>
        </p:txBody>
      </p:sp>
      <p:cxnSp>
        <p:nvCxnSpPr>
          <p:cNvPr id="16" name="Straight Arrow Connector 15"/>
          <p:cNvCxnSpPr/>
          <p:nvPr/>
        </p:nvCxnSpPr>
        <p:spPr>
          <a:xfrm>
            <a:off x="1115616" y="4797152"/>
            <a:ext cx="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539552" y="5517232"/>
            <a:ext cx="3456384" cy="830997"/>
          </a:xfrm>
          <a:prstGeom prst="rect">
            <a:avLst/>
          </a:prstGeom>
          <a:noFill/>
        </p:spPr>
        <p:txBody>
          <a:bodyPr wrap="square" rtlCol="0">
            <a:spAutoFit/>
          </a:bodyPr>
          <a:lstStyle/>
          <a:p>
            <a:r>
              <a:rPr lang="en-US" sz="2400" i="1" smtClean="0">
                <a:solidFill>
                  <a:srgbClr val="003399"/>
                </a:solidFill>
                <a:latin typeface="+mj-lt"/>
              </a:rPr>
              <a:t>Điều 11 NĐ29/2008</a:t>
            </a:r>
          </a:p>
          <a:p>
            <a:endParaRPr lang="en-US" sz="2400">
              <a:latin typeface="+mj-lt"/>
            </a:endParaRPr>
          </a:p>
        </p:txBody>
      </p:sp>
      <p:sp>
        <p:nvSpPr>
          <p:cNvPr id="20" name="Plus 19"/>
          <p:cNvSpPr/>
          <p:nvPr/>
        </p:nvSpPr>
        <p:spPr>
          <a:xfrm>
            <a:off x="899592" y="3645024"/>
            <a:ext cx="504056"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3203848" y="2852936"/>
            <a:ext cx="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TextBox 21"/>
          <p:cNvSpPr txBox="1"/>
          <p:nvPr/>
        </p:nvSpPr>
        <p:spPr>
          <a:xfrm>
            <a:off x="2483768" y="3645024"/>
            <a:ext cx="2016224" cy="461665"/>
          </a:xfrm>
          <a:prstGeom prst="rect">
            <a:avLst/>
          </a:prstGeom>
          <a:noFill/>
        </p:spPr>
        <p:txBody>
          <a:bodyPr wrap="square" rtlCol="0">
            <a:spAutoFit/>
          </a:bodyPr>
          <a:lstStyle/>
          <a:p>
            <a:pPr algn="ctr"/>
            <a:r>
              <a:rPr lang="en-US" sz="2400" smtClean="0">
                <a:solidFill>
                  <a:srgbClr val="C00000"/>
                </a:solidFill>
                <a:latin typeface="+mj-lt"/>
              </a:rPr>
              <a:t>Thẩm định</a:t>
            </a:r>
            <a:endParaRPr lang="en-US" sz="2400">
              <a:solidFill>
                <a:srgbClr val="C00000"/>
              </a:solidFill>
              <a:latin typeface="+mj-lt"/>
            </a:endParaRPr>
          </a:p>
        </p:txBody>
      </p:sp>
      <p:sp>
        <p:nvSpPr>
          <p:cNvPr id="23" name="TextBox 22"/>
          <p:cNvSpPr txBox="1"/>
          <p:nvPr/>
        </p:nvSpPr>
        <p:spPr>
          <a:xfrm>
            <a:off x="4716016" y="2420888"/>
            <a:ext cx="1691489" cy="830997"/>
          </a:xfrm>
          <a:prstGeom prst="rect">
            <a:avLst/>
          </a:prstGeom>
          <a:noFill/>
        </p:spPr>
        <p:txBody>
          <a:bodyPr wrap="none" rtlCol="0">
            <a:spAutoFit/>
          </a:bodyPr>
          <a:lstStyle/>
          <a:p>
            <a:r>
              <a:rPr lang="en-US" sz="2400" smtClean="0"/>
              <a:t>Lấy ý kiến </a:t>
            </a:r>
          </a:p>
          <a:p>
            <a:r>
              <a:rPr lang="en-US" sz="2400" smtClean="0"/>
              <a:t>Bộ - ngành</a:t>
            </a:r>
          </a:p>
        </p:txBody>
      </p:sp>
      <p:cxnSp>
        <p:nvCxnSpPr>
          <p:cNvPr id="24" name="Straight Arrow Connector 23"/>
          <p:cNvCxnSpPr/>
          <p:nvPr/>
        </p:nvCxnSpPr>
        <p:spPr>
          <a:xfrm>
            <a:off x="6300192" y="2636912"/>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7020272" y="2492896"/>
            <a:ext cx="1636987" cy="830997"/>
          </a:xfrm>
          <a:prstGeom prst="rect">
            <a:avLst/>
          </a:prstGeom>
          <a:noFill/>
        </p:spPr>
        <p:txBody>
          <a:bodyPr wrap="none" rtlCol="0">
            <a:spAutoFit/>
          </a:bodyPr>
          <a:lstStyle/>
          <a:p>
            <a:r>
              <a:rPr lang="en-US" sz="2400" smtClean="0"/>
              <a:t>Thủ tướng</a:t>
            </a:r>
          </a:p>
          <a:p>
            <a:r>
              <a:rPr lang="en-US" sz="2400" smtClean="0"/>
              <a:t>Chính phủ</a:t>
            </a:r>
          </a:p>
        </p:txBody>
      </p:sp>
      <p:cxnSp>
        <p:nvCxnSpPr>
          <p:cNvPr id="26" name="Straight Arrow Connector 25"/>
          <p:cNvCxnSpPr/>
          <p:nvPr/>
        </p:nvCxnSpPr>
        <p:spPr>
          <a:xfrm>
            <a:off x="7812360" y="3284984"/>
            <a:ext cx="0" cy="7920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graphicFrame>
        <p:nvGraphicFramePr>
          <p:cNvPr id="6" name="Table 5"/>
          <p:cNvGraphicFramePr>
            <a:graphicFrameLocks noGrp="1"/>
          </p:cNvGraphicFramePr>
          <p:nvPr/>
        </p:nvGraphicFramePr>
        <p:xfrm>
          <a:off x="899592" y="2636912"/>
          <a:ext cx="7416825" cy="2414103"/>
        </p:xfrm>
        <a:graphic>
          <a:graphicData uri="http://schemas.openxmlformats.org/drawingml/2006/table">
            <a:tbl>
              <a:tblPr firstRow="1" bandRow="1">
                <a:tableStyleId>{5C22544A-7EE6-4342-B048-85BDC9FD1C3A}</a:tableStyleId>
              </a:tblPr>
              <a:tblGrid>
                <a:gridCol w="2160240"/>
                <a:gridCol w="2808312"/>
                <a:gridCol w="2448273"/>
              </a:tblGrid>
              <a:tr h="804701">
                <a:tc>
                  <a:txBody>
                    <a:bodyPr/>
                    <a:lstStyle/>
                    <a:p>
                      <a:pPr algn="ctr"/>
                      <a:r>
                        <a:rPr lang="en-US" sz="2300" smtClean="0"/>
                        <a:t>Dự</a:t>
                      </a:r>
                      <a:r>
                        <a:rPr lang="en-US" sz="2300" baseline="0" smtClean="0"/>
                        <a:t> án tại </a:t>
                      </a:r>
                    </a:p>
                    <a:p>
                      <a:pPr algn="ctr"/>
                      <a:r>
                        <a:rPr lang="en-US" sz="2300" baseline="0" smtClean="0"/>
                        <a:t>KCN, KCX</a:t>
                      </a:r>
                      <a:endParaRPr lang="en-US" sz="2300"/>
                    </a:p>
                  </a:txBody>
                  <a:tcPr/>
                </a:tc>
                <a:tc>
                  <a:txBody>
                    <a:bodyPr/>
                    <a:lstStyle/>
                    <a:p>
                      <a:pPr algn="ctr"/>
                      <a:r>
                        <a:rPr lang="en-US" sz="2300" smtClean="0"/>
                        <a:t> KCN, KCX</a:t>
                      </a:r>
                      <a:r>
                        <a:rPr lang="en-US" sz="2300" baseline="0" smtClean="0"/>
                        <a:t> tại đ</a:t>
                      </a:r>
                      <a:r>
                        <a:rPr lang="en-US" sz="2300" smtClean="0"/>
                        <a:t>ịa</a:t>
                      </a:r>
                      <a:r>
                        <a:rPr lang="en-US" sz="2300" baseline="0" smtClean="0"/>
                        <a:t> bàn </a:t>
                      </a:r>
                    </a:p>
                    <a:p>
                      <a:pPr algn="ctr"/>
                      <a:r>
                        <a:rPr lang="en-US" sz="2300" baseline="0" smtClean="0"/>
                        <a:t>KT – XH </a:t>
                      </a:r>
                      <a:endParaRPr lang="en-US" sz="2300"/>
                    </a:p>
                  </a:txBody>
                  <a:tcPr/>
                </a:tc>
                <a:tc>
                  <a:txBody>
                    <a:bodyPr/>
                    <a:lstStyle/>
                    <a:p>
                      <a:r>
                        <a:rPr lang="en-US" sz="2300" smtClean="0"/>
                        <a:t>Hưởng</a:t>
                      </a:r>
                      <a:r>
                        <a:rPr lang="en-US" sz="2300" baseline="0" smtClean="0"/>
                        <a:t> ưu đãi </a:t>
                      </a:r>
                    </a:p>
                    <a:p>
                      <a:pPr algn="ctr"/>
                      <a:r>
                        <a:rPr lang="en-US" sz="2300" baseline="0" smtClean="0"/>
                        <a:t>của DA</a:t>
                      </a:r>
                      <a:endParaRPr lang="en-US" sz="2300"/>
                    </a:p>
                  </a:txBody>
                  <a:tcPr/>
                </a:tc>
              </a:tr>
              <a:tr h="804701">
                <a:tc>
                  <a:txBody>
                    <a:bodyPr/>
                    <a:lstStyle/>
                    <a:p>
                      <a:r>
                        <a:rPr lang="en-US" sz="2200" smtClean="0"/>
                        <a:t>-</a:t>
                      </a:r>
                      <a:endParaRPr lang="en-US" sz="2200"/>
                    </a:p>
                  </a:txBody>
                  <a:tcPr/>
                </a:tc>
                <a:tc>
                  <a:txBody>
                    <a:bodyPr/>
                    <a:lstStyle/>
                    <a:p>
                      <a:r>
                        <a:rPr lang="en-US" sz="2200" smtClean="0"/>
                        <a:t>-</a:t>
                      </a:r>
                      <a:endParaRPr lang="en-US" sz="2200"/>
                    </a:p>
                  </a:txBody>
                  <a:tcPr/>
                </a:tc>
                <a:tc>
                  <a:txBody>
                    <a:bodyPr/>
                    <a:lstStyle/>
                    <a:p>
                      <a:r>
                        <a:rPr lang="en-US" sz="2200" baseline="0" smtClean="0"/>
                        <a:t>tại địa bàn KT – XH </a:t>
                      </a:r>
                      <a:r>
                        <a:rPr lang="en-US" sz="2200" smtClean="0"/>
                        <a:t>Khó</a:t>
                      </a:r>
                      <a:r>
                        <a:rPr lang="en-US" sz="2200" baseline="0" smtClean="0"/>
                        <a:t> khăn</a:t>
                      </a:r>
                      <a:endParaRPr lang="en-US" sz="2200"/>
                    </a:p>
                  </a:txBody>
                  <a:tcPr/>
                </a:tc>
              </a:tr>
              <a:tr h="804701">
                <a:tc>
                  <a:txBody>
                    <a:bodyPr/>
                    <a:lstStyle/>
                    <a:p>
                      <a:r>
                        <a:rPr lang="en-US" sz="2200" smtClean="0"/>
                        <a:t>-</a:t>
                      </a:r>
                      <a:endParaRPr lang="en-US" sz="2200"/>
                    </a:p>
                  </a:txBody>
                  <a:tcPr/>
                </a:tc>
                <a:tc>
                  <a:txBody>
                    <a:bodyPr/>
                    <a:lstStyle/>
                    <a:p>
                      <a:r>
                        <a:rPr lang="en-US" sz="2200" smtClean="0"/>
                        <a:t>Đặc</a:t>
                      </a:r>
                      <a:r>
                        <a:rPr lang="en-US" sz="2200" baseline="0" smtClean="0"/>
                        <a:t> biệt k</a:t>
                      </a:r>
                      <a:r>
                        <a:rPr lang="en-US" sz="2200" smtClean="0"/>
                        <a:t>hó</a:t>
                      </a:r>
                      <a:r>
                        <a:rPr lang="en-US" sz="2200" baseline="0" smtClean="0"/>
                        <a:t> khăn</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tại địa bàn KT – XH đ</a:t>
                      </a:r>
                      <a:r>
                        <a:rPr lang="en-US" sz="2200" smtClean="0"/>
                        <a:t>ặc</a:t>
                      </a:r>
                      <a:r>
                        <a:rPr lang="en-US" sz="2200" baseline="0" smtClean="0"/>
                        <a:t> biệt khó khăn</a:t>
                      </a:r>
                      <a:endParaRPr lang="en-US" sz="2200" smtClean="0"/>
                    </a:p>
                  </a:txBody>
                  <a:tcPr/>
                </a:tc>
              </a:tr>
            </a:tbl>
          </a:graphicData>
        </a:graphic>
      </p:graphicFrame>
      <p:sp>
        <p:nvSpPr>
          <p:cNvPr id="8" name="TextBox 7"/>
          <p:cNvSpPr txBox="1"/>
          <p:nvPr/>
        </p:nvSpPr>
        <p:spPr>
          <a:xfrm>
            <a:off x="971600" y="1628800"/>
            <a:ext cx="7416824" cy="523220"/>
          </a:xfrm>
          <a:prstGeom prst="rect">
            <a:avLst/>
          </a:prstGeom>
          <a:noFill/>
        </p:spPr>
        <p:txBody>
          <a:bodyPr wrap="square" rtlCol="0">
            <a:spAutoFit/>
          </a:bodyPr>
          <a:lstStyle/>
          <a:p>
            <a:pPr algn="just">
              <a:buFontTx/>
              <a:buChar char="-"/>
            </a:pPr>
            <a:r>
              <a:rPr lang="en-US" sz="2800" smtClean="0">
                <a:latin typeface="+mj-lt"/>
              </a:rPr>
              <a:t> KCN, KCX </a:t>
            </a:r>
            <a:r>
              <a:rPr lang="en-US" sz="2800" smtClean="0">
                <a:solidFill>
                  <a:srgbClr val="C00000"/>
                </a:solidFill>
                <a:latin typeface="+mj-lt"/>
              </a:rPr>
              <a:t>là địa bàn ưu đãi đầu tư</a:t>
            </a:r>
            <a:r>
              <a:rPr lang="en-US" sz="2800" smtClean="0">
                <a:latin typeface="+mj-lt"/>
              </a:rPr>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graphicFrame>
        <p:nvGraphicFramePr>
          <p:cNvPr id="6" name="Table 5"/>
          <p:cNvGraphicFramePr>
            <a:graphicFrameLocks noGrp="1"/>
          </p:cNvGraphicFramePr>
          <p:nvPr/>
        </p:nvGraphicFramePr>
        <p:xfrm>
          <a:off x="971600" y="1844824"/>
          <a:ext cx="7416825" cy="4005101"/>
        </p:xfrm>
        <a:graphic>
          <a:graphicData uri="http://schemas.openxmlformats.org/drawingml/2006/table">
            <a:tbl>
              <a:tblPr firstRow="1" bandRow="1">
                <a:tableStyleId>{5C22544A-7EE6-4342-B048-85BDC9FD1C3A}</a:tableStyleId>
              </a:tblPr>
              <a:tblGrid>
                <a:gridCol w="2472275"/>
                <a:gridCol w="2568285"/>
                <a:gridCol w="2376265"/>
              </a:tblGrid>
              <a:tr h="804701">
                <a:tc>
                  <a:txBody>
                    <a:bodyPr/>
                    <a:lstStyle/>
                    <a:p>
                      <a:pPr algn="ctr"/>
                      <a:r>
                        <a:rPr lang="en-US" sz="2300" smtClean="0"/>
                        <a:t>Dự</a:t>
                      </a:r>
                      <a:r>
                        <a:rPr lang="en-US" sz="2300" baseline="0" smtClean="0"/>
                        <a:t> án tại </a:t>
                      </a:r>
                    </a:p>
                    <a:p>
                      <a:pPr algn="ctr"/>
                      <a:r>
                        <a:rPr lang="en-US" sz="2300" baseline="0" smtClean="0"/>
                        <a:t>KCN, KCX</a:t>
                      </a:r>
                      <a:endParaRPr lang="en-US" sz="2300"/>
                    </a:p>
                  </a:txBody>
                  <a:tcPr/>
                </a:tc>
                <a:tc>
                  <a:txBody>
                    <a:bodyPr/>
                    <a:lstStyle/>
                    <a:p>
                      <a:pPr algn="ctr"/>
                      <a:r>
                        <a:rPr lang="en-US" sz="2300" smtClean="0"/>
                        <a:t> KCN, KCX</a:t>
                      </a:r>
                      <a:r>
                        <a:rPr lang="en-US" sz="2300" baseline="0" smtClean="0"/>
                        <a:t> tại đ</a:t>
                      </a:r>
                      <a:r>
                        <a:rPr lang="en-US" sz="2300" smtClean="0"/>
                        <a:t>ịa</a:t>
                      </a:r>
                      <a:r>
                        <a:rPr lang="en-US" sz="2300" baseline="0" smtClean="0"/>
                        <a:t> bàn KT – XH </a:t>
                      </a:r>
                      <a:endParaRPr lang="en-US" sz="2300"/>
                    </a:p>
                  </a:txBody>
                  <a:tcPr/>
                </a:tc>
                <a:tc>
                  <a:txBody>
                    <a:bodyPr/>
                    <a:lstStyle/>
                    <a:p>
                      <a:pPr algn="ctr"/>
                      <a:r>
                        <a:rPr lang="en-US" sz="2300" smtClean="0"/>
                        <a:t>Hưởng</a:t>
                      </a:r>
                      <a:r>
                        <a:rPr lang="en-US" sz="2300" baseline="0" smtClean="0"/>
                        <a:t> ưu đãi của DA</a:t>
                      </a:r>
                      <a:endParaRPr lang="en-US" sz="2300"/>
                    </a:p>
                  </a:txBody>
                  <a:tcPr/>
                </a:tc>
              </a:tr>
              <a:tr h="804701">
                <a:tc>
                  <a:txBody>
                    <a:bodyPr/>
                    <a:lstStyle/>
                    <a:p>
                      <a:pPr algn="l"/>
                      <a:r>
                        <a:rPr lang="en-US" sz="2200" kern="1200" smtClean="0">
                          <a:solidFill>
                            <a:schemeClr val="dk1"/>
                          </a:solidFill>
                          <a:latin typeface="+mn-lt"/>
                          <a:ea typeface="+mn-ea"/>
                          <a:cs typeface="+mn-cs"/>
                        </a:rPr>
                        <a:t>Thuộc danh mục lĩnh vực </a:t>
                      </a:r>
                      <a:r>
                        <a:rPr lang="en-US" sz="2200" kern="1200" smtClean="0">
                          <a:solidFill>
                            <a:srgbClr val="C00000"/>
                          </a:solidFill>
                          <a:latin typeface="+mn-lt"/>
                          <a:ea typeface="+mn-ea"/>
                          <a:cs typeface="+mn-cs"/>
                        </a:rPr>
                        <a:t>đặc biệt</a:t>
                      </a:r>
                      <a:r>
                        <a:rPr lang="en-US" sz="2200" kern="1200" smtClean="0">
                          <a:solidFill>
                            <a:schemeClr val="dk1"/>
                          </a:solidFill>
                          <a:latin typeface="+mn-lt"/>
                          <a:ea typeface="+mn-ea"/>
                          <a:cs typeface="+mn-cs"/>
                        </a:rPr>
                        <a:t> ưu đãi đầu tư</a:t>
                      </a:r>
                      <a:endParaRPr lang="en-US" sz="2200"/>
                    </a:p>
                  </a:txBody>
                  <a:tcPr/>
                </a:tc>
                <a:tc>
                  <a:txBody>
                    <a:bodyPr/>
                    <a:lstStyle/>
                    <a:p>
                      <a:pPr algn="ctr"/>
                      <a:r>
                        <a:rPr lang="en-US" sz="2200" smtClean="0"/>
                        <a: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Thuộc danh mục lĩnh vực đặc biệt ưu đãi đầu tư </a:t>
                      </a:r>
                      <a:r>
                        <a:rPr lang="en-US" sz="2200" baseline="0" smtClean="0">
                          <a:solidFill>
                            <a:srgbClr val="C00000"/>
                          </a:solidFill>
                        </a:rPr>
                        <a:t>và </a:t>
                      </a:r>
                      <a:r>
                        <a:rPr lang="en-US" sz="2200" baseline="0" smtClean="0"/>
                        <a:t> thực hiện tại địa bàn KT – XH </a:t>
                      </a:r>
                      <a:r>
                        <a:rPr lang="en-US" sz="2200" baseline="0" smtClean="0">
                          <a:solidFill>
                            <a:srgbClr val="C00000"/>
                          </a:solidFill>
                        </a:rPr>
                        <a:t>khó khăn</a:t>
                      </a:r>
                      <a:endParaRPr lang="en-US" sz="2200" smtClean="0">
                        <a:solidFill>
                          <a:srgbClr val="C00000"/>
                        </a:solidFill>
                      </a:endParaRPr>
                    </a:p>
                  </a:txBody>
                  <a:tcPr/>
                </a:tc>
              </a:tr>
              <a:tr h="804701">
                <a:tc>
                  <a:txBody>
                    <a:bodyPr/>
                    <a:lstStyle/>
                    <a:p>
                      <a:pPr algn="l"/>
                      <a:r>
                        <a:rPr lang="en-US" sz="2200" kern="1200" smtClean="0">
                          <a:solidFill>
                            <a:schemeClr val="dk1"/>
                          </a:solidFill>
                          <a:latin typeface="+mn-lt"/>
                          <a:ea typeface="+mn-ea"/>
                          <a:cs typeface="+mn-cs"/>
                        </a:rPr>
                        <a:t>Thuộc danh mục lĩnh vực </a:t>
                      </a:r>
                      <a:r>
                        <a:rPr lang="en-US" sz="2200" kern="1200" smtClean="0">
                          <a:solidFill>
                            <a:srgbClr val="C00000"/>
                          </a:solidFill>
                          <a:latin typeface="+mn-lt"/>
                          <a:ea typeface="+mn-ea"/>
                          <a:cs typeface="+mn-cs"/>
                        </a:rPr>
                        <a:t>đặc biệt </a:t>
                      </a:r>
                      <a:r>
                        <a:rPr lang="en-US" sz="2200" kern="1200" smtClean="0">
                          <a:solidFill>
                            <a:schemeClr val="dk1"/>
                          </a:solidFill>
                          <a:latin typeface="+mn-lt"/>
                          <a:ea typeface="+mn-ea"/>
                          <a:cs typeface="+mn-cs"/>
                        </a:rPr>
                        <a:t>ưu đãi đầu tư</a:t>
                      </a:r>
                      <a:endParaRPr lang="en-US" sz="2200"/>
                    </a:p>
                  </a:txBody>
                  <a:tcPr/>
                </a:tc>
                <a:tc>
                  <a:txBody>
                    <a:bodyPr/>
                    <a:lstStyle/>
                    <a:p>
                      <a:pPr algn="ctr"/>
                      <a:r>
                        <a:rPr lang="en-US" sz="2200" smtClean="0"/>
                        <a: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Thực hiện tại địa bàn KT – XH </a:t>
                      </a:r>
                      <a:r>
                        <a:rPr lang="en-US" sz="2200" baseline="0" smtClean="0">
                          <a:solidFill>
                            <a:srgbClr val="C00000"/>
                          </a:solidFill>
                        </a:rPr>
                        <a:t>đặc biệt khó khăn</a:t>
                      </a:r>
                      <a:endParaRPr lang="en-US" sz="2200" smtClean="0">
                        <a:solidFill>
                          <a:srgbClr val="C00000"/>
                        </a:solidFill>
                      </a:endParaRPr>
                    </a:p>
                  </a:txBody>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graphicFrame>
        <p:nvGraphicFramePr>
          <p:cNvPr id="6" name="Table 5"/>
          <p:cNvGraphicFramePr>
            <a:graphicFrameLocks noGrp="1"/>
          </p:cNvGraphicFramePr>
          <p:nvPr/>
        </p:nvGraphicFramePr>
        <p:xfrm>
          <a:off x="971600" y="1844824"/>
          <a:ext cx="7416825" cy="3669821"/>
        </p:xfrm>
        <a:graphic>
          <a:graphicData uri="http://schemas.openxmlformats.org/drawingml/2006/table">
            <a:tbl>
              <a:tblPr firstRow="1" bandRow="1">
                <a:tableStyleId>{5C22544A-7EE6-4342-B048-85BDC9FD1C3A}</a:tableStyleId>
              </a:tblPr>
              <a:tblGrid>
                <a:gridCol w="2472275"/>
                <a:gridCol w="2568285"/>
                <a:gridCol w="2376265"/>
              </a:tblGrid>
              <a:tr h="804701">
                <a:tc>
                  <a:txBody>
                    <a:bodyPr/>
                    <a:lstStyle/>
                    <a:p>
                      <a:pPr algn="ctr"/>
                      <a:r>
                        <a:rPr lang="en-US" sz="2300" smtClean="0"/>
                        <a:t>Dự</a:t>
                      </a:r>
                      <a:r>
                        <a:rPr lang="en-US" sz="2300" baseline="0" smtClean="0"/>
                        <a:t> án tại </a:t>
                      </a:r>
                    </a:p>
                    <a:p>
                      <a:pPr algn="ctr"/>
                      <a:r>
                        <a:rPr lang="en-US" sz="2300" baseline="0" smtClean="0"/>
                        <a:t>KCN, KCX</a:t>
                      </a:r>
                      <a:endParaRPr lang="en-US" sz="2300"/>
                    </a:p>
                  </a:txBody>
                  <a:tcPr/>
                </a:tc>
                <a:tc>
                  <a:txBody>
                    <a:bodyPr/>
                    <a:lstStyle/>
                    <a:p>
                      <a:pPr algn="ctr"/>
                      <a:r>
                        <a:rPr lang="en-US" sz="2300" smtClean="0"/>
                        <a:t> KCN, KCX</a:t>
                      </a:r>
                      <a:r>
                        <a:rPr lang="en-US" sz="2300" baseline="0" smtClean="0"/>
                        <a:t> tại đ</a:t>
                      </a:r>
                      <a:r>
                        <a:rPr lang="en-US" sz="2300" smtClean="0"/>
                        <a:t>ịa</a:t>
                      </a:r>
                      <a:r>
                        <a:rPr lang="en-US" sz="2300" baseline="0" smtClean="0"/>
                        <a:t> bàn KT – XH </a:t>
                      </a:r>
                      <a:endParaRPr lang="en-US" sz="2300"/>
                    </a:p>
                  </a:txBody>
                  <a:tcPr/>
                </a:tc>
                <a:tc>
                  <a:txBody>
                    <a:bodyPr/>
                    <a:lstStyle/>
                    <a:p>
                      <a:pPr algn="ctr"/>
                      <a:r>
                        <a:rPr lang="en-US" sz="2300" smtClean="0"/>
                        <a:t>Hưởng</a:t>
                      </a:r>
                      <a:r>
                        <a:rPr lang="en-US" sz="2300" baseline="0" smtClean="0"/>
                        <a:t> ưu đãi của DA</a:t>
                      </a:r>
                      <a:endParaRPr lang="en-US" sz="2300"/>
                    </a:p>
                  </a:txBody>
                  <a:tcPr/>
                </a:tc>
              </a:tr>
              <a:tr h="804701">
                <a:tc>
                  <a:txBody>
                    <a:bodyPr/>
                    <a:lstStyle/>
                    <a:p>
                      <a:pPr algn="l"/>
                      <a:r>
                        <a:rPr lang="en-US" sz="2200" kern="1200" smtClean="0">
                          <a:solidFill>
                            <a:schemeClr val="dk1"/>
                          </a:solidFill>
                          <a:latin typeface="+mn-lt"/>
                          <a:ea typeface="+mn-ea"/>
                          <a:cs typeface="+mn-cs"/>
                        </a:rPr>
                        <a:t>Thuộc danh mục lĩnh vực ưu đãi đầu tư</a:t>
                      </a:r>
                      <a:endParaRPr lang="en-US" sz="2200"/>
                    </a:p>
                  </a:txBody>
                  <a:tcPr/>
                </a:tc>
                <a:tc>
                  <a:txBody>
                    <a:bodyPr/>
                    <a:lstStyle/>
                    <a:p>
                      <a:pPr algn="ctr"/>
                      <a:r>
                        <a:rPr lang="en-US" sz="2200" smtClean="0"/>
                        <a: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Thuộc danh mục lĩnh vực ưu đãi đầu tư  </a:t>
                      </a:r>
                      <a:r>
                        <a:rPr lang="en-US" sz="2200" baseline="0" smtClean="0">
                          <a:solidFill>
                            <a:srgbClr val="C00000"/>
                          </a:solidFill>
                        </a:rPr>
                        <a:t>và </a:t>
                      </a:r>
                      <a:r>
                        <a:rPr lang="en-US" sz="2200" baseline="0" smtClean="0"/>
                        <a:t> thực hiện tại địa bàn KT – XH </a:t>
                      </a:r>
                      <a:r>
                        <a:rPr lang="en-US" sz="2200" baseline="0" smtClean="0">
                          <a:solidFill>
                            <a:srgbClr val="C00000"/>
                          </a:solidFill>
                        </a:rPr>
                        <a:t>khó khăn</a:t>
                      </a:r>
                      <a:endParaRPr lang="en-US" sz="2200" smtClean="0">
                        <a:solidFill>
                          <a:srgbClr val="C00000"/>
                        </a:solidFill>
                      </a:endParaRPr>
                    </a:p>
                  </a:txBody>
                  <a:tcPr/>
                </a:tc>
              </a:tr>
              <a:tr h="804701">
                <a:tc>
                  <a:txBody>
                    <a:bodyPr/>
                    <a:lstStyle/>
                    <a:p>
                      <a:pPr algn="l"/>
                      <a:r>
                        <a:rPr lang="en-US" sz="2200" kern="1200" smtClean="0">
                          <a:solidFill>
                            <a:schemeClr val="dk1"/>
                          </a:solidFill>
                          <a:latin typeface="+mn-lt"/>
                          <a:ea typeface="+mn-ea"/>
                          <a:cs typeface="+mn-cs"/>
                        </a:rPr>
                        <a:t>Thuộc danh mục lĩnh vực ưu đãi đầu tư</a:t>
                      </a:r>
                      <a:endParaRPr lang="en-US" sz="2200"/>
                    </a:p>
                  </a:txBody>
                  <a:tcPr/>
                </a:tc>
                <a:tc>
                  <a:txBody>
                    <a:bodyPr/>
                    <a:lstStyle/>
                    <a:p>
                      <a:pPr algn="ctr"/>
                      <a:r>
                        <a:rPr lang="en-US" sz="2200" smtClean="0"/>
                        <a: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Thực hiện tại địa bàn KT – XH </a:t>
                      </a:r>
                      <a:r>
                        <a:rPr lang="en-US" sz="2200" baseline="0" smtClean="0">
                          <a:solidFill>
                            <a:srgbClr val="C00000"/>
                          </a:solidFill>
                        </a:rPr>
                        <a:t>đặc biệt khó khăn</a:t>
                      </a:r>
                      <a:endParaRPr lang="en-US" sz="2200" smtClean="0">
                        <a:solidFill>
                          <a:srgbClr val="C00000"/>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1.</a:t>
            </a:r>
            <a:br>
              <a:rPr lang="es-UY" sz="4000" b="1" smtClean="0"/>
            </a:br>
            <a:r>
              <a:rPr lang="es-UY" sz="4000" b="1" smtClean="0"/>
              <a:t>NHỮNG VẤN ĐỀ CHUNG VỀ ĐẦU TƯ VÀ LUẬT ĐẦU TƯ</a:t>
            </a:r>
            <a:r>
              <a:rPr lang="es-UY" b="1" smtClean="0"/>
              <a:t/>
            </a:r>
            <a:br>
              <a:rPr lang="es-UY" b="1" smtClean="0"/>
            </a:br>
            <a:endParaRPr lang="es-ES" i="1">
              <a:solidFill>
                <a:schemeClr val="tx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sp>
        <p:nvSpPr>
          <p:cNvPr id="5" name="TextBox 4"/>
          <p:cNvSpPr txBox="1"/>
          <p:nvPr/>
        </p:nvSpPr>
        <p:spPr>
          <a:xfrm>
            <a:off x="827584" y="1988840"/>
            <a:ext cx="7416824" cy="2246769"/>
          </a:xfrm>
          <a:prstGeom prst="rect">
            <a:avLst/>
          </a:prstGeom>
          <a:noFill/>
        </p:spPr>
        <p:txBody>
          <a:bodyPr wrap="square" rtlCol="0">
            <a:spAutoFit/>
          </a:bodyPr>
          <a:lstStyle/>
          <a:p>
            <a:r>
              <a:rPr lang="en-US" sz="2800" smtClean="0">
                <a:solidFill>
                  <a:srgbClr val="C00000"/>
                </a:solidFill>
                <a:latin typeface="+mj-lt"/>
              </a:rPr>
              <a:t>Dự án đầu tư vào khu kinh tế,</a:t>
            </a:r>
          </a:p>
          <a:p>
            <a:r>
              <a:rPr lang="en-US" sz="2800" smtClean="0">
                <a:latin typeface="+mj-lt"/>
                <a:sym typeface="Wingdings" pitchFamily="2" charset="2"/>
              </a:rPr>
              <a:t> </a:t>
            </a:r>
            <a:r>
              <a:rPr lang="en-US" sz="2800" smtClean="0">
                <a:latin typeface="+mj-lt"/>
              </a:rPr>
              <a:t>hưởng chính sách ưu đãi áp dụng đối với địa bàn thuộc Danh mục địa bàn có điều kiện kinh tế - xã hội </a:t>
            </a:r>
            <a:r>
              <a:rPr lang="en-US" sz="2800" smtClean="0">
                <a:solidFill>
                  <a:srgbClr val="C00000"/>
                </a:solidFill>
                <a:latin typeface="+mj-lt"/>
              </a:rPr>
              <a:t>đặc biệt khó khăn </a:t>
            </a:r>
            <a:r>
              <a:rPr lang="en-US" sz="2800" smtClean="0">
                <a:latin typeface="+mj-lt"/>
              </a:rPr>
              <a:t>và các chính sách ưu đãi khác.</a:t>
            </a:r>
            <a:endParaRPr lang="en-US" sz="2800">
              <a:latin typeface="+mj-l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sp>
        <p:nvSpPr>
          <p:cNvPr id="5" name="TextBox 4"/>
          <p:cNvSpPr txBox="1"/>
          <p:nvPr/>
        </p:nvSpPr>
        <p:spPr>
          <a:xfrm>
            <a:off x="827584" y="1556792"/>
            <a:ext cx="7416824" cy="523220"/>
          </a:xfrm>
          <a:prstGeom prst="rect">
            <a:avLst/>
          </a:prstGeom>
          <a:noFill/>
        </p:spPr>
        <p:txBody>
          <a:bodyPr wrap="square" rtlCol="0">
            <a:spAutoFit/>
          </a:bodyPr>
          <a:lstStyle/>
          <a:p>
            <a:r>
              <a:rPr lang="en-US" sz="2800" smtClean="0">
                <a:solidFill>
                  <a:srgbClr val="C00000"/>
                </a:solidFill>
                <a:latin typeface="+mj-lt"/>
              </a:rPr>
              <a:t>Dự án hưởng ưu đãi cao nhất về thuế</a:t>
            </a:r>
          </a:p>
        </p:txBody>
      </p:sp>
      <p:graphicFrame>
        <p:nvGraphicFramePr>
          <p:cNvPr id="8" name="Table 7"/>
          <p:cNvGraphicFramePr>
            <a:graphicFrameLocks noGrp="1"/>
          </p:cNvGraphicFramePr>
          <p:nvPr/>
        </p:nvGraphicFramePr>
        <p:xfrm>
          <a:off x="899592" y="2276872"/>
          <a:ext cx="7416825" cy="3794868"/>
        </p:xfrm>
        <a:graphic>
          <a:graphicData uri="http://schemas.openxmlformats.org/drawingml/2006/table">
            <a:tbl>
              <a:tblPr firstRow="1" bandRow="1">
                <a:tableStyleId>{5C22544A-7EE6-4342-B048-85BDC9FD1C3A}</a:tableStyleId>
              </a:tblPr>
              <a:tblGrid>
                <a:gridCol w="3744416"/>
                <a:gridCol w="1800200"/>
                <a:gridCol w="1872209"/>
              </a:tblGrid>
              <a:tr h="576064">
                <a:tc>
                  <a:txBody>
                    <a:bodyPr/>
                    <a:lstStyle/>
                    <a:p>
                      <a:pPr algn="ctr"/>
                      <a:r>
                        <a:rPr lang="en-US" sz="2300" smtClean="0"/>
                        <a:t>Loại</a:t>
                      </a:r>
                      <a:r>
                        <a:rPr lang="en-US" sz="2300" baseline="0" smtClean="0"/>
                        <a:t> dự án</a:t>
                      </a:r>
                      <a:endParaRPr lang="en-US" sz="2300"/>
                    </a:p>
                  </a:txBody>
                  <a:tcPr/>
                </a:tc>
                <a:tc>
                  <a:txBody>
                    <a:bodyPr/>
                    <a:lstStyle/>
                    <a:p>
                      <a:pPr algn="ctr"/>
                      <a:r>
                        <a:rPr lang="en-US" sz="2300" smtClean="0"/>
                        <a:t>Thực</a:t>
                      </a:r>
                      <a:r>
                        <a:rPr lang="en-US" sz="2300" baseline="0" smtClean="0"/>
                        <a:t> hiện tại</a:t>
                      </a:r>
                      <a:endParaRPr lang="en-US" sz="2300"/>
                    </a:p>
                  </a:txBody>
                  <a:tcPr/>
                </a:tc>
                <a:tc>
                  <a:txBody>
                    <a:bodyPr/>
                    <a:lstStyle/>
                    <a:p>
                      <a:pPr algn="ctr"/>
                      <a:r>
                        <a:rPr lang="en-US" sz="2300" baseline="0" smtClean="0"/>
                        <a:t>Địa bàn</a:t>
                      </a:r>
                      <a:endParaRPr lang="en-US" sz="2300"/>
                    </a:p>
                  </a:txBody>
                  <a:tcPr/>
                </a:tc>
              </a:tr>
              <a:tr h="804701">
                <a:tc>
                  <a:txBody>
                    <a:bodyPr/>
                    <a:lstStyle/>
                    <a:p>
                      <a:pPr algn="l"/>
                      <a:r>
                        <a:rPr lang="en-US" sz="2200" kern="1200" smtClean="0">
                          <a:solidFill>
                            <a:schemeClr val="dk1"/>
                          </a:solidFill>
                          <a:latin typeface="+mn-lt"/>
                          <a:ea typeface="+mn-ea"/>
                          <a:cs typeface="+mn-cs"/>
                        </a:rPr>
                        <a:t>Thuộc danh mục lĩnh vực đặc</a:t>
                      </a:r>
                      <a:r>
                        <a:rPr lang="en-US" sz="2200" kern="1200" baseline="0" smtClean="0">
                          <a:solidFill>
                            <a:schemeClr val="dk1"/>
                          </a:solidFill>
                          <a:latin typeface="+mn-lt"/>
                          <a:ea typeface="+mn-ea"/>
                          <a:cs typeface="+mn-cs"/>
                        </a:rPr>
                        <a:t> biệt </a:t>
                      </a:r>
                      <a:r>
                        <a:rPr lang="en-US" sz="2200" kern="1200" smtClean="0">
                          <a:solidFill>
                            <a:schemeClr val="dk1"/>
                          </a:solidFill>
                          <a:latin typeface="+mn-lt"/>
                          <a:ea typeface="+mn-ea"/>
                          <a:cs typeface="+mn-cs"/>
                        </a:rPr>
                        <a:t>ưu đãi đầu tư</a:t>
                      </a:r>
                      <a:endParaRPr lang="en-US" sz="2200"/>
                    </a:p>
                  </a:txBody>
                  <a:tcPr/>
                </a:tc>
                <a:tc>
                  <a:txBody>
                    <a:bodyPr/>
                    <a:lstStyle/>
                    <a:p>
                      <a:pPr algn="ctr"/>
                      <a:r>
                        <a:rPr lang="en-US" sz="2200" smtClean="0"/>
                        <a:t>KCN, KCX,</a:t>
                      </a:r>
                      <a:r>
                        <a:rPr lang="en-US" sz="2200" baseline="0" smtClean="0"/>
                        <a:t> KKT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smtClean="0"/>
                        <a:t>KT – XH </a:t>
                      </a:r>
                      <a:r>
                        <a:rPr lang="en-US" sz="2200" b="0" baseline="0" smtClean="0">
                          <a:solidFill>
                            <a:srgbClr val="C00000"/>
                          </a:solidFill>
                        </a:rPr>
                        <a:t>đặc biệt </a:t>
                      </a:r>
                      <a:r>
                        <a:rPr lang="en-US" sz="2200" baseline="0" smtClean="0">
                          <a:solidFill>
                            <a:srgbClr val="C00000"/>
                          </a:solidFill>
                        </a:rPr>
                        <a:t>khó khăn</a:t>
                      </a:r>
                      <a:endParaRPr lang="en-US" sz="2200" smtClean="0">
                        <a:solidFill>
                          <a:srgbClr val="C00000"/>
                        </a:solidFill>
                      </a:endParaRPr>
                    </a:p>
                  </a:txBody>
                  <a:tcPr/>
                </a:tc>
              </a:tr>
              <a:tr h="804701">
                <a:tc>
                  <a:txBody>
                    <a:bodyPr/>
                    <a:lstStyle/>
                    <a:p>
                      <a:pPr algn="l"/>
                      <a:r>
                        <a:rPr lang="en-US" sz="2200" kern="1200" smtClean="0">
                          <a:solidFill>
                            <a:schemeClr val="dk1"/>
                          </a:solidFill>
                          <a:latin typeface="+mn-lt"/>
                          <a:ea typeface="+mn-ea"/>
                          <a:cs typeface="+mn-cs"/>
                        </a:rPr>
                        <a:t>Xây dựng và kinh doanh hạ tầng khu phi thuế quan</a:t>
                      </a:r>
                      <a:endParaRPr lang="en-US" sz="2200" kern="1200">
                        <a:solidFill>
                          <a:schemeClr val="dk1"/>
                        </a:solidFill>
                        <a:latin typeface="+mn-lt"/>
                        <a:ea typeface="+mn-ea"/>
                        <a:cs typeface="+mn-cs"/>
                      </a:endParaRPr>
                    </a:p>
                  </a:txBody>
                  <a:tcPr/>
                </a:tc>
                <a:tc>
                  <a:txBody>
                    <a:bodyPr/>
                    <a:lstStyle/>
                    <a:p>
                      <a:pPr algn="ctr"/>
                      <a:r>
                        <a:rPr lang="en-US" sz="2200" smtClean="0"/>
                        <a:t>KKT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solidFill>
                            <a:srgbClr val="C00000"/>
                          </a:solidFill>
                        </a:rPr>
                        <a:t>-</a:t>
                      </a:r>
                    </a:p>
                  </a:txBody>
                  <a:tcPr/>
                </a:tc>
              </a:tr>
              <a:tr h="804701">
                <a:tc>
                  <a:txBody>
                    <a:bodyPr/>
                    <a:lstStyle/>
                    <a:p>
                      <a:pPr algn="l"/>
                      <a:r>
                        <a:rPr lang="en-US" sz="2200" kern="1200" smtClean="0">
                          <a:solidFill>
                            <a:schemeClr val="dk1"/>
                          </a:solidFill>
                          <a:latin typeface="+mn-lt"/>
                          <a:ea typeface="+mn-ea"/>
                          <a:cs typeface="+mn-cs"/>
                        </a:rPr>
                        <a:t>Công</a:t>
                      </a:r>
                      <a:r>
                        <a:rPr lang="en-US" sz="2200" kern="1200" baseline="0" smtClean="0">
                          <a:solidFill>
                            <a:schemeClr val="dk1"/>
                          </a:solidFill>
                          <a:latin typeface="+mn-lt"/>
                          <a:ea typeface="+mn-ea"/>
                          <a:cs typeface="+mn-cs"/>
                        </a:rPr>
                        <a:t> nghệ cao</a:t>
                      </a:r>
                      <a:endParaRPr lang="en-US" sz="2200" kern="1200">
                        <a:solidFill>
                          <a:schemeClr val="dk1"/>
                        </a:solidFill>
                        <a:latin typeface="+mn-lt"/>
                        <a:ea typeface="+mn-ea"/>
                        <a:cs typeface="+mn-cs"/>
                      </a:endParaRPr>
                    </a:p>
                  </a:txBody>
                  <a:tcPr/>
                </a:tc>
                <a:tc>
                  <a:txBody>
                    <a:bodyPr/>
                    <a:lstStyle/>
                    <a:p>
                      <a:pPr algn="ctr"/>
                      <a:r>
                        <a:rPr lang="en-US" sz="2200" smtClean="0"/>
                        <a:t>KCN, KCX, KKT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solidFill>
                            <a:srgbClr val="C00000"/>
                          </a:solidFill>
                        </a:rPr>
                        <a:t>-</a:t>
                      </a:r>
                    </a:p>
                  </a:txBody>
                  <a:tcPr/>
                </a:tc>
              </a:tr>
              <a:tr h="804701">
                <a:tc>
                  <a:txBody>
                    <a:bodyPr/>
                    <a:lstStyle/>
                    <a:p>
                      <a:pPr algn="l"/>
                      <a:r>
                        <a:rPr lang="en-US" sz="2200" kern="1200" smtClean="0">
                          <a:solidFill>
                            <a:schemeClr val="dk1"/>
                          </a:solidFill>
                          <a:latin typeface="+mn-lt"/>
                          <a:ea typeface="+mn-ea"/>
                          <a:cs typeface="+mn-cs"/>
                        </a:rPr>
                        <a:t>Quy mô</a:t>
                      </a:r>
                      <a:r>
                        <a:rPr lang="en-US" sz="2200" kern="1200" baseline="0" smtClean="0">
                          <a:solidFill>
                            <a:schemeClr val="dk1"/>
                          </a:solidFill>
                          <a:latin typeface="+mn-lt"/>
                          <a:ea typeface="+mn-ea"/>
                          <a:cs typeface="+mn-cs"/>
                        </a:rPr>
                        <a:t> lớn, ý nghĩa quan trọng </a:t>
                      </a:r>
                      <a:r>
                        <a:rPr lang="en-US" sz="2200" kern="1200" baseline="0" smtClean="0">
                          <a:solidFill>
                            <a:schemeClr val="dk1"/>
                          </a:solidFill>
                          <a:latin typeface="+mn-lt"/>
                          <a:ea typeface="+mn-ea"/>
                          <a:cs typeface="+mn-cs"/>
                          <a:sym typeface="Wingdings" pitchFamily="2" charset="2"/>
                        </a:rPr>
                        <a:t>-&gt; Thủ tướng chấp nhận</a:t>
                      </a:r>
                      <a:endParaRPr lang="en-US" sz="2200" kern="1200">
                        <a:solidFill>
                          <a:schemeClr val="dk1"/>
                        </a:solidFill>
                        <a:latin typeface="+mn-lt"/>
                        <a:ea typeface="+mn-ea"/>
                        <a:cs typeface="+mn-cs"/>
                      </a:endParaRPr>
                    </a:p>
                  </a:txBody>
                  <a:tcPr/>
                </a:tc>
                <a:tc>
                  <a:txBody>
                    <a:bodyPr/>
                    <a:lstStyle/>
                    <a:p>
                      <a:pPr algn="ctr"/>
                      <a:r>
                        <a:rPr lang="en-US" sz="2200" smtClean="0"/>
                        <a:t>KCN,KCX,  KKT</a:t>
                      </a:r>
                      <a:endParaRPr lang="en-US"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solidFill>
                            <a:srgbClr val="C00000"/>
                          </a:solidFill>
                        </a:rPr>
                        <a:t>-</a:t>
                      </a:r>
                    </a:p>
                  </a:txBody>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404664"/>
            <a:ext cx="8229600" cy="1143000"/>
          </a:xfrm>
        </p:spPr>
        <p:txBody>
          <a:bodyPr>
            <a:normAutofit/>
          </a:bodyPr>
          <a:lstStyle/>
          <a:p>
            <a:r>
              <a:rPr lang="en-US" sz="3200" b="1" smtClean="0">
                <a:solidFill>
                  <a:srgbClr val="000099"/>
                </a:solidFill>
              </a:rPr>
              <a:t>III. ƯU ĐÃI ĐỐI VỚI NHÀ ĐẦU TƯ</a:t>
            </a:r>
            <a:br>
              <a:rPr lang="en-US" sz="3200" b="1" smtClean="0">
                <a:solidFill>
                  <a:srgbClr val="000099"/>
                </a:solidFill>
              </a:rPr>
            </a:br>
            <a:r>
              <a:rPr lang="en-US" sz="3200" b="1" smtClean="0">
                <a:solidFill>
                  <a:srgbClr val="000099"/>
                </a:solidFill>
              </a:rPr>
              <a:t>TRONG KCN, KCX, KKT</a:t>
            </a:r>
            <a:endParaRPr lang="en-US" sz="3200" b="1">
              <a:solidFill>
                <a:srgbClr val="000099"/>
              </a:solidFill>
            </a:endParaRPr>
          </a:p>
        </p:txBody>
      </p:sp>
      <p:sp>
        <p:nvSpPr>
          <p:cNvPr id="5" name="TextBox 4"/>
          <p:cNvSpPr txBox="1"/>
          <p:nvPr/>
        </p:nvSpPr>
        <p:spPr>
          <a:xfrm>
            <a:off x="899592" y="2060848"/>
            <a:ext cx="7416824" cy="954107"/>
          </a:xfrm>
          <a:prstGeom prst="rect">
            <a:avLst/>
          </a:prstGeom>
          <a:noFill/>
        </p:spPr>
        <p:txBody>
          <a:bodyPr wrap="square" rtlCol="0">
            <a:spAutoFit/>
          </a:bodyPr>
          <a:lstStyle/>
          <a:p>
            <a:r>
              <a:rPr lang="en-US" sz="2800" smtClean="0">
                <a:solidFill>
                  <a:srgbClr val="C00000"/>
                </a:solidFill>
                <a:latin typeface="+mj-lt"/>
              </a:rPr>
              <a:t>Giảm 50% thuế thu nhập cá nhân đối với người đang làm việc tại khu kinh tế</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IV. QUẢN LÝ NHÀ NƯỚC</a:t>
            </a:r>
            <a:endParaRPr lang="en-US" sz="3200" b="1">
              <a:solidFill>
                <a:srgbClr val="000099"/>
              </a:solidFill>
            </a:endParaRPr>
          </a:p>
        </p:txBody>
      </p:sp>
      <p:sp>
        <p:nvSpPr>
          <p:cNvPr id="5" name="TextBox 4"/>
          <p:cNvSpPr txBox="1"/>
          <p:nvPr/>
        </p:nvSpPr>
        <p:spPr>
          <a:xfrm>
            <a:off x="899592" y="1700808"/>
            <a:ext cx="7416824" cy="523220"/>
          </a:xfrm>
          <a:prstGeom prst="rect">
            <a:avLst/>
          </a:prstGeom>
          <a:noFill/>
        </p:spPr>
        <p:txBody>
          <a:bodyPr wrap="square" rtlCol="0">
            <a:spAutoFit/>
          </a:bodyPr>
          <a:lstStyle/>
          <a:p>
            <a:r>
              <a:rPr lang="en-US" sz="2800" smtClean="0">
                <a:solidFill>
                  <a:srgbClr val="C00000"/>
                </a:solidFill>
                <a:latin typeface="+mj-lt"/>
              </a:rPr>
              <a:t>Ban Quản lý KCN, KCX, KKT</a:t>
            </a:r>
          </a:p>
        </p:txBody>
      </p:sp>
      <p:sp>
        <p:nvSpPr>
          <p:cNvPr id="6" name="TextBox 5"/>
          <p:cNvSpPr txBox="1"/>
          <p:nvPr/>
        </p:nvSpPr>
        <p:spPr>
          <a:xfrm>
            <a:off x="683568" y="2420888"/>
            <a:ext cx="7776864" cy="2677656"/>
          </a:xfrm>
          <a:prstGeom prst="rect">
            <a:avLst/>
          </a:prstGeom>
          <a:noFill/>
        </p:spPr>
        <p:txBody>
          <a:bodyPr wrap="square" rtlCol="0">
            <a:spAutoFit/>
          </a:bodyPr>
          <a:lstStyle/>
          <a:p>
            <a:pPr>
              <a:buFontTx/>
              <a:buChar char="-"/>
            </a:pPr>
            <a:r>
              <a:rPr lang="en-US" sz="2800" smtClean="0">
                <a:latin typeface="+mj-lt"/>
              </a:rPr>
              <a:t> Do Thủ tướng thành lập;</a:t>
            </a:r>
          </a:p>
          <a:p>
            <a:pPr>
              <a:buFontTx/>
              <a:buChar char="-"/>
            </a:pPr>
            <a:r>
              <a:rPr lang="en-US" sz="2800" smtClean="0">
                <a:latin typeface="+mj-lt"/>
              </a:rPr>
              <a:t> Trực thuộc UBND cấp tỉnh, chịu sự quản lý về tổ chức, biên chế, kế hoạch công tác, kinh phí.</a:t>
            </a:r>
          </a:p>
          <a:p>
            <a:pPr>
              <a:buFontTx/>
              <a:buChar char="-"/>
            </a:pPr>
            <a:r>
              <a:rPr lang="en-US" sz="2800" smtClean="0">
                <a:latin typeface="+mj-lt"/>
              </a:rPr>
              <a:t>  Chịu sự kiểm tra chuyên môn của Bộ, ngành.</a:t>
            </a:r>
          </a:p>
          <a:p>
            <a:pPr>
              <a:buFontTx/>
              <a:buChar char="-"/>
            </a:pPr>
            <a:r>
              <a:rPr lang="en-US" sz="2800" smtClean="0">
                <a:latin typeface="+mj-lt"/>
              </a:rPr>
              <a:t>  Có tư cách pháp nhân, con dấu hình quốc huy. </a:t>
            </a:r>
          </a:p>
          <a:p>
            <a:pPr>
              <a:buFontTx/>
              <a:buChar char="-"/>
            </a:pPr>
            <a:r>
              <a:rPr lang="en-US" sz="2800" smtClean="0">
                <a:latin typeface="+mj-lt"/>
              </a:rPr>
              <a:t>  Vốn hoạt động do ngân sách cấp.</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IV. QUẢN LÝ NHÀ NƯỚC</a:t>
            </a:r>
            <a:endParaRPr lang="en-US" sz="3200" b="1">
              <a:solidFill>
                <a:srgbClr val="000099"/>
              </a:solidFill>
            </a:endParaRPr>
          </a:p>
        </p:txBody>
      </p:sp>
      <p:sp>
        <p:nvSpPr>
          <p:cNvPr id="5" name="TextBox 4"/>
          <p:cNvSpPr txBox="1"/>
          <p:nvPr/>
        </p:nvSpPr>
        <p:spPr>
          <a:xfrm>
            <a:off x="899592" y="1988840"/>
            <a:ext cx="7920880" cy="523220"/>
          </a:xfrm>
          <a:prstGeom prst="rect">
            <a:avLst/>
          </a:prstGeom>
          <a:noFill/>
        </p:spPr>
        <p:txBody>
          <a:bodyPr wrap="square" rtlCol="0">
            <a:spAutoFit/>
          </a:bodyPr>
          <a:lstStyle/>
          <a:p>
            <a:r>
              <a:rPr lang="en-US" sz="2800" smtClean="0">
                <a:solidFill>
                  <a:srgbClr val="C00000"/>
                </a:solidFill>
                <a:latin typeface="+mj-lt"/>
              </a:rPr>
              <a:t>Nhiệm vụ, quyền hạn của Ban Quản lý KCN, KCX, KKT</a:t>
            </a:r>
          </a:p>
        </p:txBody>
      </p:sp>
      <p:sp>
        <p:nvSpPr>
          <p:cNvPr id="6" name="TextBox 5"/>
          <p:cNvSpPr txBox="1"/>
          <p:nvPr/>
        </p:nvSpPr>
        <p:spPr>
          <a:xfrm>
            <a:off x="1115616" y="2780928"/>
            <a:ext cx="7344816" cy="523220"/>
          </a:xfrm>
          <a:prstGeom prst="rect">
            <a:avLst/>
          </a:prstGeom>
          <a:noFill/>
        </p:spPr>
        <p:txBody>
          <a:bodyPr wrap="square" rtlCol="0">
            <a:spAutoFit/>
          </a:bodyPr>
          <a:lstStyle/>
          <a:p>
            <a:pPr>
              <a:buFontTx/>
              <a:buChar char="-"/>
            </a:pPr>
            <a:r>
              <a:rPr lang="en-US" sz="2800" smtClean="0">
                <a:latin typeface="+mj-lt"/>
              </a:rPr>
              <a:t> Điều 37, 38 Nghị định 29/2008</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71600" y="1988840"/>
            <a:ext cx="7200800" cy="1224136"/>
          </a:xfrm>
        </p:spPr>
        <p:txBody>
          <a:bodyPr>
            <a:normAutofit fontScale="90000"/>
          </a:bodyPr>
          <a:lstStyle/>
          <a:p>
            <a:r>
              <a:rPr lang="es-UY" sz="4000" b="1" smtClean="0"/>
              <a:t>BÀI 5.</a:t>
            </a:r>
            <a:br>
              <a:rPr lang="es-UY" sz="4000" b="1" smtClean="0"/>
            </a:br>
            <a:r>
              <a:rPr lang="es-UY" sz="4000" b="1" smtClean="0"/>
              <a:t>QUY CHẾ PHÁP LÝ VỀ </a:t>
            </a:r>
            <a:br>
              <a:rPr lang="es-UY" sz="4000" b="1" smtClean="0"/>
            </a:br>
            <a:r>
              <a:rPr lang="es-UY" sz="4000" b="1" smtClean="0"/>
              <a:t>ĐẦU TƯ THEO HÌNH THỨC </a:t>
            </a:r>
            <a:br>
              <a:rPr lang="es-UY" sz="4000" b="1" smtClean="0"/>
            </a:br>
            <a:r>
              <a:rPr lang="es-UY" sz="4000" b="1" smtClean="0"/>
              <a:t>HỢP ĐỒNG</a:t>
            </a:r>
            <a:endParaRPr lang="es-ES" i="1"/>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 HỢP ĐỒNG HỢP TÁC KINH DOANH (BCC)</a:t>
            </a:r>
            <a:endParaRPr lang="en-US" sz="3200" b="1">
              <a:solidFill>
                <a:srgbClr val="000099"/>
              </a:solidFill>
            </a:endParaRPr>
          </a:p>
        </p:txBody>
      </p:sp>
      <p:sp>
        <p:nvSpPr>
          <p:cNvPr id="6" name="TextBox 5"/>
          <p:cNvSpPr txBox="1"/>
          <p:nvPr/>
        </p:nvSpPr>
        <p:spPr>
          <a:xfrm>
            <a:off x="899592" y="2132856"/>
            <a:ext cx="7344816" cy="2246769"/>
          </a:xfrm>
          <a:prstGeom prst="rect">
            <a:avLst/>
          </a:prstGeom>
          <a:noFill/>
        </p:spPr>
        <p:txBody>
          <a:bodyPr wrap="square" rtlCol="0">
            <a:spAutoFit/>
          </a:bodyPr>
          <a:lstStyle/>
          <a:p>
            <a:pPr>
              <a:buFontTx/>
              <a:buChar char="-"/>
            </a:pPr>
            <a:r>
              <a:rPr lang="en-US" sz="2800" smtClean="0">
                <a:latin typeface="+mj-lt"/>
              </a:rPr>
              <a:t> Là hợp đồng được ký giữa các nhà đầu tư;</a:t>
            </a:r>
          </a:p>
          <a:p>
            <a:pPr>
              <a:buFontTx/>
              <a:buChar char="-"/>
            </a:pPr>
            <a:r>
              <a:rPr lang="en-US" sz="2800" smtClean="0">
                <a:latin typeface="+mj-lt"/>
              </a:rPr>
              <a:t> Hợp tác phân chia lợi nhuận, sản phẩm;</a:t>
            </a:r>
          </a:p>
          <a:p>
            <a:pPr>
              <a:buFontTx/>
              <a:buChar char="-"/>
            </a:pPr>
            <a:r>
              <a:rPr lang="en-US" sz="2800" smtClean="0">
                <a:latin typeface="+mj-lt"/>
              </a:rPr>
              <a:t> Không thành lập tổ chức kinh tế;</a:t>
            </a:r>
          </a:p>
          <a:p>
            <a:pPr>
              <a:buFontTx/>
              <a:buChar char="-"/>
            </a:pPr>
            <a:r>
              <a:rPr lang="en-US" sz="2800" smtClean="0">
                <a:latin typeface="+mj-lt"/>
              </a:rPr>
              <a:t> Các bên thành lập ban điều phối  </a:t>
            </a:r>
            <a:r>
              <a:rPr lang="en-US" sz="2800" smtClean="0">
                <a:latin typeface="+mj-lt"/>
                <a:sym typeface="Wingdings" pitchFamily="2" charset="2"/>
              </a:rPr>
              <a:t></a:t>
            </a:r>
            <a:r>
              <a:rPr lang="en-US" sz="2800" smtClean="0">
                <a:latin typeface="+mj-lt"/>
              </a:rPr>
              <a:t> thực hiện hợp đồng.</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 HỢP ĐỒNG HỢP TÁC KINH DOANH (BCC)</a:t>
            </a:r>
            <a:endParaRPr lang="en-US" sz="3200" b="1">
              <a:solidFill>
                <a:srgbClr val="000099"/>
              </a:solidFill>
            </a:endParaRPr>
          </a:p>
        </p:txBody>
      </p:sp>
      <p:sp>
        <p:nvSpPr>
          <p:cNvPr id="5" name="TextBox 4"/>
          <p:cNvSpPr txBox="1"/>
          <p:nvPr/>
        </p:nvSpPr>
        <p:spPr>
          <a:xfrm>
            <a:off x="899592" y="2204864"/>
            <a:ext cx="7920880" cy="523220"/>
          </a:xfrm>
          <a:prstGeom prst="rect">
            <a:avLst/>
          </a:prstGeom>
          <a:noFill/>
        </p:spPr>
        <p:txBody>
          <a:bodyPr wrap="square" rtlCol="0">
            <a:spAutoFit/>
          </a:bodyPr>
          <a:lstStyle/>
          <a:p>
            <a:r>
              <a:rPr lang="en-US" sz="2800" smtClean="0">
                <a:solidFill>
                  <a:srgbClr val="C00000"/>
                </a:solidFill>
                <a:latin typeface="+mj-lt"/>
              </a:rPr>
              <a:t>Hợp đồng BCC giữa nhà đầu tư trong nước</a:t>
            </a:r>
          </a:p>
        </p:txBody>
      </p:sp>
      <p:sp>
        <p:nvSpPr>
          <p:cNvPr id="6" name="TextBox 5"/>
          <p:cNvSpPr txBox="1"/>
          <p:nvPr/>
        </p:nvSpPr>
        <p:spPr>
          <a:xfrm>
            <a:off x="971600" y="2996952"/>
            <a:ext cx="7344816" cy="523220"/>
          </a:xfrm>
          <a:prstGeom prst="rect">
            <a:avLst/>
          </a:prstGeom>
          <a:noFill/>
        </p:spPr>
        <p:txBody>
          <a:bodyPr wrap="square" rtlCol="0">
            <a:spAutoFit/>
          </a:bodyPr>
          <a:lstStyle/>
          <a:p>
            <a:pPr>
              <a:buFontTx/>
              <a:buChar char="-"/>
            </a:pPr>
            <a:r>
              <a:rPr lang="en-US" sz="2800" smtClean="0">
                <a:latin typeface="+mj-lt"/>
              </a:rPr>
              <a:t> Thực hiện theo quy định pháp luật dân sự.</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 HỢP ĐỒNG HỢP TÁC KINH DOANH (BCC)</a:t>
            </a:r>
            <a:endParaRPr lang="en-US" sz="3200" b="1">
              <a:solidFill>
                <a:srgbClr val="000099"/>
              </a:solidFill>
            </a:endParaRPr>
          </a:p>
        </p:txBody>
      </p:sp>
      <p:sp>
        <p:nvSpPr>
          <p:cNvPr id="5" name="TextBox 4"/>
          <p:cNvSpPr txBox="1"/>
          <p:nvPr/>
        </p:nvSpPr>
        <p:spPr>
          <a:xfrm>
            <a:off x="899592" y="2204864"/>
            <a:ext cx="7920880" cy="954107"/>
          </a:xfrm>
          <a:prstGeom prst="rect">
            <a:avLst/>
          </a:prstGeom>
          <a:noFill/>
        </p:spPr>
        <p:txBody>
          <a:bodyPr wrap="square" rtlCol="0">
            <a:spAutoFit/>
          </a:bodyPr>
          <a:lstStyle/>
          <a:p>
            <a:r>
              <a:rPr lang="en-US" sz="2800" smtClean="0">
                <a:solidFill>
                  <a:srgbClr val="C00000"/>
                </a:solidFill>
                <a:latin typeface="+mj-lt"/>
              </a:rPr>
              <a:t>Hợp đồng BCC giữa nhà đầu tư trong nước và nước ngoài hoặc giữa nhà đầu tư nước ngoài</a:t>
            </a:r>
          </a:p>
        </p:txBody>
      </p:sp>
      <p:sp>
        <p:nvSpPr>
          <p:cNvPr id="6" name="TextBox 5"/>
          <p:cNvSpPr txBox="1"/>
          <p:nvPr/>
        </p:nvSpPr>
        <p:spPr>
          <a:xfrm>
            <a:off x="971600" y="3429000"/>
            <a:ext cx="7344816" cy="954107"/>
          </a:xfrm>
          <a:prstGeom prst="rect">
            <a:avLst/>
          </a:prstGeom>
          <a:noFill/>
        </p:spPr>
        <p:txBody>
          <a:bodyPr wrap="square" rtlCol="0">
            <a:spAutoFit/>
          </a:bodyPr>
          <a:lstStyle/>
          <a:p>
            <a:pPr>
              <a:buFontTx/>
              <a:buChar char="-"/>
            </a:pPr>
            <a:r>
              <a:rPr lang="en-US" sz="2800" smtClean="0">
                <a:latin typeface="+mj-lt"/>
              </a:rPr>
              <a:t> Thực hiện thủ tục cấp Giấy chứng nhận đăng ký đầu tư.</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Chủ thể ký: </a:t>
            </a:r>
          </a:p>
        </p:txBody>
      </p:sp>
      <p:sp>
        <p:nvSpPr>
          <p:cNvPr id="6" name="TextBox 5"/>
          <p:cNvSpPr txBox="1"/>
          <p:nvPr/>
        </p:nvSpPr>
        <p:spPr>
          <a:xfrm>
            <a:off x="971600" y="2636912"/>
            <a:ext cx="7344816" cy="523220"/>
          </a:xfrm>
          <a:prstGeom prst="rect">
            <a:avLst/>
          </a:prstGeom>
          <a:noFill/>
        </p:spPr>
        <p:txBody>
          <a:bodyPr wrap="square" rtlCol="0">
            <a:spAutoFit/>
          </a:bodyPr>
          <a:lstStyle/>
          <a:p>
            <a:r>
              <a:rPr lang="en-US" sz="2800" smtClean="0">
                <a:latin typeface="+mj-lt"/>
              </a:rPr>
              <a:t>Cơ quan nhà nước và NĐT, doanh nghiệp dự án</a:t>
            </a:r>
          </a:p>
        </p:txBody>
      </p:sp>
      <p:sp>
        <p:nvSpPr>
          <p:cNvPr id="10" name="TextBox 9"/>
          <p:cNvSpPr txBox="1"/>
          <p:nvPr/>
        </p:nvSpPr>
        <p:spPr>
          <a:xfrm>
            <a:off x="971600" y="3429000"/>
            <a:ext cx="7344816" cy="1938992"/>
          </a:xfrm>
          <a:prstGeom prst="rect">
            <a:avLst/>
          </a:prstGeom>
          <a:noFill/>
        </p:spPr>
        <p:txBody>
          <a:bodyPr wrap="square" rtlCol="0">
            <a:spAutoFit/>
          </a:bodyPr>
          <a:lstStyle/>
          <a:p>
            <a:r>
              <a:rPr lang="en-US" sz="2400" smtClean="0">
                <a:solidFill>
                  <a:srgbClr val="003399"/>
                </a:solidFill>
                <a:latin typeface="+mj-lt"/>
              </a:rPr>
              <a:t>Cơ quan nhà nước:</a:t>
            </a:r>
          </a:p>
          <a:p>
            <a:r>
              <a:rPr lang="en-US" sz="2400" smtClean="0">
                <a:solidFill>
                  <a:srgbClr val="003399"/>
                </a:solidFill>
                <a:latin typeface="+mj-lt"/>
              </a:rPr>
              <a:t>+ Bộ, ngành, UBND cấp tỉnh;</a:t>
            </a:r>
          </a:p>
          <a:p>
            <a:r>
              <a:rPr lang="en-US" sz="2400" smtClean="0">
                <a:solidFill>
                  <a:srgbClr val="003399"/>
                </a:solidFill>
                <a:latin typeface="+mj-lt"/>
              </a:rPr>
              <a:t>+ Tổ chức thuộc Bộ, ngành được ủy quyền;</a:t>
            </a:r>
          </a:p>
          <a:p>
            <a:r>
              <a:rPr lang="en-US" sz="2400" smtClean="0">
                <a:solidFill>
                  <a:srgbClr val="003399"/>
                </a:solidFill>
                <a:latin typeface="+mj-lt"/>
              </a:rPr>
              <a:t>+ Cơ quan chuyên môn của UBND tỉnh, UBND huyện được ủy quyền.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VỀ ĐẦU TƯ</a:t>
            </a:r>
            <a:endParaRPr lang="en-US" sz="3200" b="1">
              <a:solidFill>
                <a:srgbClr val="000099"/>
              </a:solidFill>
            </a:endParaRPr>
          </a:p>
        </p:txBody>
      </p:sp>
      <p:sp>
        <p:nvSpPr>
          <p:cNvPr id="15" name="TextBox 14"/>
          <p:cNvSpPr txBox="1"/>
          <p:nvPr/>
        </p:nvSpPr>
        <p:spPr>
          <a:xfrm>
            <a:off x="1187624" y="1700808"/>
            <a:ext cx="2376264" cy="584775"/>
          </a:xfrm>
          <a:prstGeom prst="rect">
            <a:avLst/>
          </a:prstGeom>
          <a:noFill/>
        </p:spPr>
        <p:txBody>
          <a:bodyPr wrap="square" rtlCol="0">
            <a:spAutoFit/>
          </a:bodyPr>
          <a:lstStyle/>
          <a:p>
            <a:r>
              <a:rPr lang="en-US" sz="3200" smtClean="0">
                <a:latin typeface="+mj-lt"/>
              </a:rPr>
              <a:t>- Đầu tư</a:t>
            </a:r>
            <a:endParaRPr lang="en-US" sz="3200">
              <a:latin typeface="+mj-lt"/>
            </a:endParaRPr>
          </a:p>
        </p:txBody>
      </p:sp>
      <p:sp>
        <p:nvSpPr>
          <p:cNvPr id="16" name="TextBox 15"/>
          <p:cNvSpPr txBox="1"/>
          <p:nvPr/>
        </p:nvSpPr>
        <p:spPr>
          <a:xfrm>
            <a:off x="1187624" y="2412177"/>
            <a:ext cx="2376264" cy="584775"/>
          </a:xfrm>
          <a:prstGeom prst="rect">
            <a:avLst/>
          </a:prstGeom>
          <a:noFill/>
        </p:spPr>
        <p:txBody>
          <a:bodyPr wrap="square" rtlCol="0">
            <a:spAutoFit/>
          </a:bodyPr>
          <a:lstStyle/>
          <a:p>
            <a:r>
              <a:rPr lang="en-US" sz="3200" smtClean="0">
                <a:latin typeface="+mj-lt"/>
              </a:rPr>
              <a:t>- Nhà đầu tư</a:t>
            </a:r>
            <a:endParaRPr lang="en-US" sz="3200">
              <a:latin typeface="+mj-lt"/>
            </a:endParaRPr>
          </a:p>
        </p:txBody>
      </p:sp>
      <p:sp>
        <p:nvSpPr>
          <p:cNvPr id="17" name="TextBox 16"/>
          <p:cNvSpPr txBox="1"/>
          <p:nvPr/>
        </p:nvSpPr>
        <p:spPr>
          <a:xfrm>
            <a:off x="1187624" y="3132257"/>
            <a:ext cx="6120680" cy="584775"/>
          </a:xfrm>
          <a:prstGeom prst="rect">
            <a:avLst/>
          </a:prstGeom>
          <a:noFill/>
        </p:spPr>
        <p:txBody>
          <a:bodyPr wrap="square" rtlCol="0">
            <a:spAutoFit/>
          </a:bodyPr>
          <a:lstStyle/>
          <a:p>
            <a:r>
              <a:rPr lang="en-US" sz="3200" smtClean="0">
                <a:latin typeface="+mj-lt"/>
              </a:rPr>
              <a:t>- Đầu tư kinh doanh</a:t>
            </a:r>
            <a:endParaRPr lang="en-US" sz="3200">
              <a:latin typeface="+mj-lt"/>
            </a:endParaRPr>
          </a:p>
        </p:txBody>
      </p:sp>
      <p:sp>
        <p:nvSpPr>
          <p:cNvPr id="18" name="TextBox 17"/>
          <p:cNvSpPr txBox="1"/>
          <p:nvPr/>
        </p:nvSpPr>
        <p:spPr>
          <a:xfrm>
            <a:off x="1187624" y="3861048"/>
            <a:ext cx="6120680" cy="584775"/>
          </a:xfrm>
          <a:prstGeom prst="rect">
            <a:avLst/>
          </a:prstGeom>
          <a:noFill/>
        </p:spPr>
        <p:txBody>
          <a:bodyPr wrap="square" rtlCol="0">
            <a:spAutoFit/>
          </a:bodyPr>
          <a:lstStyle/>
          <a:p>
            <a:r>
              <a:rPr lang="en-US" sz="3200" smtClean="0">
                <a:latin typeface="+mj-lt"/>
              </a:rPr>
              <a:t>- Dự án đầu tư</a:t>
            </a:r>
            <a:endParaRPr lang="en-US" sz="32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7" name="TextBox 6"/>
          <p:cNvSpPr txBox="1"/>
          <p:nvPr/>
        </p:nvSpPr>
        <p:spPr>
          <a:xfrm>
            <a:off x="899592" y="2132856"/>
            <a:ext cx="7920880" cy="523220"/>
          </a:xfrm>
          <a:prstGeom prst="rect">
            <a:avLst/>
          </a:prstGeom>
          <a:noFill/>
        </p:spPr>
        <p:txBody>
          <a:bodyPr wrap="square" rtlCol="0">
            <a:spAutoFit/>
          </a:bodyPr>
          <a:lstStyle/>
          <a:p>
            <a:r>
              <a:rPr lang="en-US" sz="2800" smtClean="0">
                <a:solidFill>
                  <a:srgbClr val="C00000"/>
                </a:solidFill>
                <a:latin typeface="+mj-lt"/>
              </a:rPr>
              <a:t>Nội dung: </a:t>
            </a:r>
          </a:p>
        </p:txBody>
      </p:sp>
      <p:sp>
        <p:nvSpPr>
          <p:cNvPr id="10" name="TextBox 9"/>
          <p:cNvSpPr txBox="1"/>
          <p:nvPr/>
        </p:nvSpPr>
        <p:spPr>
          <a:xfrm>
            <a:off x="899592" y="2690917"/>
            <a:ext cx="7344816" cy="1815882"/>
          </a:xfrm>
          <a:prstGeom prst="rect">
            <a:avLst/>
          </a:prstGeom>
          <a:noFill/>
        </p:spPr>
        <p:txBody>
          <a:bodyPr wrap="square" rtlCol="0">
            <a:spAutoFit/>
          </a:bodyPr>
          <a:lstStyle/>
          <a:p>
            <a:r>
              <a:rPr lang="en-US" sz="2800" smtClean="0">
                <a:latin typeface="+mj-lt"/>
              </a:rPr>
              <a:t>- Thực hiện dự án đầu tư mới, hoặc</a:t>
            </a:r>
          </a:p>
          <a:p>
            <a:r>
              <a:rPr lang="en-US" sz="2800" smtClean="0">
                <a:latin typeface="+mj-lt"/>
              </a:rPr>
              <a:t>- Cải tạo, nâng cấp, mở rộng, quản lý và vận hành công trình kết cấu hạ tầng; hoặc </a:t>
            </a:r>
          </a:p>
          <a:p>
            <a:r>
              <a:rPr lang="en-US" sz="2800" smtClean="0">
                <a:latin typeface="+mj-lt"/>
              </a:rPr>
              <a:t>- Cung cấp dịch vụ công.</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graphicFrame>
        <p:nvGraphicFramePr>
          <p:cNvPr id="9" name="Table 8"/>
          <p:cNvGraphicFramePr>
            <a:graphicFrameLocks noGrp="1"/>
          </p:cNvGraphicFramePr>
          <p:nvPr/>
        </p:nvGraphicFramePr>
        <p:xfrm>
          <a:off x="971600" y="2204864"/>
          <a:ext cx="6984776" cy="3718560"/>
        </p:xfrm>
        <a:graphic>
          <a:graphicData uri="http://schemas.openxmlformats.org/drawingml/2006/table">
            <a:tbl>
              <a:tblPr firstRow="1" bandRow="1">
                <a:tableStyleId>{D27102A9-8310-4765-A935-A1911B00CA55}</a:tableStyleId>
              </a:tblPr>
              <a:tblGrid>
                <a:gridCol w="1944216"/>
                <a:gridCol w="5040560"/>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smtClean="0"/>
                        <a:t>Các loại hợp đồng dự án</a:t>
                      </a:r>
                      <a:endParaRPr lang="en-US" sz="2800" b="1" kern="1200" smtClean="0">
                        <a:solidFill>
                          <a:srgbClr val="C00000"/>
                        </a:solidFill>
                        <a:latin typeface="+mn-lt"/>
                        <a:ea typeface="+mn-ea"/>
                        <a:cs typeface="+mn-cs"/>
                      </a:endParaRPr>
                    </a:p>
                  </a:txBody>
                  <a:tcPr/>
                </a:tc>
                <a:tc hMerge="1">
                  <a:txBody>
                    <a:bodyPr/>
                    <a:lstStyle/>
                    <a:p>
                      <a:endParaRPr lang="en-US"/>
                    </a:p>
                  </a:txBody>
                  <a:tcPr/>
                </a:tc>
              </a:tr>
              <a:tr h="370840">
                <a:tc>
                  <a:txBody>
                    <a:bodyPr/>
                    <a:lstStyle/>
                    <a:p>
                      <a:r>
                        <a:rPr lang="en-US" sz="2400" smtClean="0"/>
                        <a:t>BOT</a:t>
                      </a:r>
                      <a:endParaRPr lang="en-US" sz="2400"/>
                    </a:p>
                  </a:txBody>
                  <a:tcPr/>
                </a:tc>
                <a:tc>
                  <a:txBody>
                    <a:bodyPr/>
                    <a:lstStyle/>
                    <a:p>
                      <a:r>
                        <a:rPr lang="en-US" sz="2400" smtClean="0"/>
                        <a:t>Xây</a:t>
                      </a:r>
                      <a:r>
                        <a:rPr lang="en-US" sz="2400" baseline="0" smtClean="0"/>
                        <a:t> dựng – Kinh doanh – Chuyển giao</a:t>
                      </a:r>
                      <a:endParaRPr lang="en-US" sz="2400"/>
                    </a:p>
                  </a:txBody>
                  <a:tcPr/>
                </a:tc>
              </a:tr>
              <a:tr h="370840">
                <a:tc>
                  <a:txBody>
                    <a:bodyPr/>
                    <a:lstStyle/>
                    <a:p>
                      <a:r>
                        <a:rPr lang="en-US" sz="2400" smtClean="0"/>
                        <a:t>BTO</a:t>
                      </a:r>
                      <a:endParaRPr lang="en-US" sz="2400"/>
                    </a:p>
                  </a:txBody>
                  <a:tcPr/>
                </a:tc>
                <a:tc>
                  <a:txBody>
                    <a:bodyPr/>
                    <a:lstStyle/>
                    <a:p>
                      <a:r>
                        <a:rPr lang="en-US" sz="2400" smtClean="0"/>
                        <a:t>Xây</a:t>
                      </a:r>
                      <a:r>
                        <a:rPr lang="en-US" sz="2400" baseline="0" smtClean="0"/>
                        <a:t> dựng – Chuyển giao – Kinh doanh</a:t>
                      </a:r>
                      <a:endParaRPr lang="en-US" sz="2400"/>
                    </a:p>
                  </a:txBody>
                  <a:tcPr/>
                </a:tc>
              </a:tr>
              <a:tr h="370840">
                <a:tc>
                  <a:txBody>
                    <a:bodyPr/>
                    <a:lstStyle/>
                    <a:p>
                      <a:r>
                        <a:rPr lang="en-US" sz="2400" smtClean="0"/>
                        <a:t>BT</a:t>
                      </a:r>
                      <a:endParaRPr lang="en-US" sz="2400"/>
                    </a:p>
                  </a:txBody>
                  <a:tcPr/>
                </a:tc>
                <a:tc>
                  <a:txBody>
                    <a:bodyPr/>
                    <a:lstStyle/>
                    <a:p>
                      <a:r>
                        <a:rPr lang="en-US" sz="2400" smtClean="0"/>
                        <a:t>Xây</a:t>
                      </a:r>
                      <a:r>
                        <a:rPr lang="en-US" sz="2400" baseline="0" smtClean="0"/>
                        <a:t> dựng – Chuyển giao</a:t>
                      </a:r>
                      <a:endParaRPr lang="en-US" sz="2400"/>
                    </a:p>
                  </a:txBody>
                  <a:tcPr/>
                </a:tc>
              </a:tr>
              <a:tr h="370840">
                <a:tc>
                  <a:txBody>
                    <a:bodyPr/>
                    <a:lstStyle/>
                    <a:p>
                      <a:r>
                        <a:rPr lang="en-US" sz="2400" smtClean="0"/>
                        <a:t>BOO</a:t>
                      </a:r>
                      <a:endParaRPr lang="en-US" sz="2400"/>
                    </a:p>
                  </a:txBody>
                  <a:tcPr/>
                </a:tc>
                <a:tc>
                  <a:txBody>
                    <a:bodyPr/>
                    <a:lstStyle/>
                    <a:p>
                      <a:r>
                        <a:rPr lang="en-US" sz="2400" smtClean="0"/>
                        <a:t>Xây</a:t>
                      </a:r>
                      <a:r>
                        <a:rPr lang="en-US" sz="2400" baseline="0" smtClean="0"/>
                        <a:t> dựng – Sở hữu – Kinh doanh</a:t>
                      </a:r>
                      <a:endParaRPr lang="en-US" sz="2400"/>
                    </a:p>
                  </a:txBody>
                  <a:tcPr/>
                </a:tc>
              </a:tr>
              <a:tr h="370840">
                <a:tc>
                  <a:txBody>
                    <a:bodyPr/>
                    <a:lstStyle/>
                    <a:p>
                      <a:r>
                        <a:rPr lang="en-US" sz="2400" smtClean="0"/>
                        <a:t>BTL</a:t>
                      </a:r>
                      <a:endParaRPr lang="en-US" sz="2400"/>
                    </a:p>
                  </a:txBody>
                  <a:tcPr/>
                </a:tc>
                <a:tc>
                  <a:txBody>
                    <a:bodyPr/>
                    <a:lstStyle/>
                    <a:p>
                      <a:r>
                        <a:rPr lang="en-US" sz="2400" smtClean="0"/>
                        <a:t>Xây</a:t>
                      </a:r>
                      <a:r>
                        <a:rPr lang="en-US" sz="2400" baseline="0" smtClean="0"/>
                        <a:t> dựng – Chuyển giao – Thuê dịch vụ</a:t>
                      </a:r>
                      <a:endParaRPr lang="en-US" sz="2400"/>
                    </a:p>
                  </a:txBody>
                  <a:tcPr/>
                </a:tc>
              </a:tr>
              <a:tr h="370840">
                <a:tc>
                  <a:txBody>
                    <a:bodyPr/>
                    <a:lstStyle/>
                    <a:p>
                      <a:r>
                        <a:rPr lang="en-US" sz="2400" smtClean="0"/>
                        <a:t>BLT</a:t>
                      </a:r>
                      <a:endParaRPr lang="en-US" sz="2400"/>
                    </a:p>
                  </a:txBody>
                  <a:tcPr/>
                </a:tc>
                <a:tc>
                  <a:txBody>
                    <a:bodyPr/>
                    <a:lstStyle/>
                    <a:p>
                      <a:r>
                        <a:rPr lang="en-US" sz="2400" smtClean="0"/>
                        <a:t>Xây</a:t>
                      </a:r>
                      <a:r>
                        <a:rPr lang="en-US" sz="2400" baseline="0" smtClean="0"/>
                        <a:t> dựng – Thuê dịch vụ - Chuyển giao</a:t>
                      </a:r>
                      <a:endParaRPr lang="en-US" sz="2400"/>
                    </a:p>
                  </a:txBody>
                  <a:tcPr/>
                </a:tc>
              </a:tr>
              <a:tr h="370840">
                <a:tc>
                  <a:txBody>
                    <a:bodyPr/>
                    <a:lstStyle/>
                    <a:p>
                      <a:r>
                        <a:rPr lang="en-US" sz="2400" smtClean="0"/>
                        <a:t>O&amp;M</a:t>
                      </a:r>
                      <a:endParaRPr lang="en-US" sz="2400"/>
                    </a:p>
                  </a:txBody>
                  <a:tcPr/>
                </a:tc>
                <a:tc>
                  <a:txBody>
                    <a:bodyPr/>
                    <a:lstStyle/>
                    <a:p>
                      <a:r>
                        <a:rPr lang="en-US" sz="2400" smtClean="0"/>
                        <a:t>Kinh doanh – Quản lý</a:t>
                      </a:r>
                      <a:endParaRPr lang="en-US" sz="2400"/>
                    </a:p>
                  </a:txBody>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Lĩnh vực đầu tư: </a:t>
            </a:r>
          </a:p>
        </p:txBody>
      </p:sp>
      <p:sp>
        <p:nvSpPr>
          <p:cNvPr id="6" name="TextBox 5"/>
          <p:cNvSpPr txBox="1"/>
          <p:nvPr/>
        </p:nvSpPr>
        <p:spPr>
          <a:xfrm>
            <a:off x="971600" y="2636912"/>
            <a:ext cx="7632848" cy="2246769"/>
          </a:xfrm>
          <a:prstGeom prst="rect">
            <a:avLst/>
          </a:prstGeom>
          <a:noFill/>
        </p:spPr>
        <p:txBody>
          <a:bodyPr wrap="square" rtlCol="0">
            <a:spAutoFit/>
          </a:bodyPr>
          <a:lstStyle/>
          <a:p>
            <a:pPr>
              <a:buFontTx/>
              <a:buChar char="-"/>
            </a:pPr>
            <a:r>
              <a:rPr lang="en-US" sz="2800" smtClean="0">
                <a:latin typeface="+mj-lt"/>
              </a:rPr>
              <a:t> Chiếu sáng, cung cấp nước sạch, thoát nước, thu gom và xử lý chất thải; </a:t>
            </a:r>
          </a:p>
          <a:p>
            <a:pPr>
              <a:buFontTx/>
              <a:buChar char="-"/>
            </a:pPr>
            <a:r>
              <a:rPr lang="en-US" sz="2800" smtClean="0">
                <a:latin typeface="+mj-lt"/>
              </a:rPr>
              <a:t> Nhà ở xã hội, nhà ở tái định cư;</a:t>
            </a:r>
          </a:p>
          <a:p>
            <a:pPr>
              <a:buFontTx/>
              <a:buChar char="-"/>
            </a:pPr>
            <a:r>
              <a:rPr lang="en-US" sz="2800" smtClean="0">
                <a:latin typeface="+mj-lt"/>
              </a:rPr>
              <a:t> Nhà máy điện, đường dây tải điện;</a:t>
            </a:r>
          </a:p>
          <a:p>
            <a:pPr>
              <a:buFontTx/>
              <a:buChar char="-"/>
            </a:pPr>
            <a:r>
              <a:rPr lang="en-US" sz="2800" smtClean="0">
                <a:latin typeface="+mj-lt"/>
              </a:rPr>
              <a:t> Công trình kết cấu hạ tầng </a:t>
            </a:r>
            <a:r>
              <a:rPr lang="en-US" sz="2800" smtClean="0">
                <a:latin typeface="+mj-lt"/>
                <a:sym typeface="Wingdings" pitchFamily="2" charset="2"/>
              </a:rPr>
              <a:t> Điều 4 NĐ 15/2015</a:t>
            </a:r>
            <a:endParaRPr lang="en-US" sz="2800" smtClean="0">
              <a:latin typeface="+mj-lt"/>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Dự án được phân loại theo quy định về đầu tư công: </a:t>
            </a:r>
          </a:p>
        </p:txBody>
      </p:sp>
      <p:sp>
        <p:nvSpPr>
          <p:cNvPr id="6" name="TextBox 5"/>
          <p:cNvSpPr txBox="1"/>
          <p:nvPr/>
        </p:nvSpPr>
        <p:spPr>
          <a:xfrm>
            <a:off x="971600" y="2636912"/>
            <a:ext cx="7632848" cy="954107"/>
          </a:xfrm>
          <a:prstGeom prst="rect">
            <a:avLst/>
          </a:prstGeom>
          <a:noFill/>
        </p:spPr>
        <p:txBody>
          <a:bodyPr wrap="square" rtlCol="0">
            <a:spAutoFit/>
          </a:bodyPr>
          <a:lstStyle/>
          <a:p>
            <a:pPr>
              <a:buFontTx/>
              <a:buChar char="-"/>
            </a:pPr>
            <a:r>
              <a:rPr lang="en-US" sz="2800" smtClean="0">
                <a:latin typeface="+mj-lt"/>
              </a:rPr>
              <a:t> Dự án quan trọng quốc gia;</a:t>
            </a:r>
          </a:p>
          <a:p>
            <a:pPr>
              <a:buFontTx/>
              <a:buChar char="-"/>
            </a:pPr>
            <a:r>
              <a:rPr lang="en-US" sz="2800" smtClean="0">
                <a:latin typeface="+mj-lt"/>
              </a:rPr>
              <a:t> Dự án nhóm A, B, C.</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Vốn đầu tư: (Điều 10 NĐ 15/2015) </a:t>
            </a:r>
          </a:p>
        </p:txBody>
      </p:sp>
      <p:sp>
        <p:nvSpPr>
          <p:cNvPr id="6" name="TextBox 5"/>
          <p:cNvSpPr txBox="1"/>
          <p:nvPr/>
        </p:nvSpPr>
        <p:spPr>
          <a:xfrm>
            <a:off x="1331640" y="4221088"/>
            <a:ext cx="3600400" cy="1569660"/>
          </a:xfrm>
          <a:prstGeom prst="rect">
            <a:avLst/>
          </a:prstGeom>
          <a:noFill/>
        </p:spPr>
        <p:txBody>
          <a:bodyPr wrap="square" rtlCol="0">
            <a:spAutoFit/>
          </a:bodyPr>
          <a:lstStyle/>
          <a:p>
            <a:pPr>
              <a:buFontTx/>
              <a:buChar char="-"/>
            </a:pPr>
            <a:r>
              <a:rPr lang="en-US" sz="2400" smtClean="0">
                <a:latin typeface="+mj-lt"/>
              </a:rPr>
              <a:t> Không thấp hơn 15%;</a:t>
            </a:r>
          </a:p>
          <a:p>
            <a:pPr>
              <a:buFontTx/>
              <a:buChar char="-"/>
            </a:pPr>
            <a:r>
              <a:rPr lang="en-US" sz="2400" smtClean="0">
                <a:latin typeface="+mj-lt"/>
              </a:rPr>
              <a:t> Dự án trên 1500 tỷ, tỷ lệ vốn CSH xác định lũy tiến từng phần</a:t>
            </a:r>
          </a:p>
        </p:txBody>
      </p:sp>
      <p:sp>
        <p:nvSpPr>
          <p:cNvPr id="7" name="Rounded Rectangle 6"/>
          <p:cNvSpPr/>
          <p:nvPr/>
        </p:nvSpPr>
        <p:spPr>
          <a:xfrm>
            <a:off x="2555776" y="2924944"/>
            <a:ext cx="1944216" cy="10081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t>Vốn </a:t>
            </a:r>
          </a:p>
          <a:p>
            <a:pPr algn="ctr"/>
            <a:r>
              <a:rPr lang="en-US" sz="2400" smtClean="0"/>
              <a:t>chủ sở hữu</a:t>
            </a:r>
            <a:endParaRPr lang="en-US" sz="2400"/>
          </a:p>
        </p:txBody>
      </p:sp>
      <p:sp>
        <p:nvSpPr>
          <p:cNvPr id="9" name="Rounded Rectangle 8"/>
          <p:cNvSpPr/>
          <p:nvPr/>
        </p:nvSpPr>
        <p:spPr>
          <a:xfrm>
            <a:off x="5508104" y="2924944"/>
            <a:ext cx="1944216" cy="10081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t>Vốn </a:t>
            </a:r>
          </a:p>
          <a:p>
            <a:pPr algn="ctr"/>
            <a:r>
              <a:rPr lang="en-US" sz="2400" smtClean="0"/>
              <a:t>huy động</a:t>
            </a:r>
            <a:endParaRPr lang="en-US" sz="2400"/>
          </a:p>
        </p:txBody>
      </p:sp>
      <p:sp>
        <p:nvSpPr>
          <p:cNvPr id="10" name="Curved Right Arrow 9"/>
          <p:cNvSpPr/>
          <p:nvPr/>
        </p:nvSpPr>
        <p:spPr>
          <a:xfrm rot="1574841">
            <a:off x="1879345" y="2916606"/>
            <a:ext cx="594010" cy="1312822"/>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Plus 10"/>
          <p:cNvSpPr/>
          <p:nvPr/>
        </p:nvSpPr>
        <p:spPr>
          <a:xfrm>
            <a:off x="4788024" y="3212976"/>
            <a:ext cx="576064"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Vốn đầu tư của nhà nước: (Điều 10 NĐ 15/2015) </a:t>
            </a:r>
          </a:p>
        </p:txBody>
      </p:sp>
      <p:sp>
        <p:nvSpPr>
          <p:cNvPr id="6" name="TextBox 5"/>
          <p:cNvSpPr txBox="1"/>
          <p:nvPr/>
        </p:nvSpPr>
        <p:spPr>
          <a:xfrm>
            <a:off x="1115616" y="2852936"/>
            <a:ext cx="7056784" cy="1384995"/>
          </a:xfrm>
          <a:prstGeom prst="rect">
            <a:avLst/>
          </a:prstGeom>
          <a:noFill/>
        </p:spPr>
        <p:txBody>
          <a:bodyPr wrap="square" rtlCol="0">
            <a:spAutoFit/>
          </a:bodyPr>
          <a:lstStyle/>
          <a:p>
            <a:pPr>
              <a:buFontTx/>
              <a:buChar char="-"/>
            </a:pPr>
            <a:r>
              <a:rPr lang="en-US" sz="2400" smtClean="0">
                <a:latin typeface="+mj-lt"/>
              </a:rPr>
              <a:t> </a:t>
            </a:r>
            <a:r>
              <a:rPr lang="en-US" sz="2800" smtClean="0">
                <a:latin typeface="+mj-lt"/>
              </a:rPr>
              <a:t>Vốn đầu tư của Nhà nước tham gia thực hiện dự án không tính vào tổng vốn đầu tư để xác định vốn chủ sở hữu.</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954107"/>
          </a:xfrm>
          <a:prstGeom prst="rect">
            <a:avLst/>
          </a:prstGeom>
          <a:noFill/>
        </p:spPr>
        <p:txBody>
          <a:bodyPr wrap="square" rtlCol="0">
            <a:spAutoFit/>
          </a:bodyPr>
          <a:lstStyle/>
          <a:p>
            <a:r>
              <a:rPr lang="en-US" sz="2800" smtClean="0">
                <a:solidFill>
                  <a:srgbClr val="C00000"/>
                </a:solidFill>
                <a:latin typeface="+mj-lt"/>
              </a:rPr>
              <a:t>Sử dụng vốn đầu tư của nhà nước tham gia thực hiện dự án (Điều 11 NĐ 15/2015)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620688"/>
            <a:ext cx="8229600" cy="1143000"/>
          </a:xfrm>
        </p:spPr>
        <p:txBody>
          <a:bodyPr>
            <a:normAutofit/>
          </a:bodyPr>
          <a:lstStyle/>
          <a:p>
            <a:r>
              <a:rPr lang="en-US" sz="3200" b="1" smtClean="0">
                <a:solidFill>
                  <a:srgbClr val="000099"/>
                </a:solidFill>
              </a:rPr>
              <a:t>III. HỢP ĐỒNG ĐẦU TƯ THEO HÌNH THỨC</a:t>
            </a:r>
            <a:br>
              <a:rPr lang="en-US" sz="3200" b="1" smtClean="0">
                <a:solidFill>
                  <a:srgbClr val="000099"/>
                </a:solidFill>
              </a:rPr>
            </a:br>
            <a:r>
              <a:rPr lang="en-US" sz="3200" b="1" smtClean="0">
                <a:solidFill>
                  <a:srgbClr val="000099"/>
                </a:solidFill>
              </a:rPr>
              <a:t>ĐỐI TÁC CÔNG TƯ (PPP)</a:t>
            </a:r>
            <a:endParaRPr lang="en-US" sz="3200" b="1">
              <a:solidFill>
                <a:srgbClr val="000099"/>
              </a:solidFill>
            </a:endParaRPr>
          </a:p>
        </p:txBody>
      </p:sp>
      <p:sp>
        <p:nvSpPr>
          <p:cNvPr id="5" name="TextBox 4"/>
          <p:cNvSpPr txBox="1"/>
          <p:nvPr/>
        </p:nvSpPr>
        <p:spPr>
          <a:xfrm>
            <a:off x="827584" y="2060848"/>
            <a:ext cx="7920880" cy="523220"/>
          </a:xfrm>
          <a:prstGeom prst="rect">
            <a:avLst/>
          </a:prstGeom>
          <a:noFill/>
        </p:spPr>
        <p:txBody>
          <a:bodyPr wrap="square" rtlCol="0">
            <a:spAutoFit/>
          </a:bodyPr>
          <a:lstStyle/>
          <a:p>
            <a:r>
              <a:rPr lang="en-US" sz="2800" smtClean="0">
                <a:solidFill>
                  <a:srgbClr val="C00000"/>
                </a:solidFill>
                <a:latin typeface="+mj-lt"/>
              </a:rPr>
              <a:t>Quy trình thực hiện</a:t>
            </a:r>
          </a:p>
        </p:txBody>
      </p:sp>
      <p:sp>
        <p:nvSpPr>
          <p:cNvPr id="7" name="TextBox 6"/>
          <p:cNvSpPr txBox="1"/>
          <p:nvPr/>
        </p:nvSpPr>
        <p:spPr>
          <a:xfrm>
            <a:off x="899805" y="2636912"/>
            <a:ext cx="1330814" cy="830997"/>
          </a:xfrm>
          <a:prstGeom prst="rect">
            <a:avLst/>
          </a:prstGeom>
          <a:noFill/>
        </p:spPr>
        <p:txBody>
          <a:bodyPr wrap="none" rtlCol="0">
            <a:spAutoFit/>
          </a:bodyPr>
          <a:lstStyle/>
          <a:p>
            <a:r>
              <a:rPr lang="en-US" sz="2400" smtClean="0"/>
              <a:t>Đề xuất </a:t>
            </a:r>
          </a:p>
          <a:p>
            <a:r>
              <a:rPr lang="en-US" sz="2400" smtClean="0"/>
              <a:t>dự án</a:t>
            </a:r>
            <a:endParaRPr lang="en-US" sz="2200"/>
          </a:p>
        </p:txBody>
      </p:sp>
      <p:cxnSp>
        <p:nvCxnSpPr>
          <p:cNvPr id="9" name="Straight Arrow Connector 8"/>
          <p:cNvCxnSpPr/>
          <p:nvPr/>
        </p:nvCxnSpPr>
        <p:spPr>
          <a:xfrm>
            <a:off x="2123941" y="285293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2772013" y="2636912"/>
            <a:ext cx="1947969" cy="830997"/>
          </a:xfrm>
          <a:prstGeom prst="rect">
            <a:avLst/>
          </a:prstGeom>
          <a:noFill/>
        </p:spPr>
        <p:txBody>
          <a:bodyPr wrap="none" rtlCol="0">
            <a:spAutoFit/>
          </a:bodyPr>
          <a:lstStyle/>
          <a:p>
            <a:r>
              <a:rPr lang="en-US" sz="2400" smtClean="0"/>
              <a:t>Thẩm định </a:t>
            </a:r>
          </a:p>
          <a:p>
            <a:r>
              <a:rPr lang="en-US" sz="2400" smtClean="0"/>
              <a:t>và phê duyệt</a:t>
            </a:r>
          </a:p>
        </p:txBody>
      </p:sp>
      <p:cxnSp>
        <p:nvCxnSpPr>
          <p:cNvPr id="11" name="Straight Arrow Connector 10"/>
          <p:cNvCxnSpPr/>
          <p:nvPr/>
        </p:nvCxnSpPr>
        <p:spPr>
          <a:xfrm>
            <a:off x="4428197" y="285293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7149949" y="4187989"/>
            <a:ext cx="1598515" cy="769441"/>
          </a:xfrm>
          <a:prstGeom prst="rect">
            <a:avLst/>
          </a:prstGeom>
          <a:noFill/>
        </p:spPr>
        <p:txBody>
          <a:bodyPr wrap="none" rtlCol="0">
            <a:spAutoFit/>
          </a:bodyPr>
          <a:lstStyle/>
          <a:p>
            <a:pPr algn="ctr"/>
            <a:r>
              <a:rPr lang="en-US" sz="2200" smtClean="0"/>
              <a:t>Thẩm định </a:t>
            </a:r>
          </a:p>
          <a:p>
            <a:pPr algn="ctr"/>
            <a:r>
              <a:rPr lang="en-US" sz="2200" smtClean="0"/>
              <a:t>báo cáo</a:t>
            </a:r>
          </a:p>
        </p:txBody>
      </p:sp>
      <p:sp>
        <p:nvSpPr>
          <p:cNvPr id="17" name="TextBox 16"/>
          <p:cNvSpPr txBox="1"/>
          <p:nvPr/>
        </p:nvSpPr>
        <p:spPr>
          <a:xfrm>
            <a:off x="5076269" y="2636912"/>
            <a:ext cx="1350050" cy="461665"/>
          </a:xfrm>
          <a:prstGeom prst="rect">
            <a:avLst/>
          </a:prstGeom>
          <a:noFill/>
        </p:spPr>
        <p:txBody>
          <a:bodyPr wrap="none" rtlCol="0">
            <a:spAutoFit/>
          </a:bodyPr>
          <a:lstStyle/>
          <a:p>
            <a:r>
              <a:rPr lang="en-US" sz="2400" smtClean="0"/>
              <a:t>Công bố</a:t>
            </a:r>
          </a:p>
        </p:txBody>
      </p:sp>
      <p:cxnSp>
        <p:nvCxnSpPr>
          <p:cNvPr id="18" name="Straight Arrow Connector 17"/>
          <p:cNvCxnSpPr/>
          <p:nvPr/>
        </p:nvCxnSpPr>
        <p:spPr>
          <a:xfrm>
            <a:off x="6444421" y="285293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flipH="1">
            <a:off x="7884368" y="3645024"/>
            <a:ext cx="213" cy="5760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6753626" y="2564904"/>
            <a:ext cx="2210862" cy="1107996"/>
          </a:xfrm>
          <a:prstGeom prst="rect">
            <a:avLst/>
          </a:prstGeom>
          <a:noFill/>
        </p:spPr>
        <p:txBody>
          <a:bodyPr wrap="none" rtlCol="0">
            <a:spAutoFit/>
          </a:bodyPr>
          <a:lstStyle/>
          <a:p>
            <a:pPr algn="ctr"/>
            <a:r>
              <a:rPr lang="en-US" sz="2200" smtClean="0"/>
              <a:t>     Lập báo cáo </a:t>
            </a:r>
          </a:p>
          <a:p>
            <a:pPr algn="ctr"/>
            <a:r>
              <a:rPr lang="en-US" sz="2200" smtClean="0"/>
              <a:t>nghiên cứu </a:t>
            </a:r>
          </a:p>
          <a:p>
            <a:pPr algn="ctr"/>
            <a:r>
              <a:rPr lang="en-US" sz="2200" smtClean="0"/>
              <a:t>khả thi</a:t>
            </a:r>
          </a:p>
        </p:txBody>
      </p:sp>
      <p:cxnSp>
        <p:nvCxnSpPr>
          <p:cNvPr id="23" name="Straight Arrow Connector 22"/>
          <p:cNvCxnSpPr/>
          <p:nvPr/>
        </p:nvCxnSpPr>
        <p:spPr>
          <a:xfrm flipH="1">
            <a:off x="6516216" y="4476021"/>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5016960" y="4230380"/>
            <a:ext cx="1571264" cy="461665"/>
          </a:xfrm>
          <a:prstGeom prst="rect">
            <a:avLst/>
          </a:prstGeom>
          <a:noFill/>
        </p:spPr>
        <p:txBody>
          <a:bodyPr wrap="none" rtlCol="0">
            <a:spAutoFit/>
          </a:bodyPr>
          <a:lstStyle/>
          <a:p>
            <a:r>
              <a:rPr lang="en-US" sz="2400" smtClean="0"/>
              <a:t>Phê duyệt</a:t>
            </a:r>
          </a:p>
        </p:txBody>
      </p:sp>
      <p:cxnSp>
        <p:nvCxnSpPr>
          <p:cNvPr id="26" name="Straight Arrow Connector 25"/>
          <p:cNvCxnSpPr/>
          <p:nvPr/>
        </p:nvCxnSpPr>
        <p:spPr>
          <a:xfrm flipH="1">
            <a:off x="4355976" y="4476021"/>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2931171" y="4115981"/>
            <a:ext cx="2000869" cy="830997"/>
          </a:xfrm>
          <a:prstGeom prst="rect">
            <a:avLst/>
          </a:prstGeom>
          <a:noFill/>
        </p:spPr>
        <p:txBody>
          <a:bodyPr wrap="none" rtlCol="0">
            <a:spAutoFit/>
          </a:bodyPr>
          <a:lstStyle/>
          <a:p>
            <a:r>
              <a:rPr lang="en-US" sz="2400" smtClean="0"/>
              <a:t>Đấu thầu/</a:t>
            </a:r>
          </a:p>
          <a:p>
            <a:r>
              <a:rPr lang="en-US" sz="2400" smtClean="0"/>
              <a:t>Chỉ định thầu</a:t>
            </a:r>
          </a:p>
        </p:txBody>
      </p:sp>
      <p:cxnSp>
        <p:nvCxnSpPr>
          <p:cNvPr id="28" name="Straight Arrow Connector 27"/>
          <p:cNvCxnSpPr/>
          <p:nvPr/>
        </p:nvCxnSpPr>
        <p:spPr>
          <a:xfrm flipH="1">
            <a:off x="2195736" y="4548029"/>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656024" y="4077072"/>
            <a:ext cx="1827744" cy="830997"/>
          </a:xfrm>
          <a:prstGeom prst="rect">
            <a:avLst/>
          </a:prstGeom>
          <a:noFill/>
        </p:spPr>
        <p:txBody>
          <a:bodyPr wrap="none" rtlCol="0">
            <a:spAutoFit/>
          </a:bodyPr>
          <a:lstStyle/>
          <a:p>
            <a:r>
              <a:rPr lang="en-US" sz="2400" smtClean="0"/>
              <a:t>Thỏa thuận </a:t>
            </a:r>
          </a:p>
          <a:p>
            <a:r>
              <a:rPr lang="en-US" sz="2400" smtClean="0"/>
              <a:t>đầu tư</a:t>
            </a:r>
          </a:p>
        </p:txBody>
      </p:sp>
      <p:cxnSp>
        <p:nvCxnSpPr>
          <p:cNvPr id="30" name="Straight Arrow Connector 29"/>
          <p:cNvCxnSpPr/>
          <p:nvPr/>
        </p:nvCxnSpPr>
        <p:spPr>
          <a:xfrm>
            <a:off x="1259632" y="4836061"/>
            <a:ext cx="0" cy="7920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683568" y="5556141"/>
            <a:ext cx="2358338" cy="461665"/>
          </a:xfrm>
          <a:prstGeom prst="rect">
            <a:avLst/>
          </a:prstGeom>
          <a:noFill/>
        </p:spPr>
        <p:txBody>
          <a:bodyPr wrap="none" rtlCol="0">
            <a:spAutoFit/>
          </a:bodyPr>
          <a:lstStyle/>
          <a:p>
            <a:r>
              <a:rPr lang="en-US" sz="2400" smtClean="0">
                <a:solidFill>
                  <a:srgbClr val="003399"/>
                </a:solidFill>
              </a:rPr>
              <a:t>Cấp GCNĐKĐT</a:t>
            </a:r>
          </a:p>
        </p:txBody>
      </p:sp>
      <p:cxnSp>
        <p:nvCxnSpPr>
          <p:cNvPr id="32" name="Straight Arrow Connector 31"/>
          <p:cNvCxnSpPr/>
          <p:nvPr/>
        </p:nvCxnSpPr>
        <p:spPr>
          <a:xfrm>
            <a:off x="3059832" y="5772165"/>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3851920" y="5484133"/>
            <a:ext cx="2836033" cy="461665"/>
          </a:xfrm>
          <a:prstGeom prst="rect">
            <a:avLst/>
          </a:prstGeom>
          <a:noFill/>
        </p:spPr>
        <p:txBody>
          <a:bodyPr wrap="none" rtlCol="0">
            <a:spAutoFit/>
          </a:bodyPr>
          <a:lstStyle/>
          <a:p>
            <a:r>
              <a:rPr lang="en-US" sz="2400" smtClean="0">
                <a:solidFill>
                  <a:srgbClr val="003399"/>
                </a:solidFill>
              </a:rPr>
              <a:t>Ký hợp đồng dự án</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755576" y="1988840"/>
            <a:ext cx="7776864" cy="1224136"/>
          </a:xfrm>
        </p:spPr>
        <p:txBody>
          <a:bodyPr>
            <a:normAutofit fontScale="90000"/>
          </a:bodyPr>
          <a:lstStyle/>
          <a:p>
            <a:r>
              <a:rPr lang="es-UY" sz="4000" b="1" smtClean="0"/>
              <a:t>BÀI 6.</a:t>
            </a:r>
            <a:br>
              <a:rPr lang="es-UY" sz="4000" b="1" smtClean="0"/>
            </a:br>
            <a:r>
              <a:rPr lang="es-UY" sz="4000" b="1" smtClean="0"/>
              <a:t>ĐẦU TƯ, KINH DOANH VỐN NHÀ NƯỚC</a:t>
            </a:r>
            <a:endParaRPr lang="es-ES" i="1"/>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548680"/>
            <a:ext cx="8496944" cy="1143000"/>
          </a:xfrm>
        </p:spPr>
        <p:txBody>
          <a:bodyPr>
            <a:normAutofit/>
          </a:bodyPr>
          <a:lstStyle/>
          <a:p>
            <a:r>
              <a:rPr lang="en-US" sz="3200" b="1" smtClean="0">
                <a:solidFill>
                  <a:srgbClr val="000099"/>
                </a:solidFill>
              </a:rPr>
              <a:t>I. CÁC KHÁI NIỆM</a:t>
            </a:r>
            <a:endParaRPr lang="en-US" sz="3200" b="1">
              <a:solidFill>
                <a:srgbClr val="000099"/>
              </a:solidFill>
            </a:endParaRPr>
          </a:p>
        </p:txBody>
      </p:sp>
      <p:sp>
        <p:nvSpPr>
          <p:cNvPr id="7" name="Rounded Rectangle 6"/>
          <p:cNvSpPr/>
          <p:nvPr/>
        </p:nvSpPr>
        <p:spPr>
          <a:xfrm>
            <a:off x="1331640" y="1844824"/>
            <a:ext cx="2376264"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smtClean="0"/>
              <a:t>Đầu tư công</a:t>
            </a:r>
            <a:endParaRPr lang="en-US" sz="2800" b="1"/>
          </a:p>
        </p:txBody>
      </p:sp>
      <p:sp>
        <p:nvSpPr>
          <p:cNvPr id="10" name="Rounded Rectangle 9"/>
          <p:cNvSpPr/>
          <p:nvPr/>
        </p:nvSpPr>
        <p:spPr>
          <a:xfrm>
            <a:off x="4427984" y="1844824"/>
            <a:ext cx="3744416" cy="1080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smtClean="0"/>
              <a:t>Đầu  tư vốn nhà nước tại doanh nghiệp</a:t>
            </a:r>
            <a:endParaRPr lang="en-US" sz="2800" b="1"/>
          </a:p>
        </p:txBody>
      </p:sp>
      <p:sp>
        <p:nvSpPr>
          <p:cNvPr id="11" name="Down Arrow 10"/>
          <p:cNvSpPr/>
          <p:nvPr/>
        </p:nvSpPr>
        <p:spPr>
          <a:xfrm>
            <a:off x="2195736" y="3140968"/>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156176" y="3140968"/>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259632" y="3789040"/>
            <a:ext cx="2316019" cy="461665"/>
          </a:xfrm>
          <a:prstGeom prst="rect">
            <a:avLst/>
          </a:prstGeom>
          <a:noFill/>
        </p:spPr>
        <p:txBody>
          <a:bodyPr wrap="none" rtlCol="0">
            <a:spAutoFit/>
          </a:bodyPr>
          <a:lstStyle/>
          <a:p>
            <a:r>
              <a:rPr lang="en-US" sz="2400" smtClean="0">
                <a:latin typeface="+mj-lt"/>
              </a:rPr>
              <a:t>Luật Đầu tư công</a:t>
            </a:r>
            <a:endParaRPr lang="en-US" sz="2400">
              <a:latin typeface="+mj-lt"/>
            </a:endParaRPr>
          </a:p>
        </p:txBody>
      </p:sp>
      <p:sp>
        <p:nvSpPr>
          <p:cNvPr id="15" name="TextBox 14"/>
          <p:cNvSpPr txBox="1"/>
          <p:nvPr/>
        </p:nvSpPr>
        <p:spPr>
          <a:xfrm>
            <a:off x="4355976" y="3789040"/>
            <a:ext cx="4104456" cy="1200329"/>
          </a:xfrm>
          <a:prstGeom prst="rect">
            <a:avLst/>
          </a:prstGeom>
          <a:noFill/>
        </p:spPr>
        <p:txBody>
          <a:bodyPr wrap="square" rtlCol="0">
            <a:spAutoFit/>
          </a:bodyPr>
          <a:lstStyle/>
          <a:p>
            <a:r>
              <a:rPr lang="en-US" sz="2400" smtClean="0">
                <a:latin typeface="+mj-lt"/>
              </a:rPr>
              <a:t>Luật Quản lý, sử dụng vốn nhà nước đầu tư vào sản xuất kinh doanh tại doanh nghiệp</a:t>
            </a:r>
            <a:endParaRPr lang="en-US" sz="24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smtClean="0">
                <a:solidFill>
                  <a:srgbClr val="000099"/>
                </a:solidFill>
              </a:rPr>
              <a:t>I. KHÁI QUÁT VỀ ĐẦU TƯ (tt)</a:t>
            </a:r>
            <a:endParaRPr lang="en-US" sz="3200" b="1">
              <a:solidFill>
                <a:srgbClr val="000099"/>
              </a:solidFill>
            </a:endParaRPr>
          </a:p>
        </p:txBody>
      </p:sp>
      <p:sp>
        <p:nvSpPr>
          <p:cNvPr id="18" name="Rounded Rectangle 17"/>
          <p:cNvSpPr/>
          <p:nvPr/>
        </p:nvSpPr>
        <p:spPr>
          <a:xfrm>
            <a:off x="683568" y="1916832"/>
            <a:ext cx="223224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smtClean="0"/>
              <a:t>Đầu tư </a:t>
            </a:r>
          </a:p>
          <a:p>
            <a:pPr algn="ctr"/>
            <a:r>
              <a:rPr lang="en-US" sz="2800" b="1" smtClean="0"/>
              <a:t>kinh doanh</a:t>
            </a:r>
            <a:endParaRPr lang="en-US" sz="2800" b="1"/>
          </a:p>
        </p:txBody>
      </p:sp>
      <p:sp>
        <p:nvSpPr>
          <p:cNvPr id="19" name="TextBox 18"/>
          <p:cNvSpPr txBox="1"/>
          <p:nvPr/>
        </p:nvSpPr>
        <p:spPr>
          <a:xfrm>
            <a:off x="3491880" y="1772816"/>
            <a:ext cx="4303166" cy="538609"/>
          </a:xfrm>
          <a:prstGeom prst="rect">
            <a:avLst/>
          </a:prstGeom>
          <a:noFill/>
        </p:spPr>
        <p:txBody>
          <a:bodyPr wrap="none" rtlCol="0">
            <a:spAutoFit/>
          </a:bodyPr>
          <a:lstStyle/>
          <a:p>
            <a:r>
              <a:rPr lang="en-US" sz="2900" smtClean="0">
                <a:latin typeface="+mj-lt"/>
              </a:rPr>
              <a:t>- Thành lập tổ chức kinh tế;</a:t>
            </a:r>
            <a:endParaRPr lang="en-US" sz="2900">
              <a:latin typeface="+mj-lt"/>
            </a:endParaRPr>
          </a:p>
        </p:txBody>
      </p:sp>
      <p:sp>
        <p:nvSpPr>
          <p:cNvPr id="20" name="TextBox 19"/>
          <p:cNvSpPr txBox="1"/>
          <p:nvPr/>
        </p:nvSpPr>
        <p:spPr>
          <a:xfrm>
            <a:off x="3491880" y="2492896"/>
            <a:ext cx="5154488" cy="538609"/>
          </a:xfrm>
          <a:prstGeom prst="rect">
            <a:avLst/>
          </a:prstGeom>
          <a:noFill/>
        </p:spPr>
        <p:txBody>
          <a:bodyPr wrap="none" rtlCol="0">
            <a:spAutoFit/>
          </a:bodyPr>
          <a:lstStyle/>
          <a:p>
            <a:r>
              <a:rPr lang="en-US" sz="2900" smtClean="0">
                <a:latin typeface="+mj-lt"/>
              </a:rPr>
              <a:t>- Góp vốn mua CP, phần vốn góp;</a:t>
            </a:r>
            <a:endParaRPr lang="en-US" sz="2900">
              <a:latin typeface="+mj-lt"/>
            </a:endParaRPr>
          </a:p>
        </p:txBody>
      </p:sp>
      <p:sp>
        <p:nvSpPr>
          <p:cNvPr id="21" name="TextBox 20"/>
          <p:cNvSpPr txBox="1"/>
          <p:nvPr/>
        </p:nvSpPr>
        <p:spPr>
          <a:xfrm>
            <a:off x="3491880" y="3212976"/>
            <a:ext cx="5388013" cy="538609"/>
          </a:xfrm>
          <a:prstGeom prst="rect">
            <a:avLst/>
          </a:prstGeom>
          <a:noFill/>
        </p:spPr>
        <p:txBody>
          <a:bodyPr wrap="none" rtlCol="0">
            <a:spAutoFit/>
          </a:bodyPr>
          <a:lstStyle/>
          <a:p>
            <a:r>
              <a:rPr lang="en-US" sz="2900" smtClean="0">
                <a:latin typeface="+mj-lt"/>
              </a:rPr>
              <a:t>- Đầu tư theo hình thức hợp đồng;</a:t>
            </a:r>
            <a:endParaRPr lang="en-US" sz="2900">
              <a:latin typeface="+mj-lt"/>
            </a:endParaRPr>
          </a:p>
        </p:txBody>
      </p:sp>
      <p:sp>
        <p:nvSpPr>
          <p:cNvPr id="22" name="TextBox 21"/>
          <p:cNvSpPr txBox="1"/>
          <p:nvPr/>
        </p:nvSpPr>
        <p:spPr>
          <a:xfrm>
            <a:off x="3491880" y="3933056"/>
            <a:ext cx="4033476" cy="538609"/>
          </a:xfrm>
          <a:prstGeom prst="rect">
            <a:avLst/>
          </a:prstGeom>
          <a:noFill/>
        </p:spPr>
        <p:txBody>
          <a:bodyPr wrap="none" rtlCol="0">
            <a:spAutoFit/>
          </a:bodyPr>
          <a:lstStyle/>
          <a:p>
            <a:r>
              <a:rPr lang="en-US" sz="2900" smtClean="0">
                <a:latin typeface="+mj-lt"/>
              </a:rPr>
              <a:t>- Thực hiện dự án đầu tư.</a:t>
            </a:r>
            <a:endParaRPr lang="en-US" sz="2900">
              <a:latin typeface="+mj-lt"/>
            </a:endParaRPr>
          </a:p>
        </p:txBody>
      </p:sp>
      <p:sp>
        <p:nvSpPr>
          <p:cNvPr id="8" name="TextBox 7"/>
          <p:cNvSpPr txBox="1"/>
          <p:nvPr/>
        </p:nvSpPr>
        <p:spPr>
          <a:xfrm>
            <a:off x="683568" y="3501008"/>
            <a:ext cx="2448272" cy="461665"/>
          </a:xfrm>
          <a:prstGeom prst="rect">
            <a:avLst/>
          </a:prstGeom>
          <a:noFill/>
        </p:spPr>
        <p:txBody>
          <a:bodyPr wrap="square" rtlCol="0">
            <a:spAutoFit/>
          </a:bodyPr>
          <a:lstStyle/>
          <a:p>
            <a:r>
              <a:rPr lang="en-US" sz="2400" i="1" smtClean="0">
                <a:solidFill>
                  <a:srgbClr val="FF0000"/>
                </a:solidFill>
                <a:latin typeface="+mj-lt"/>
              </a:rPr>
              <a:t>K5 Đ3 Luật Đầu tư</a:t>
            </a:r>
            <a:endParaRPr lang="en-US" sz="2400" i="1">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548680"/>
            <a:ext cx="8496944" cy="1143000"/>
          </a:xfrm>
        </p:spPr>
        <p:txBody>
          <a:bodyPr>
            <a:normAutofit/>
          </a:bodyPr>
          <a:lstStyle/>
          <a:p>
            <a:r>
              <a:rPr lang="en-US" sz="3200" b="1" smtClean="0">
                <a:solidFill>
                  <a:srgbClr val="000099"/>
                </a:solidFill>
              </a:rPr>
              <a:t>I. CÁC KHÁI NIỆM</a:t>
            </a:r>
            <a:endParaRPr lang="en-US" sz="3200" b="1">
              <a:solidFill>
                <a:srgbClr val="000099"/>
              </a:solidFill>
            </a:endParaRPr>
          </a:p>
        </p:txBody>
      </p:sp>
      <p:sp>
        <p:nvSpPr>
          <p:cNvPr id="7" name="Rounded Rectangle 6"/>
          <p:cNvSpPr/>
          <p:nvPr/>
        </p:nvSpPr>
        <p:spPr>
          <a:xfrm>
            <a:off x="899592" y="1844824"/>
            <a:ext cx="2376264"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smtClean="0"/>
              <a:t>Đầu tư công</a:t>
            </a:r>
            <a:endParaRPr lang="en-US" sz="2800" b="1"/>
          </a:p>
        </p:txBody>
      </p:sp>
      <p:sp>
        <p:nvSpPr>
          <p:cNvPr id="14" name="TextBox 13"/>
          <p:cNvSpPr txBox="1"/>
          <p:nvPr/>
        </p:nvSpPr>
        <p:spPr>
          <a:xfrm>
            <a:off x="3707905" y="1844824"/>
            <a:ext cx="4464496" cy="1384995"/>
          </a:xfrm>
          <a:prstGeom prst="rect">
            <a:avLst/>
          </a:prstGeom>
          <a:noFill/>
        </p:spPr>
        <p:txBody>
          <a:bodyPr wrap="square" rtlCol="0">
            <a:spAutoFit/>
          </a:bodyPr>
          <a:lstStyle/>
          <a:p>
            <a:r>
              <a:rPr lang="en-US" sz="2800" smtClean="0">
                <a:latin typeface="+mj-lt"/>
              </a:rPr>
              <a:t>Đầu tư vào chương trình, dự án xây dựng kết cấu hạ tầng kinh tế xã hội;</a:t>
            </a:r>
          </a:p>
        </p:txBody>
      </p:sp>
      <p:sp>
        <p:nvSpPr>
          <p:cNvPr id="9" name="TextBox 8"/>
          <p:cNvSpPr txBox="1"/>
          <p:nvPr/>
        </p:nvSpPr>
        <p:spPr>
          <a:xfrm>
            <a:off x="3707904" y="3340149"/>
            <a:ext cx="4464496" cy="1384995"/>
          </a:xfrm>
          <a:prstGeom prst="rect">
            <a:avLst/>
          </a:prstGeom>
          <a:noFill/>
        </p:spPr>
        <p:txBody>
          <a:bodyPr wrap="square" rtlCol="0">
            <a:spAutoFit/>
          </a:bodyPr>
          <a:lstStyle/>
          <a:p>
            <a:r>
              <a:rPr lang="en-US" sz="2800" smtClean="0">
                <a:latin typeface="+mj-lt"/>
              </a:rPr>
              <a:t>Đầu tư vào các chương trình, dự án phục vụ phát triển kinh tế xã hội.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548680"/>
            <a:ext cx="8496944" cy="1143000"/>
          </a:xfrm>
        </p:spPr>
        <p:txBody>
          <a:bodyPr>
            <a:normAutofit/>
          </a:bodyPr>
          <a:lstStyle/>
          <a:p>
            <a:r>
              <a:rPr lang="en-US" sz="3200" b="1" smtClean="0">
                <a:solidFill>
                  <a:srgbClr val="000099"/>
                </a:solidFill>
              </a:rPr>
              <a:t>I. CÁC KHÁI NIỆM</a:t>
            </a:r>
            <a:endParaRPr lang="en-US" sz="3200" b="1">
              <a:solidFill>
                <a:srgbClr val="000099"/>
              </a:solidFill>
            </a:endParaRPr>
          </a:p>
        </p:txBody>
      </p:sp>
      <p:sp>
        <p:nvSpPr>
          <p:cNvPr id="7" name="Rounded Rectangle 6"/>
          <p:cNvSpPr/>
          <p:nvPr/>
        </p:nvSpPr>
        <p:spPr>
          <a:xfrm>
            <a:off x="899592" y="1844824"/>
            <a:ext cx="2376264" cy="1800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smtClean="0"/>
              <a:t>Đầu  tư vốn nhà nước tại DN</a:t>
            </a:r>
            <a:endParaRPr lang="en-US" sz="2800" b="1"/>
          </a:p>
        </p:txBody>
      </p:sp>
      <p:sp>
        <p:nvSpPr>
          <p:cNvPr id="14" name="TextBox 13"/>
          <p:cNvSpPr txBox="1"/>
          <p:nvPr/>
        </p:nvSpPr>
        <p:spPr>
          <a:xfrm>
            <a:off x="3707905" y="1844824"/>
            <a:ext cx="4464496" cy="954107"/>
          </a:xfrm>
          <a:prstGeom prst="rect">
            <a:avLst/>
          </a:prstGeom>
          <a:noFill/>
        </p:spPr>
        <p:txBody>
          <a:bodyPr wrap="square" rtlCol="0">
            <a:spAutoFit/>
          </a:bodyPr>
          <a:lstStyle/>
          <a:p>
            <a:r>
              <a:rPr lang="en-US" sz="2800" smtClean="0">
                <a:latin typeface="+mj-lt"/>
              </a:rPr>
              <a:t>Sử dụng vốn từ ngân sách nhà nước; hoặc</a:t>
            </a:r>
          </a:p>
        </p:txBody>
      </p:sp>
      <p:sp>
        <p:nvSpPr>
          <p:cNvPr id="9" name="TextBox 8"/>
          <p:cNvSpPr txBox="1"/>
          <p:nvPr/>
        </p:nvSpPr>
        <p:spPr>
          <a:xfrm>
            <a:off x="3707904" y="2852936"/>
            <a:ext cx="4464496" cy="1384995"/>
          </a:xfrm>
          <a:prstGeom prst="rect">
            <a:avLst/>
          </a:prstGeom>
          <a:noFill/>
        </p:spPr>
        <p:txBody>
          <a:bodyPr wrap="square" rtlCol="0">
            <a:spAutoFit/>
          </a:bodyPr>
          <a:lstStyle/>
          <a:p>
            <a:r>
              <a:rPr lang="en-US" sz="2800" smtClean="0">
                <a:latin typeface="+mj-lt"/>
              </a:rPr>
              <a:t>Vốn từ các quỹ do Nhà nước quản lý để đầu tư vào doanh nghiệp.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611559" y="692696"/>
          <a:ext cx="7920881" cy="5669280"/>
        </p:xfrm>
        <a:graphic>
          <a:graphicData uri="http://schemas.openxmlformats.org/drawingml/2006/table">
            <a:tbl>
              <a:tblPr firstRow="1" bandRow="1">
                <a:tableStyleId>{BDBED569-4797-4DF1-A0F4-6AAB3CD982D8}</a:tableStyleId>
              </a:tblPr>
              <a:tblGrid>
                <a:gridCol w="5306220"/>
                <a:gridCol w="1230428"/>
                <a:gridCol w="1384233"/>
              </a:tblGrid>
              <a:tr h="370840">
                <a:tc>
                  <a:txBody>
                    <a:bodyPr/>
                    <a:lstStyle/>
                    <a:p>
                      <a:pPr algn="ctr"/>
                      <a:r>
                        <a:rPr lang="en-US" sz="2800" smtClean="0"/>
                        <a:t>Nguồn</a:t>
                      </a:r>
                      <a:r>
                        <a:rPr lang="en-US" sz="2800" baseline="0" smtClean="0"/>
                        <a:t> vốn</a:t>
                      </a:r>
                      <a:endParaRPr lang="en-US" sz="2800"/>
                    </a:p>
                  </a:txBody>
                  <a:tcPr/>
                </a:tc>
                <a:tc>
                  <a:txBody>
                    <a:bodyPr/>
                    <a:lstStyle/>
                    <a:p>
                      <a:pPr algn="ctr"/>
                      <a:r>
                        <a:rPr lang="en-US" sz="1800" smtClean="0"/>
                        <a:t>Đầu</a:t>
                      </a:r>
                      <a:r>
                        <a:rPr lang="en-US" sz="1800" baseline="0" smtClean="0"/>
                        <a:t> tư công</a:t>
                      </a:r>
                      <a:endParaRPr lang="en-US" sz="1800"/>
                    </a:p>
                  </a:txBody>
                  <a:tcPr/>
                </a:tc>
                <a:tc>
                  <a:txBody>
                    <a:bodyPr/>
                    <a:lstStyle/>
                    <a:p>
                      <a:pPr algn="ctr"/>
                      <a:r>
                        <a:rPr lang="en-US" sz="1800" smtClean="0"/>
                        <a:t>Đầu</a:t>
                      </a:r>
                      <a:r>
                        <a:rPr lang="en-US" sz="1800" baseline="0" smtClean="0"/>
                        <a:t> tư vốn </a:t>
                      </a:r>
                    </a:p>
                    <a:p>
                      <a:pPr algn="ctr"/>
                      <a:r>
                        <a:rPr lang="en-US" sz="1800" baseline="0" smtClean="0"/>
                        <a:t>nhà nước tại DN</a:t>
                      </a:r>
                      <a:endParaRPr lang="en-US" sz="1800"/>
                    </a:p>
                  </a:txBody>
                  <a:tcPr/>
                </a:tc>
              </a:tr>
              <a:tr h="370840">
                <a:tc>
                  <a:txBody>
                    <a:bodyPr/>
                    <a:lstStyle/>
                    <a:p>
                      <a:pPr algn="just"/>
                      <a:r>
                        <a:rPr lang="en-US" sz="2200" smtClean="0"/>
                        <a:t>Vốn</a:t>
                      </a:r>
                      <a:r>
                        <a:rPr lang="en-US" sz="2200" baseline="0" smtClean="0"/>
                        <a:t> ngân sách nhà nước</a:t>
                      </a:r>
                      <a:endParaRPr lang="en-US" sz="2200"/>
                    </a:p>
                  </a:txBody>
                  <a:tcPr/>
                </a:tc>
                <a:tc>
                  <a:txBody>
                    <a:bodyPr/>
                    <a:lstStyle/>
                    <a:p>
                      <a:pPr algn="ctr"/>
                      <a:r>
                        <a:rPr lang="en-US" sz="2200" smtClean="0"/>
                        <a:t>X</a:t>
                      </a:r>
                      <a:endParaRPr lang="en-US" sz="2200"/>
                    </a:p>
                  </a:txBody>
                  <a:tcPr/>
                </a:tc>
                <a:tc>
                  <a:txBody>
                    <a:bodyPr/>
                    <a:lstStyle/>
                    <a:p>
                      <a:pPr algn="ctr"/>
                      <a:r>
                        <a:rPr lang="en-US" sz="2200" smtClean="0"/>
                        <a:t>X</a:t>
                      </a:r>
                      <a:endParaRPr lang="en-US" sz="2200"/>
                    </a:p>
                  </a:txBody>
                  <a:tcPr/>
                </a:tc>
              </a:tr>
              <a:tr h="370840">
                <a:tc>
                  <a:txBody>
                    <a:bodyPr/>
                    <a:lstStyle/>
                    <a:p>
                      <a:pPr algn="just"/>
                      <a:r>
                        <a:rPr lang="en-US" sz="2200" smtClean="0"/>
                        <a:t>Vốn</a:t>
                      </a:r>
                      <a:r>
                        <a:rPr lang="en-US" sz="2200" baseline="0" smtClean="0"/>
                        <a:t> công trái quốc gia/trái phiếu Chính phủ, trái phiếu chính quyền địa phương</a:t>
                      </a:r>
                      <a:endParaRPr lang="en-US" sz="2200"/>
                    </a:p>
                  </a:txBody>
                  <a:tcPr/>
                </a:tc>
                <a:tc>
                  <a:txBody>
                    <a:bodyPr/>
                    <a:lstStyle/>
                    <a:p>
                      <a:pPr algn="ctr"/>
                      <a:r>
                        <a:rPr lang="en-US" sz="2200" smtClean="0"/>
                        <a:t>X</a:t>
                      </a:r>
                      <a:endParaRPr lang="en-US" sz="2200"/>
                    </a:p>
                  </a:txBody>
                  <a:tcPr/>
                </a:tc>
                <a:tc>
                  <a:txBody>
                    <a:bodyPr/>
                    <a:lstStyle/>
                    <a:p>
                      <a:pPr algn="ctr"/>
                      <a:endParaRPr lang="en-US" sz="2200"/>
                    </a:p>
                  </a:txBody>
                  <a:tcPr/>
                </a:tc>
              </a:tr>
              <a:tr h="370840">
                <a:tc>
                  <a:txBody>
                    <a:bodyPr/>
                    <a:lstStyle/>
                    <a:p>
                      <a:pPr algn="just"/>
                      <a:r>
                        <a:rPr lang="en-US" sz="2200" smtClean="0"/>
                        <a:t>Vốn</a:t>
                      </a:r>
                      <a:r>
                        <a:rPr lang="en-US" sz="2200" baseline="0" smtClean="0"/>
                        <a:t> ODA</a:t>
                      </a:r>
                      <a:endParaRPr lang="en-US" sz="2200"/>
                    </a:p>
                  </a:txBody>
                  <a:tcPr/>
                </a:tc>
                <a:tc>
                  <a:txBody>
                    <a:bodyPr/>
                    <a:lstStyle/>
                    <a:p>
                      <a:pPr algn="ctr"/>
                      <a:r>
                        <a:rPr lang="en-US" sz="2200" smtClean="0"/>
                        <a:t>X</a:t>
                      </a:r>
                      <a:endParaRPr lang="en-US" sz="2200"/>
                    </a:p>
                  </a:txBody>
                  <a:tcPr/>
                </a:tc>
                <a:tc>
                  <a:txBody>
                    <a:bodyPr/>
                    <a:lstStyle/>
                    <a:p>
                      <a:pPr algn="ctr"/>
                      <a:endParaRPr lang="en-US" sz="2200"/>
                    </a:p>
                  </a:txBody>
                  <a:tcPr/>
                </a:tc>
              </a:tr>
              <a:tr h="370840">
                <a:tc>
                  <a:txBody>
                    <a:bodyPr/>
                    <a:lstStyle/>
                    <a:p>
                      <a:pPr algn="just"/>
                      <a:r>
                        <a:rPr lang="en-US" sz="2200" smtClean="0"/>
                        <a:t>Vốn</a:t>
                      </a:r>
                      <a:r>
                        <a:rPr lang="en-US" sz="2200" baseline="0" smtClean="0"/>
                        <a:t> ưu đãi của nhà tài trợ nước ngoài</a:t>
                      </a:r>
                      <a:endParaRPr lang="en-US" sz="2200"/>
                    </a:p>
                  </a:txBody>
                  <a:tcPr/>
                </a:tc>
                <a:tc>
                  <a:txBody>
                    <a:bodyPr/>
                    <a:lstStyle/>
                    <a:p>
                      <a:pPr algn="ctr"/>
                      <a:r>
                        <a:rPr lang="en-US" sz="2200" smtClean="0"/>
                        <a:t>X</a:t>
                      </a:r>
                      <a:endParaRPr lang="en-US" sz="2200"/>
                    </a:p>
                  </a:txBody>
                  <a:tcPr/>
                </a:tc>
                <a:tc>
                  <a:txBody>
                    <a:bodyPr/>
                    <a:lstStyle/>
                    <a:p>
                      <a:pPr algn="ctr"/>
                      <a:endParaRPr lang="en-US" sz="2200"/>
                    </a:p>
                  </a:txBody>
                  <a:tcPr/>
                </a:tc>
              </a:tr>
              <a:tr h="370840">
                <a:tc>
                  <a:txBody>
                    <a:bodyPr/>
                    <a:lstStyle/>
                    <a:p>
                      <a:pPr algn="just"/>
                      <a:r>
                        <a:rPr lang="en-US" sz="2200" smtClean="0"/>
                        <a:t>Vốn</a:t>
                      </a:r>
                      <a:r>
                        <a:rPr lang="en-US" sz="2200" baseline="0" smtClean="0"/>
                        <a:t> tín dụng đầu tư phát triển của NN</a:t>
                      </a:r>
                      <a:endParaRPr lang="en-US" sz="2200"/>
                    </a:p>
                  </a:txBody>
                  <a:tcPr/>
                </a:tc>
                <a:tc>
                  <a:txBody>
                    <a:bodyPr/>
                    <a:lstStyle/>
                    <a:p>
                      <a:pPr algn="ctr"/>
                      <a:r>
                        <a:rPr lang="en-US" sz="2200" smtClean="0"/>
                        <a:t>X</a:t>
                      </a:r>
                      <a:endParaRPr lang="en-US" sz="2200"/>
                    </a:p>
                  </a:txBody>
                  <a:tcPr/>
                </a:tc>
                <a:tc>
                  <a:txBody>
                    <a:bodyPr/>
                    <a:lstStyle/>
                    <a:p>
                      <a:pPr algn="ctr"/>
                      <a:r>
                        <a:rPr lang="en-US" sz="2200" smtClean="0"/>
                        <a:t>X</a:t>
                      </a:r>
                      <a:endParaRPr lang="en-US" sz="2200"/>
                    </a:p>
                  </a:txBody>
                  <a:tcPr/>
                </a:tc>
              </a:tr>
              <a:tr h="370840">
                <a:tc>
                  <a:txBody>
                    <a:bodyPr/>
                    <a:lstStyle/>
                    <a:p>
                      <a:pPr algn="just"/>
                      <a:r>
                        <a:rPr lang="en-US" sz="2200" smtClean="0"/>
                        <a:t>Vốn</a:t>
                      </a:r>
                      <a:r>
                        <a:rPr lang="en-US" sz="2200" baseline="0" smtClean="0"/>
                        <a:t> từ nguồn thu để lại cho đầu tư nhưng chưa đưa vào cân đối NSNN</a:t>
                      </a:r>
                      <a:endParaRPr lang="en-US" sz="2200"/>
                    </a:p>
                  </a:txBody>
                  <a:tcPr/>
                </a:tc>
                <a:tc>
                  <a:txBody>
                    <a:bodyPr/>
                    <a:lstStyle/>
                    <a:p>
                      <a:pPr algn="ctr"/>
                      <a:r>
                        <a:rPr lang="en-US" sz="2200" smtClean="0"/>
                        <a:t>X</a:t>
                      </a:r>
                      <a:endParaRPr lang="en-US" sz="2200"/>
                    </a:p>
                  </a:txBody>
                  <a:tcPr/>
                </a:tc>
                <a:tc>
                  <a:txBody>
                    <a:bodyPr/>
                    <a:lstStyle/>
                    <a:p>
                      <a:pPr algn="ctr"/>
                      <a:endParaRPr lang="en-US" sz="2200"/>
                    </a:p>
                  </a:txBody>
                  <a:tcPr/>
                </a:tc>
              </a:tr>
              <a:tr h="370840">
                <a:tc>
                  <a:txBody>
                    <a:bodyPr/>
                    <a:lstStyle/>
                    <a:p>
                      <a:pPr algn="just"/>
                      <a:r>
                        <a:rPr lang="en-US" sz="2200" smtClean="0"/>
                        <a:t>Khoản</a:t>
                      </a:r>
                      <a:r>
                        <a:rPr lang="en-US" sz="2200" baseline="0" smtClean="0"/>
                        <a:t> vốn vay khác của ngân sách địa phương để đầu tư</a:t>
                      </a:r>
                      <a:endParaRPr lang="en-US" sz="2200"/>
                    </a:p>
                  </a:txBody>
                  <a:tcPr/>
                </a:tc>
                <a:tc>
                  <a:txBody>
                    <a:bodyPr/>
                    <a:lstStyle/>
                    <a:p>
                      <a:pPr algn="ctr"/>
                      <a:r>
                        <a:rPr lang="en-US" sz="2200" smtClean="0"/>
                        <a:t>X</a:t>
                      </a:r>
                      <a:endParaRPr lang="en-US" sz="2200"/>
                    </a:p>
                  </a:txBody>
                  <a:tcPr/>
                </a:tc>
                <a:tc>
                  <a:txBody>
                    <a:bodyPr/>
                    <a:lstStyle/>
                    <a:p>
                      <a:pPr algn="ctr"/>
                      <a:endParaRPr lang="en-US" sz="2200"/>
                    </a:p>
                  </a:txBody>
                  <a:tcPr/>
                </a:tc>
              </a:tr>
              <a:tr h="370840">
                <a:tc>
                  <a:txBody>
                    <a:bodyPr/>
                    <a:lstStyle/>
                    <a:p>
                      <a:pPr algn="just"/>
                      <a:r>
                        <a:rPr lang="en-US" sz="2200" smtClean="0"/>
                        <a:t>Vốn</a:t>
                      </a:r>
                      <a:r>
                        <a:rPr lang="en-US" sz="2200" baseline="0" smtClean="0"/>
                        <a:t> từ quỹ đầu tư phát triển doanh nghiệp, quỹ hỗ trợ sắp xếp doanh nghiệp</a:t>
                      </a:r>
                      <a:endParaRPr lang="en-US" sz="2200"/>
                    </a:p>
                  </a:txBody>
                  <a:tcPr/>
                </a:tc>
                <a:tc>
                  <a:txBody>
                    <a:bodyPr/>
                    <a:lstStyle/>
                    <a:p>
                      <a:pPr algn="ctr"/>
                      <a:endParaRPr lang="en-US" sz="2200"/>
                    </a:p>
                  </a:txBody>
                  <a:tcPr/>
                </a:tc>
                <a:tc>
                  <a:txBody>
                    <a:bodyPr/>
                    <a:lstStyle/>
                    <a:p>
                      <a:pPr algn="ctr"/>
                      <a:r>
                        <a:rPr lang="en-US" sz="2200" smtClean="0"/>
                        <a:t>x</a:t>
                      </a:r>
                      <a:endParaRPr lang="en-US" sz="2200"/>
                    </a:p>
                  </a:txBody>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548680"/>
            <a:ext cx="8496944" cy="1143000"/>
          </a:xfrm>
        </p:spPr>
        <p:txBody>
          <a:bodyPr>
            <a:normAutofit/>
          </a:bodyPr>
          <a:lstStyle/>
          <a:p>
            <a:r>
              <a:rPr lang="en-US" sz="3200" b="1" smtClean="0">
                <a:solidFill>
                  <a:srgbClr val="000099"/>
                </a:solidFill>
              </a:rPr>
              <a:t>II. ĐẦU TƯ CÔNG</a:t>
            </a:r>
            <a:endParaRPr lang="en-US" sz="3200" b="1">
              <a:solidFill>
                <a:srgbClr val="000099"/>
              </a:solidFill>
            </a:endParaRPr>
          </a:p>
        </p:txBody>
      </p:sp>
      <p:sp>
        <p:nvSpPr>
          <p:cNvPr id="7" name="Rounded Rectangle 6"/>
          <p:cNvSpPr/>
          <p:nvPr/>
        </p:nvSpPr>
        <p:spPr>
          <a:xfrm>
            <a:off x="1043608" y="2060848"/>
            <a:ext cx="2376264"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smtClean="0"/>
              <a:t>Lĩnh vực</a:t>
            </a:r>
          </a:p>
          <a:p>
            <a:pPr algn="ctr"/>
            <a:r>
              <a:rPr lang="en-US" sz="2800" b="1" smtClean="0"/>
              <a:t>đầu tư công</a:t>
            </a:r>
            <a:endParaRPr lang="en-US" sz="2800" b="1"/>
          </a:p>
        </p:txBody>
      </p:sp>
      <p:sp>
        <p:nvSpPr>
          <p:cNvPr id="9" name="TextBox 8"/>
          <p:cNvSpPr txBox="1"/>
          <p:nvPr/>
        </p:nvSpPr>
        <p:spPr>
          <a:xfrm>
            <a:off x="3635896" y="1628800"/>
            <a:ext cx="4680520" cy="954107"/>
          </a:xfrm>
          <a:prstGeom prst="rect">
            <a:avLst/>
          </a:prstGeom>
          <a:noFill/>
        </p:spPr>
        <p:txBody>
          <a:bodyPr wrap="square" rtlCol="0">
            <a:spAutoFit/>
          </a:bodyPr>
          <a:lstStyle/>
          <a:p>
            <a:r>
              <a:rPr lang="en-US" sz="2800" smtClean="0">
                <a:latin typeface="+mj-lt"/>
                <a:sym typeface="Wingdings" pitchFamily="2" charset="2"/>
              </a:rPr>
              <a:t>- Đầu tư chương trình, dự án kết cấu hạ tầng kinh tế - xã hội.</a:t>
            </a:r>
            <a:r>
              <a:rPr lang="en-US" sz="2000" smtClean="0">
                <a:latin typeface="+mj-lt"/>
                <a:sym typeface="Wingdings" pitchFamily="2" charset="2"/>
              </a:rPr>
              <a:t> </a:t>
            </a:r>
            <a:endParaRPr lang="en-US" sz="2000" smtClean="0">
              <a:latin typeface="+mj-lt"/>
            </a:endParaRPr>
          </a:p>
        </p:txBody>
      </p:sp>
      <p:sp>
        <p:nvSpPr>
          <p:cNvPr id="8" name="TextBox 7"/>
          <p:cNvSpPr txBox="1"/>
          <p:nvPr/>
        </p:nvSpPr>
        <p:spPr>
          <a:xfrm>
            <a:off x="3635896" y="2708920"/>
            <a:ext cx="4824536" cy="954107"/>
          </a:xfrm>
          <a:prstGeom prst="rect">
            <a:avLst/>
          </a:prstGeom>
          <a:noFill/>
        </p:spPr>
        <p:txBody>
          <a:bodyPr wrap="square" rtlCol="0">
            <a:spAutoFit/>
          </a:bodyPr>
          <a:lstStyle/>
          <a:p>
            <a:r>
              <a:rPr lang="en-US" sz="2800" smtClean="0">
                <a:latin typeface="+mj-lt"/>
                <a:sym typeface="Wingdings" pitchFamily="2" charset="2"/>
              </a:rPr>
              <a:t>- Đầu tư phục vụ hoạt động của CQNN, ĐVSN, TCCT, TCCT-XH. </a:t>
            </a:r>
            <a:endParaRPr lang="en-US" sz="2000" smtClean="0">
              <a:latin typeface="+mj-lt"/>
            </a:endParaRPr>
          </a:p>
        </p:txBody>
      </p:sp>
      <p:sp>
        <p:nvSpPr>
          <p:cNvPr id="10" name="TextBox 9"/>
          <p:cNvSpPr txBox="1"/>
          <p:nvPr/>
        </p:nvSpPr>
        <p:spPr>
          <a:xfrm>
            <a:off x="3635896" y="3717032"/>
            <a:ext cx="4680520" cy="954107"/>
          </a:xfrm>
          <a:prstGeom prst="rect">
            <a:avLst/>
          </a:prstGeom>
          <a:noFill/>
        </p:spPr>
        <p:txBody>
          <a:bodyPr wrap="square" rtlCol="0">
            <a:spAutoFit/>
          </a:bodyPr>
          <a:lstStyle/>
          <a:p>
            <a:r>
              <a:rPr lang="en-US" sz="2800" smtClean="0">
                <a:latin typeface="+mj-lt"/>
                <a:sym typeface="Wingdings" pitchFamily="2" charset="2"/>
              </a:rPr>
              <a:t>- Đầu tư và hỗ trợ hoạt động cung cấp sản phẩm công ích.</a:t>
            </a:r>
            <a:endParaRPr lang="en-US" sz="2000" smtClean="0">
              <a:latin typeface="+mj-lt"/>
            </a:endParaRPr>
          </a:p>
        </p:txBody>
      </p:sp>
      <p:sp>
        <p:nvSpPr>
          <p:cNvPr id="11" name="TextBox 10"/>
          <p:cNvSpPr txBox="1"/>
          <p:nvPr/>
        </p:nvSpPr>
        <p:spPr>
          <a:xfrm>
            <a:off x="3635896" y="4797152"/>
            <a:ext cx="4680520" cy="523220"/>
          </a:xfrm>
          <a:prstGeom prst="rect">
            <a:avLst/>
          </a:prstGeom>
          <a:noFill/>
        </p:spPr>
        <p:txBody>
          <a:bodyPr wrap="square" rtlCol="0">
            <a:spAutoFit/>
          </a:bodyPr>
          <a:lstStyle/>
          <a:p>
            <a:r>
              <a:rPr lang="en-US" sz="2800" smtClean="0">
                <a:latin typeface="+mj-lt"/>
                <a:sym typeface="Wingdings" pitchFamily="2" charset="2"/>
              </a:rPr>
              <a:t>- Đầu tư thực hiện dự án PPP.</a:t>
            </a:r>
            <a:endParaRPr lang="en-US" sz="200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548680"/>
            <a:ext cx="8496944" cy="1143000"/>
          </a:xfrm>
        </p:spPr>
        <p:txBody>
          <a:bodyPr>
            <a:normAutofit/>
          </a:bodyPr>
          <a:lstStyle/>
          <a:p>
            <a:r>
              <a:rPr lang="en-US" sz="3200" b="1" smtClean="0">
                <a:solidFill>
                  <a:srgbClr val="000099"/>
                </a:solidFill>
              </a:rPr>
              <a:t>II. ĐẦU TƯ CÔNG</a:t>
            </a:r>
            <a:endParaRPr lang="en-US" sz="3200" b="1">
              <a:solidFill>
                <a:srgbClr val="000099"/>
              </a:solidFill>
            </a:endParaRPr>
          </a:p>
        </p:txBody>
      </p:sp>
      <p:sp>
        <p:nvSpPr>
          <p:cNvPr id="7" name="Rounded Rectangle 6"/>
          <p:cNvSpPr/>
          <p:nvPr/>
        </p:nvSpPr>
        <p:spPr>
          <a:xfrm>
            <a:off x="1043608" y="2060848"/>
            <a:ext cx="2376264" cy="14401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smtClean="0"/>
              <a:t>Tiêu chí </a:t>
            </a:r>
          </a:p>
          <a:p>
            <a:pPr algn="ctr"/>
            <a:r>
              <a:rPr lang="en-US" sz="2800" b="1" smtClean="0"/>
              <a:t>phân loại </a:t>
            </a:r>
          </a:p>
          <a:p>
            <a:pPr algn="ctr"/>
            <a:r>
              <a:rPr lang="en-US" sz="2800" b="1" smtClean="0"/>
              <a:t>dự án</a:t>
            </a:r>
            <a:endParaRPr lang="en-US" sz="2800" b="1"/>
          </a:p>
        </p:txBody>
      </p:sp>
      <p:sp>
        <p:nvSpPr>
          <p:cNvPr id="9" name="TextBox 8"/>
          <p:cNvSpPr txBox="1"/>
          <p:nvPr/>
        </p:nvSpPr>
        <p:spPr>
          <a:xfrm>
            <a:off x="3851920" y="2060848"/>
            <a:ext cx="4680520" cy="523220"/>
          </a:xfrm>
          <a:prstGeom prst="rect">
            <a:avLst/>
          </a:prstGeom>
          <a:noFill/>
        </p:spPr>
        <p:txBody>
          <a:bodyPr wrap="square" rtlCol="0">
            <a:spAutoFit/>
          </a:bodyPr>
          <a:lstStyle/>
          <a:p>
            <a:r>
              <a:rPr lang="en-US" sz="2800" smtClean="0">
                <a:latin typeface="+mj-lt"/>
                <a:sym typeface="Wingdings" pitchFamily="2" charset="2"/>
              </a:rPr>
              <a:t>- Dự án quan trọng quốc gia</a:t>
            </a:r>
            <a:endParaRPr lang="en-US" sz="2000" smtClean="0">
              <a:latin typeface="+mj-lt"/>
            </a:endParaRPr>
          </a:p>
        </p:txBody>
      </p:sp>
      <p:sp>
        <p:nvSpPr>
          <p:cNvPr id="8" name="TextBox 7"/>
          <p:cNvSpPr txBox="1"/>
          <p:nvPr/>
        </p:nvSpPr>
        <p:spPr>
          <a:xfrm>
            <a:off x="3851920" y="2708920"/>
            <a:ext cx="4824536" cy="523220"/>
          </a:xfrm>
          <a:prstGeom prst="rect">
            <a:avLst/>
          </a:prstGeom>
          <a:noFill/>
        </p:spPr>
        <p:txBody>
          <a:bodyPr wrap="square" rtlCol="0">
            <a:spAutoFit/>
          </a:bodyPr>
          <a:lstStyle/>
          <a:p>
            <a:r>
              <a:rPr lang="en-US" sz="2800" smtClean="0">
                <a:latin typeface="+mj-lt"/>
                <a:sym typeface="Wingdings" pitchFamily="2" charset="2"/>
              </a:rPr>
              <a:t>- Dự án nhóm A</a:t>
            </a:r>
            <a:endParaRPr lang="en-US" sz="2000" smtClean="0">
              <a:latin typeface="+mj-lt"/>
            </a:endParaRPr>
          </a:p>
        </p:txBody>
      </p:sp>
      <p:sp>
        <p:nvSpPr>
          <p:cNvPr id="10" name="TextBox 9"/>
          <p:cNvSpPr txBox="1"/>
          <p:nvPr/>
        </p:nvSpPr>
        <p:spPr>
          <a:xfrm>
            <a:off x="3851920" y="3284984"/>
            <a:ext cx="4680520" cy="523220"/>
          </a:xfrm>
          <a:prstGeom prst="rect">
            <a:avLst/>
          </a:prstGeom>
          <a:noFill/>
        </p:spPr>
        <p:txBody>
          <a:bodyPr wrap="square" rtlCol="0">
            <a:spAutoFit/>
          </a:bodyPr>
          <a:lstStyle/>
          <a:p>
            <a:r>
              <a:rPr lang="en-US" sz="2800" smtClean="0">
                <a:latin typeface="+mj-lt"/>
                <a:sym typeface="Wingdings" pitchFamily="2" charset="2"/>
              </a:rPr>
              <a:t>- Dự án nhóm B</a:t>
            </a:r>
            <a:endParaRPr lang="en-US" sz="2000" smtClean="0">
              <a:latin typeface="+mj-lt"/>
            </a:endParaRPr>
          </a:p>
        </p:txBody>
      </p:sp>
      <p:sp>
        <p:nvSpPr>
          <p:cNvPr id="11" name="TextBox 10"/>
          <p:cNvSpPr txBox="1"/>
          <p:nvPr/>
        </p:nvSpPr>
        <p:spPr>
          <a:xfrm>
            <a:off x="3851920" y="3841884"/>
            <a:ext cx="4680520" cy="523220"/>
          </a:xfrm>
          <a:prstGeom prst="rect">
            <a:avLst/>
          </a:prstGeom>
          <a:noFill/>
        </p:spPr>
        <p:txBody>
          <a:bodyPr wrap="square" rtlCol="0">
            <a:spAutoFit/>
          </a:bodyPr>
          <a:lstStyle/>
          <a:p>
            <a:r>
              <a:rPr lang="en-US" sz="2800" smtClean="0">
                <a:latin typeface="+mj-lt"/>
                <a:sym typeface="Wingdings" pitchFamily="2" charset="2"/>
              </a:rPr>
              <a:t>- Dự án nhóm C</a:t>
            </a:r>
            <a:endParaRPr lang="en-US" sz="2000" smtClean="0">
              <a:latin typeface="+mj-lt"/>
            </a:endParaRPr>
          </a:p>
        </p:txBody>
      </p:sp>
      <p:sp>
        <p:nvSpPr>
          <p:cNvPr id="12" name="TextBox 11"/>
          <p:cNvSpPr txBox="1"/>
          <p:nvPr/>
        </p:nvSpPr>
        <p:spPr>
          <a:xfrm>
            <a:off x="1259632" y="5013176"/>
            <a:ext cx="5976664" cy="400110"/>
          </a:xfrm>
          <a:prstGeom prst="rect">
            <a:avLst/>
          </a:prstGeom>
          <a:noFill/>
        </p:spPr>
        <p:txBody>
          <a:bodyPr wrap="square" rtlCol="0">
            <a:spAutoFit/>
          </a:bodyPr>
          <a:lstStyle/>
          <a:p>
            <a:r>
              <a:rPr lang="en-US" sz="2000" i="1" smtClean="0">
                <a:latin typeface="+mj-lt"/>
                <a:sym typeface="Wingdings" pitchFamily="2" charset="2"/>
              </a:rPr>
              <a:t>- Xem Điều 7, 8, 9, 10 Luật Đầu tư công</a:t>
            </a:r>
            <a:endParaRPr lang="en-US" sz="2000" i="1"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P spid="1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CÔNG</a:t>
            </a:r>
            <a:endParaRPr lang="en-US" sz="3200" b="1">
              <a:solidFill>
                <a:srgbClr val="000099"/>
              </a:solidFill>
            </a:endParaRPr>
          </a:p>
        </p:txBody>
      </p:sp>
      <p:sp>
        <p:nvSpPr>
          <p:cNvPr id="13" name="TextBox 12"/>
          <p:cNvSpPr txBox="1"/>
          <p:nvPr/>
        </p:nvSpPr>
        <p:spPr>
          <a:xfrm>
            <a:off x="827584" y="1412776"/>
            <a:ext cx="7920880" cy="523220"/>
          </a:xfrm>
          <a:prstGeom prst="rect">
            <a:avLst/>
          </a:prstGeom>
          <a:noFill/>
        </p:spPr>
        <p:txBody>
          <a:bodyPr wrap="square" rtlCol="0">
            <a:spAutoFit/>
          </a:bodyPr>
          <a:lstStyle/>
          <a:p>
            <a:r>
              <a:rPr lang="en-US" sz="2800" smtClean="0">
                <a:solidFill>
                  <a:srgbClr val="C00000"/>
                </a:solidFill>
                <a:latin typeface="+mj-lt"/>
              </a:rPr>
              <a:t>Nguyên tắc quản lý đầu tư công</a:t>
            </a:r>
          </a:p>
        </p:txBody>
      </p:sp>
      <p:sp>
        <p:nvSpPr>
          <p:cNvPr id="15" name="TextBox 14"/>
          <p:cNvSpPr txBox="1"/>
          <p:nvPr/>
        </p:nvSpPr>
        <p:spPr>
          <a:xfrm>
            <a:off x="1115616" y="2045166"/>
            <a:ext cx="7056784" cy="1815882"/>
          </a:xfrm>
          <a:prstGeom prst="rect">
            <a:avLst/>
          </a:prstGeom>
          <a:noFill/>
        </p:spPr>
        <p:txBody>
          <a:bodyPr wrap="square" rtlCol="0">
            <a:spAutoFit/>
          </a:bodyPr>
          <a:lstStyle/>
          <a:p>
            <a:pPr>
              <a:buFontTx/>
              <a:buChar char="-"/>
            </a:pPr>
            <a:r>
              <a:rPr lang="en-US" sz="2800" smtClean="0">
                <a:latin typeface="+mj-lt"/>
              </a:rPr>
              <a:t> Quản lý, sử dụng vốn đầu tư công đúng luật;</a:t>
            </a:r>
          </a:p>
          <a:p>
            <a:pPr algn="just">
              <a:buFontTx/>
              <a:buChar char="-"/>
            </a:pPr>
            <a:r>
              <a:rPr lang="en-US" sz="2800" smtClean="0">
                <a:latin typeface="+mj-lt"/>
              </a:rPr>
              <a:t> Phù hợp chiến lược, kế hoạch, quy hoạch phát  triển KTXH, phát  triển ngành;</a:t>
            </a:r>
          </a:p>
          <a:p>
            <a:pPr>
              <a:buFontTx/>
              <a:buChar char="-"/>
            </a:pPr>
            <a:r>
              <a:rPr lang="en-US" sz="2800" smtClean="0">
                <a:latin typeface="+mj-lt"/>
              </a:rPr>
              <a:t> Đúng trách nhiệm, quyền hạn;</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CÔNG</a:t>
            </a:r>
            <a:endParaRPr lang="en-US" sz="3200" b="1">
              <a:solidFill>
                <a:srgbClr val="000099"/>
              </a:solidFill>
            </a:endParaRPr>
          </a:p>
        </p:txBody>
      </p:sp>
      <p:sp>
        <p:nvSpPr>
          <p:cNvPr id="13" name="TextBox 12"/>
          <p:cNvSpPr txBox="1"/>
          <p:nvPr/>
        </p:nvSpPr>
        <p:spPr>
          <a:xfrm>
            <a:off x="827584" y="1412776"/>
            <a:ext cx="7920880" cy="523220"/>
          </a:xfrm>
          <a:prstGeom prst="rect">
            <a:avLst/>
          </a:prstGeom>
          <a:noFill/>
        </p:spPr>
        <p:txBody>
          <a:bodyPr wrap="square" rtlCol="0">
            <a:spAutoFit/>
          </a:bodyPr>
          <a:lstStyle/>
          <a:p>
            <a:r>
              <a:rPr lang="en-US" sz="2800" smtClean="0">
                <a:solidFill>
                  <a:srgbClr val="C00000"/>
                </a:solidFill>
                <a:latin typeface="+mj-lt"/>
              </a:rPr>
              <a:t>Nguyên tắc quản lý đầu tư công</a:t>
            </a:r>
          </a:p>
        </p:txBody>
      </p:sp>
      <p:sp>
        <p:nvSpPr>
          <p:cNvPr id="15" name="TextBox 14"/>
          <p:cNvSpPr txBox="1"/>
          <p:nvPr/>
        </p:nvSpPr>
        <p:spPr>
          <a:xfrm>
            <a:off x="1115616" y="2045166"/>
            <a:ext cx="7056784" cy="2246769"/>
          </a:xfrm>
          <a:prstGeom prst="rect">
            <a:avLst/>
          </a:prstGeom>
          <a:noFill/>
        </p:spPr>
        <p:txBody>
          <a:bodyPr wrap="square" rtlCol="0">
            <a:spAutoFit/>
          </a:bodyPr>
          <a:lstStyle/>
          <a:p>
            <a:pPr algn="just">
              <a:buFontTx/>
              <a:buChar char="-"/>
            </a:pPr>
            <a:r>
              <a:rPr lang="en-US" sz="2800" smtClean="0">
                <a:latin typeface="+mj-lt"/>
              </a:rPr>
              <a:t> Đúng quy định về quản lý, sử dụng đối với từng nguồn vốn;</a:t>
            </a:r>
          </a:p>
          <a:p>
            <a:pPr algn="just">
              <a:buFontTx/>
              <a:buChar char="-"/>
            </a:pPr>
            <a:r>
              <a:rPr lang="en-US" sz="2800" smtClean="0">
                <a:latin typeface="+mj-lt"/>
              </a:rPr>
              <a:t> Công khai, minh bạch, tập trung, hiệu quả;</a:t>
            </a:r>
          </a:p>
          <a:p>
            <a:pPr algn="just">
              <a:buFontTx/>
              <a:buChar char="-"/>
            </a:pPr>
            <a:r>
              <a:rPr lang="en-US" sz="2800" smtClean="0">
                <a:latin typeface="+mj-lt"/>
              </a:rPr>
              <a:t> Khuyến khích nhà đầu tư thực hiện đầu tư, cung cấp dịch vụ công.</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CÔNG</a:t>
            </a:r>
            <a:endParaRPr lang="en-US" sz="3200" b="1">
              <a:solidFill>
                <a:srgbClr val="000099"/>
              </a:solidFill>
            </a:endParaRPr>
          </a:p>
        </p:txBody>
      </p:sp>
      <p:sp>
        <p:nvSpPr>
          <p:cNvPr id="6" name="TextBox 5"/>
          <p:cNvSpPr txBox="1"/>
          <p:nvPr/>
        </p:nvSpPr>
        <p:spPr>
          <a:xfrm>
            <a:off x="827584" y="1580599"/>
            <a:ext cx="2448272" cy="1107996"/>
          </a:xfrm>
          <a:prstGeom prst="rect">
            <a:avLst/>
          </a:prstGeom>
          <a:noFill/>
        </p:spPr>
        <p:txBody>
          <a:bodyPr wrap="square" rtlCol="0">
            <a:spAutoFit/>
          </a:bodyPr>
          <a:lstStyle/>
          <a:p>
            <a:r>
              <a:rPr lang="en-US" sz="2200" smtClean="0"/>
              <a:t>Lập, thẩm định, </a:t>
            </a:r>
            <a:r>
              <a:rPr lang="en-US" sz="2200" smtClean="0">
                <a:solidFill>
                  <a:srgbClr val="C00000"/>
                </a:solidFill>
              </a:rPr>
              <a:t>quyết định chủ trương đầu tư</a:t>
            </a:r>
            <a:endParaRPr lang="en-US" sz="2200">
              <a:solidFill>
                <a:srgbClr val="C00000"/>
              </a:solidFill>
            </a:endParaRPr>
          </a:p>
        </p:txBody>
      </p:sp>
      <p:cxnSp>
        <p:nvCxnSpPr>
          <p:cNvPr id="9" name="Straight Arrow Connector 8"/>
          <p:cNvCxnSpPr/>
          <p:nvPr/>
        </p:nvCxnSpPr>
        <p:spPr>
          <a:xfrm>
            <a:off x="2987824" y="2060848"/>
            <a:ext cx="108012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7149949" y="2924945"/>
            <a:ext cx="1598515" cy="2123658"/>
          </a:xfrm>
          <a:prstGeom prst="rect">
            <a:avLst/>
          </a:prstGeom>
          <a:noFill/>
        </p:spPr>
        <p:txBody>
          <a:bodyPr wrap="square" rtlCol="0">
            <a:spAutoFit/>
          </a:bodyPr>
          <a:lstStyle/>
          <a:p>
            <a:pPr algn="ctr"/>
            <a:r>
              <a:rPr lang="en-US" sz="2200" smtClean="0"/>
              <a:t>Lập, thẩm định, phê duyệt và giao </a:t>
            </a:r>
            <a:r>
              <a:rPr lang="en-US" sz="2200" smtClean="0">
                <a:solidFill>
                  <a:srgbClr val="C00000"/>
                </a:solidFill>
              </a:rPr>
              <a:t>kế hoạch đầu tư công</a:t>
            </a:r>
          </a:p>
        </p:txBody>
      </p:sp>
      <p:cxnSp>
        <p:nvCxnSpPr>
          <p:cNvPr id="20" name="Straight Arrow Connector 19"/>
          <p:cNvCxnSpPr/>
          <p:nvPr/>
        </p:nvCxnSpPr>
        <p:spPr>
          <a:xfrm flipH="1">
            <a:off x="6228184" y="4221088"/>
            <a:ext cx="93610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4139952" y="1556792"/>
            <a:ext cx="2664296" cy="1446550"/>
          </a:xfrm>
          <a:prstGeom prst="rect">
            <a:avLst/>
          </a:prstGeom>
          <a:noFill/>
        </p:spPr>
        <p:txBody>
          <a:bodyPr wrap="square" rtlCol="0">
            <a:spAutoFit/>
          </a:bodyPr>
          <a:lstStyle/>
          <a:p>
            <a:pPr algn="ctr"/>
            <a:r>
              <a:rPr lang="en-US" sz="2200" smtClean="0"/>
              <a:t>Lập, thẩm định, </a:t>
            </a:r>
            <a:r>
              <a:rPr lang="en-US" sz="2200" smtClean="0">
                <a:solidFill>
                  <a:srgbClr val="C00000"/>
                </a:solidFill>
              </a:rPr>
              <a:t>quyết định đầu tư chương trình, dự án đầu tư công</a:t>
            </a:r>
            <a:endParaRPr lang="en-US" sz="2200">
              <a:solidFill>
                <a:srgbClr val="C00000"/>
              </a:solidFill>
            </a:endParaRPr>
          </a:p>
        </p:txBody>
      </p:sp>
      <p:cxnSp>
        <p:nvCxnSpPr>
          <p:cNvPr id="28" name="Elbow Connector 27"/>
          <p:cNvCxnSpPr/>
          <p:nvPr/>
        </p:nvCxnSpPr>
        <p:spPr>
          <a:xfrm>
            <a:off x="6876256" y="1916832"/>
            <a:ext cx="1152128" cy="864096"/>
          </a:xfrm>
          <a:prstGeom prst="bentConnector3">
            <a:avLst>
              <a:gd name="adj1" fmla="val 99924"/>
            </a:avLst>
          </a:prstGeom>
          <a:ln>
            <a:tailEnd type="arrow"/>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2987824" y="3789040"/>
            <a:ext cx="3110683" cy="1107996"/>
          </a:xfrm>
          <a:prstGeom prst="rect">
            <a:avLst/>
          </a:prstGeom>
          <a:noFill/>
        </p:spPr>
        <p:txBody>
          <a:bodyPr wrap="square" rtlCol="0">
            <a:spAutoFit/>
          </a:bodyPr>
          <a:lstStyle/>
          <a:p>
            <a:pPr algn="ctr"/>
            <a:r>
              <a:rPr lang="en-US" sz="2200" smtClean="0">
                <a:solidFill>
                  <a:srgbClr val="C00000"/>
                </a:solidFill>
              </a:rPr>
              <a:t>Thực hiện </a:t>
            </a:r>
            <a:r>
              <a:rPr lang="en-US" sz="2200" smtClean="0"/>
              <a:t>và theo dõi, kiểm tra, đánh giá, </a:t>
            </a:r>
            <a:r>
              <a:rPr lang="en-US" sz="2200" smtClean="0">
                <a:solidFill>
                  <a:srgbClr val="C00000"/>
                </a:solidFill>
              </a:rPr>
              <a:t>thanh tra</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VỐN NHÀ NƯỚC VÀO DN</a:t>
            </a:r>
            <a:endParaRPr lang="en-US" sz="3200" b="1">
              <a:solidFill>
                <a:srgbClr val="000099"/>
              </a:solidFill>
            </a:endParaRPr>
          </a:p>
        </p:txBody>
      </p:sp>
      <p:sp>
        <p:nvSpPr>
          <p:cNvPr id="11" name="TextBox 10"/>
          <p:cNvSpPr txBox="1"/>
          <p:nvPr/>
        </p:nvSpPr>
        <p:spPr>
          <a:xfrm>
            <a:off x="827584" y="1196752"/>
            <a:ext cx="7920880" cy="523220"/>
          </a:xfrm>
          <a:prstGeom prst="rect">
            <a:avLst/>
          </a:prstGeom>
          <a:noFill/>
        </p:spPr>
        <p:txBody>
          <a:bodyPr wrap="square" rtlCol="0">
            <a:spAutoFit/>
          </a:bodyPr>
          <a:lstStyle/>
          <a:p>
            <a:r>
              <a:rPr lang="en-US" sz="2800" smtClean="0">
                <a:solidFill>
                  <a:srgbClr val="C00000"/>
                </a:solidFill>
                <a:latin typeface="+mj-lt"/>
              </a:rPr>
              <a:t>Nguyên tắc: </a:t>
            </a:r>
          </a:p>
        </p:txBody>
      </p:sp>
      <p:sp>
        <p:nvSpPr>
          <p:cNvPr id="12" name="TextBox 11"/>
          <p:cNvSpPr txBox="1"/>
          <p:nvPr/>
        </p:nvSpPr>
        <p:spPr>
          <a:xfrm>
            <a:off x="1115616" y="1700808"/>
            <a:ext cx="7560840" cy="3539430"/>
          </a:xfrm>
          <a:prstGeom prst="rect">
            <a:avLst/>
          </a:prstGeom>
          <a:noFill/>
        </p:spPr>
        <p:txBody>
          <a:bodyPr wrap="square" rtlCol="0">
            <a:spAutoFit/>
          </a:bodyPr>
          <a:lstStyle/>
          <a:p>
            <a:pPr>
              <a:buFontTx/>
              <a:buChar char="-"/>
            </a:pPr>
            <a:r>
              <a:rPr lang="en-US" sz="2800" smtClean="0">
                <a:latin typeface="+mj-lt"/>
              </a:rPr>
              <a:t> Tuân thủ luật</a:t>
            </a:r>
          </a:p>
          <a:p>
            <a:pPr algn="just">
              <a:buFontTx/>
              <a:buChar char="-"/>
            </a:pPr>
            <a:r>
              <a:rPr lang="en-US" sz="2800" smtClean="0">
                <a:latin typeface="+mj-lt"/>
              </a:rPr>
              <a:t> Phù hợp chiến lược, kế hoạch, quy hoạch phát  triển KTXH, phát  triển ngành;</a:t>
            </a:r>
          </a:p>
          <a:p>
            <a:pPr>
              <a:buFontTx/>
              <a:buChar char="-"/>
            </a:pPr>
            <a:r>
              <a:rPr lang="en-US" sz="2800" smtClean="0">
                <a:latin typeface="+mj-lt"/>
              </a:rPr>
              <a:t> Duy trì tỷ lệ vốn góp của NN ở 1 số trường hợp;</a:t>
            </a:r>
          </a:p>
          <a:p>
            <a:pPr>
              <a:buFontTx/>
              <a:buChar char="-"/>
            </a:pPr>
            <a:r>
              <a:rPr lang="en-US" sz="2800" smtClean="0">
                <a:latin typeface="+mj-lt"/>
              </a:rPr>
              <a:t> Cơ quan quản lý nhà nước không can thiệp vào hoạt động, điều hành của người quản lý DN.</a:t>
            </a:r>
          </a:p>
          <a:p>
            <a:pPr>
              <a:buFontTx/>
              <a:buChar char="-"/>
            </a:pPr>
            <a:r>
              <a:rPr lang="en-US" sz="2800" smtClean="0">
                <a:latin typeface="+mj-lt"/>
              </a:rPr>
              <a:t> Cơ chế thị trường.</a:t>
            </a:r>
          </a:p>
          <a:p>
            <a:pPr>
              <a:buFontTx/>
              <a:buChar char="-"/>
            </a:pPr>
            <a:r>
              <a:rPr lang="en-US" sz="2800" smtClean="0">
                <a:latin typeface="+mj-lt"/>
              </a:rPr>
              <a:t> Công khai, minh bạch.</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4664"/>
            <a:ext cx="8496944" cy="648072"/>
          </a:xfrm>
        </p:spPr>
        <p:txBody>
          <a:bodyPr>
            <a:normAutofit/>
          </a:bodyPr>
          <a:lstStyle/>
          <a:p>
            <a:r>
              <a:rPr lang="en-US" sz="3200" b="1" smtClean="0">
                <a:solidFill>
                  <a:srgbClr val="000099"/>
                </a:solidFill>
              </a:rPr>
              <a:t>II. ĐẦU TƯ VỐN NHÀ NƯỚC VÀO DN</a:t>
            </a:r>
            <a:endParaRPr lang="en-US" sz="3200" b="1">
              <a:solidFill>
                <a:srgbClr val="000099"/>
              </a:solidFill>
            </a:endParaRPr>
          </a:p>
        </p:txBody>
      </p:sp>
      <p:sp>
        <p:nvSpPr>
          <p:cNvPr id="11" name="TextBox 10"/>
          <p:cNvSpPr txBox="1"/>
          <p:nvPr/>
        </p:nvSpPr>
        <p:spPr>
          <a:xfrm>
            <a:off x="827584" y="1321604"/>
            <a:ext cx="7920880" cy="523220"/>
          </a:xfrm>
          <a:prstGeom prst="rect">
            <a:avLst/>
          </a:prstGeom>
          <a:noFill/>
        </p:spPr>
        <p:txBody>
          <a:bodyPr wrap="square" rtlCol="0">
            <a:spAutoFit/>
          </a:bodyPr>
          <a:lstStyle/>
          <a:p>
            <a:r>
              <a:rPr lang="en-US" sz="2800" smtClean="0">
                <a:solidFill>
                  <a:srgbClr val="C00000"/>
                </a:solidFill>
                <a:latin typeface="+mj-lt"/>
              </a:rPr>
              <a:t>Hình thức đầu tư: </a:t>
            </a:r>
          </a:p>
        </p:txBody>
      </p:sp>
      <p:sp>
        <p:nvSpPr>
          <p:cNvPr id="12" name="TextBox 11"/>
          <p:cNvSpPr txBox="1"/>
          <p:nvPr/>
        </p:nvSpPr>
        <p:spPr>
          <a:xfrm>
            <a:off x="827584" y="1901150"/>
            <a:ext cx="7632848" cy="1815882"/>
          </a:xfrm>
          <a:prstGeom prst="rect">
            <a:avLst/>
          </a:prstGeom>
          <a:noFill/>
        </p:spPr>
        <p:txBody>
          <a:bodyPr wrap="square" rtlCol="0">
            <a:spAutoFit/>
          </a:bodyPr>
          <a:lstStyle/>
          <a:p>
            <a:pPr>
              <a:buFontTx/>
              <a:buChar char="-"/>
            </a:pPr>
            <a:r>
              <a:rPr lang="en-US" sz="2800" smtClean="0">
                <a:latin typeface="+mj-lt"/>
              </a:rPr>
              <a:t> Đầu tư thành lập DN do NN nắm 100% VĐL</a:t>
            </a:r>
          </a:p>
          <a:p>
            <a:pPr>
              <a:buFontTx/>
              <a:buChar char="-"/>
            </a:pPr>
            <a:r>
              <a:rPr lang="en-US" sz="2800" smtClean="0">
                <a:latin typeface="+mj-lt"/>
              </a:rPr>
              <a:t> Đầu tư bổ sung vốn cho DN do NN nắm 100% VĐL</a:t>
            </a:r>
          </a:p>
          <a:p>
            <a:pPr>
              <a:buFontTx/>
              <a:buChar char="-"/>
            </a:pPr>
            <a:r>
              <a:rPr lang="en-US" sz="2800" smtClean="0">
                <a:latin typeface="+mj-lt"/>
              </a:rPr>
              <a:t> Đầu tư bổ sung vốn để duy trì tỷ lệ sở hữu</a:t>
            </a:r>
          </a:p>
          <a:p>
            <a:pPr>
              <a:buFontTx/>
              <a:buChar char="-"/>
            </a:pPr>
            <a:r>
              <a:rPr lang="en-US" sz="2800" smtClean="0">
                <a:latin typeface="+mj-lt"/>
              </a:rPr>
              <a:t> Mua lại một phần hoặc toàn bộ DN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8365</TotalTime>
  <Words>5983</Words>
  <Application>Microsoft Office PowerPoint</Application>
  <PresentationFormat>On-screen Show (4:3)</PresentationFormat>
  <Paragraphs>764</Paragraphs>
  <Slides>106</Slides>
  <Notes>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 LUẬT ĐẦU TƯ </vt:lpstr>
      <vt:lpstr>NỘI QUY LỚP HỌC</vt:lpstr>
      <vt:lpstr>KẾ HOẠCH HỌC TẬP</vt:lpstr>
      <vt:lpstr>VĂN BẢN PHÁP LUẬT</vt:lpstr>
      <vt:lpstr>VĂN BẢN PHÁP LuẬT</vt:lpstr>
      <vt:lpstr>VĂN BẢN PHÁP LuẬT</vt:lpstr>
      <vt:lpstr>BÀI 1. NHỮNG VẤN ĐỀ CHUNG VỀ ĐẦU TƯ VÀ LUẬT ĐẦU TƯ </vt:lpstr>
      <vt:lpstr>I. KHÁI QUÁT VỀ ĐẦU TƯ</vt:lpstr>
      <vt:lpstr>I. KHÁI QUÁT VỀ ĐẦU TƯ (tt)</vt:lpstr>
      <vt:lpstr>I. KHÁI QUÁT VỀ ĐẦU TƯ (tt)</vt:lpstr>
      <vt:lpstr>I. KHÁI QUÁT VỀ ĐẦU TƯ (tt)</vt:lpstr>
      <vt:lpstr>I. KHÁI QUÁT VỀ ĐẦU TƯ (tt)</vt:lpstr>
      <vt:lpstr>I. KHÁI QUÁT VỀ ĐẦU TƯ (tt)</vt:lpstr>
      <vt:lpstr>II. NHỮNG VẤN ĐỀ CHUNG VỀ LUẬT ĐẦU TƯ</vt:lpstr>
      <vt:lpstr>II. NHỮNG VẤN ĐỀ CHUNG VỀ LUẬT ĐẦU TƯ</vt:lpstr>
      <vt:lpstr>II. NHỮNG VẤN ĐỀ CHUNG VỀ LUẬT ĐẦU TƯ</vt:lpstr>
      <vt:lpstr>II. NHỮNG VẤN ĐỀ CHUNG VỀ LUẬT ĐẦU TƯ</vt:lpstr>
      <vt:lpstr>II. NHỮNG VẤN ĐỀ CHUNG VỀ LUẬT ĐẦU TƯ</vt:lpstr>
      <vt:lpstr>BÀI 2. CHÍNH SÁCH ĐẦU TƯ </vt:lpstr>
      <vt:lpstr>I. KHÁI NIỆM CHÍNH SÁCH ĐẦU TƯ</vt:lpstr>
      <vt:lpstr>I. KHÁI NIỆM CHÍNH SÁCH ĐẦU TƯ</vt:lpstr>
      <vt:lpstr>I. KHÁI NIỆM CHÍNH SÁCH ĐẦU TƯ</vt:lpstr>
      <vt:lpstr>I. KHÁI NIỆM CHÍNH SÁCH ĐẦU TƯ</vt:lpstr>
      <vt:lpstr>II. BẢO ĐẢM ĐẦU TƯ</vt:lpstr>
      <vt:lpstr>II. BẢO ĐẢM ĐẦU TƯ</vt:lpstr>
      <vt:lpstr>II. BẢO ĐẢM ĐẦU TƯ</vt:lpstr>
      <vt:lpstr>II. BẢO ĐẢM ĐẦU TƯ</vt:lpstr>
      <vt:lpstr>III. ƯU ĐÃI ĐẦU TƯ</vt:lpstr>
      <vt:lpstr>III. ƯU ĐÃI ĐẦU TƯ</vt:lpstr>
      <vt:lpstr>III. ƯU ĐÃI ĐẦU TƯ</vt:lpstr>
      <vt:lpstr>III. ƯU ĐÃI ĐẦU TƯ</vt:lpstr>
      <vt:lpstr>III. ƯU ĐÃI ĐẦU TƯ</vt:lpstr>
      <vt:lpstr>IV. HỖ TRỢ ĐẦU TƯ</vt:lpstr>
      <vt:lpstr>IV. HỖ TRỢ ĐẦU TƯ</vt:lpstr>
      <vt:lpstr>BÀI 3. THỦ TỤC ĐẦU TƯ</vt:lpstr>
      <vt:lpstr>I. KHÁI QUÁT THỦ TỤC ĐẦU TƯ</vt:lpstr>
      <vt:lpstr>I. KHÁI QUÁT THỦ TỤC ĐẦU TƯ</vt:lpstr>
      <vt:lpstr>I. KHÁI QUÁT THỦ TỤC ĐẦU TƯ</vt:lpstr>
      <vt:lpstr>I. KHÁI QUÁT THỦ TỤC ĐẦU TƯ</vt:lpstr>
      <vt:lpstr>II. THỦ TỤC QUYẾT ĐỊNH CHỦ TRƯƠNG ĐẦU TƯ</vt:lpstr>
      <vt:lpstr>II. THỦ TỤC QUYẾT ĐỊNH CHỦ TRƯƠNG ĐẦU TƯ</vt:lpstr>
      <vt:lpstr>II. THỦ TỤC QUYẾT ĐỊNH CHỦ TRƯƠNG ĐẦU TƯ</vt:lpstr>
      <vt:lpstr>II. THỦ TỤC QUYẾT ĐỊNH CHỦ TRƯƠNG ĐẦU TƯ</vt:lpstr>
      <vt:lpstr>II. THỦ TỤC QUYẾT ĐỊNH CHỦ TRƯƠNG ĐẦU TƯ</vt:lpstr>
      <vt:lpstr>II. THỦ TỤC ĐĂNG KÝ ĐẦU TƯ</vt:lpstr>
      <vt:lpstr>II. THỦ TỤC ĐĂNG KÝ ĐẦU TƯ</vt:lpstr>
      <vt:lpstr>II. THỦ TỤC ĐĂNG KÝ ĐẦU TƯ</vt:lpstr>
      <vt:lpstr>II. THỦ TỤC ĐĂNG KÝ ĐẦU TƯ</vt:lpstr>
      <vt:lpstr>III. CÁC THỦ TỤC TRIỂN KHAI THỰC HIỆN DAĐT</vt:lpstr>
      <vt:lpstr>III. CÁC THỦ TỤC TRIỂN KHAI THỰC HIỆN DAĐT</vt:lpstr>
      <vt:lpstr>III. CÁC THỦ TỤC TRIỂN KHAI THỰC HIỆN DAĐT</vt:lpstr>
      <vt:lpstr>BÀI 4. QUY CHẾ PHÁP LÝ VỀ ĐẦU TƯ VÀO KHU KINH TẾ ĐẶC BIỆT</vt:lpstr>
      <vt:lpstr>I. CÁC KHÁI NIỆM VÀ ĐẶC ĐIỂM</vt:lpstr>
      <vt:lpstr>I. CÁC KHÁI NIỆM VÀ ĐẶC ĐIỂM</vt:lpstr>
      <vt:lpstr>I. CÁC KHÁI NIỆM VÀ ĐẶC ĐIỂM</vt:lpstr>
      <vt:lpstr>I. CÁC KHÁI NIỆM VÀ ĐẶC ĐIỂM</vt:lpstr>
      <vt:lpstr>I. CÁC KHÁI NIỆM VÀ ĐẶC ĐIỂM</vt:lpstr>
      <vt:lpstr>II. ĐIỀU KIỆN, THỦ TỤC THÀNH LẬP</vt:lpstr>
      <vt:lpstr>II.A. ĐIỀU KIỆN, THỦ TỤC THÀNH LẬP, MỞ RỘNG  ĐỐI VỚI KCN, KCX</vt:lpstr>
      <vt:lpstr>II.A. ĐIỀU KIỆN, THỦ TỤC THÀNH LẬP, MỞ RỘNG  ĐỐI VỚI KCN, KCX</vt:lpstr>
      <vt:lpstr>II.A. ĐIỀU KIỆN, THỦ TỤC THÀNH LẬP, MỞ RỘNG  ĐỐI VỚI KCN, KCX</vt:lpstr>
      <vt:lpstr>II.A. ĐIỀU KIỆN, THỦ TỤC THÀNH LẬP, MỞ RỘNG  ĐỐI VỚI KCN, KCX</vt:lpstr>
      <vt:lpstr>II.A. ĐIỀU KIỆN, THỦ TỤC THÀNH LẬP, MỞ RỘNG  ĐỐI VỚI KCN, KCX</vt:lpstr>
      <vt:lpstr>II.B. ĐIỀU KIỆN, THỦ TỤC THÀNH LẬP, MỞ RỘNG  ĐỐI VỚI KHU KINH TẾ</vt:lpstr>
      <vt:lpstr>II.B. ĐIỀU KIỆN, THỦ TỤC THÀNH LẬP, MỞ RỘNG  ĐỐI VỚI KHU KINH TẾ</vt:lpstr>
      <vt:lpstr>II.B. ĐIỀU KIỆN, THỦ TỤC THÀNH LẬP, MỞ RỘNG  ĐỐI VỚI KHU KINH TẾ</vt:lpstr>
      <vt:lpstr>III. ƯU ĐÃI ĐỐI VỚI NHÀ ĐẦU TƯ TRONG KCN, KCX, KKT</vt:lpstr>
      <vt:lpstr>III. ƯU ĐÃI ĐỐI VỚI NHÀ ĐẦU TƯ TRONG KCN, KCX, KKT</vt:lpstr>
      <vt:lpstr>III. ƯU ĐÃI ĐỐI VỚI NHÀ ĐẦU TƯ TRONG KCN, KCX, KKT</vt:lpstr>
      <vt:lpstr>III. ƯU ĐÃI ĐỐI VỚI NHÀ ĐẦU TƯ TRONG KCN, KCX, KKT</vt:lpstr>
      <vt:lpstr>III. ƯU ĐÃI ĐỐI VỚI NHÀ ĐẦU TƯ TRONG KCN, KCX, KKT</vt:lpstr>
      <vt:lpstr>III. ƯU ĐÃI ĐỐI VỚI NHÀ ĐẦU TƯ TRONG KCN, KCX, KKT</vt:lpstr>
      <vt:lpstr>IV. QUẢN LÝ NHÀ NƯỚC</vt:lpstr>
      <vt:lpstr>IV. QUẢN LÝ NHÀ NƯỚC</vt:lpstr>
      <vt:lpstr>BÀI 5. QUY CHẾ PHÁP LÝ VỀ  ĐẦU TƯ THEO HÌNH THỨC  HỢP ĐỒNG</vt:lpstr>
      <vt:lpstr>I. HỢP ĐỒNG HỢP TÁC KINH DOANH (BCC)</vt:lpstr>
      <vt:lpstr>I. HỢP ĐỒNG HỢP TÁC KINH DOANH (BCC)</vt:lpstr>
      <vt:lpstr>I. HỢP ĐỒNG HỢP TÁC KINH DOANH (BCC)</vt:lpstr>
      <vt:lpstr>II. HỢP ĐỒNG ĐẦU TƯ THEO HÌNH THỨC ĐỐI TÁC CÔNG TƯ (PPP)</vt:lpstr>
      <vt:lpstr>II. HỢP ĐỒNG ĐẦU TƯ THEO HÌNH THỨC ĐỐI TÁC CÔNG TƯ (PPP)</vt:lpstr>
      <vt:lpstr>II. HỢP ĐỒNG ĐẦU TƯ THEO HÌNH THỨC ĐỐI TÁC CÔNG TƯ (PPP)</vt:lpstr>
      <vt:lpstr>II. HỢP ĐỒNG ĐẦU TƯ THEO HÌNH THỨC ĐỐI TÁC CÔNG TƯ (PPP)</vt:lpstr>
      <vt:lpstr>II. HỢP ĐỒNG ĐẦU TƯ THEO HÌNH THỨC ĐỐI TÁC CÔNG TƯ (PPP)</vt:lpstr>
      <vt:lpstr>III. HỢP ĐỒNG ĐẦU TƯ THEO HÌNH THỨC ĐỐI TÁC CÔNG TƯ (PPP)</vt:lpstr>
      <vt:lpstr>III. HỢP ĐỒNG ĐẦU TƯ THEO HÌNH THỨC ĐỐI TÁC CÔNG TƯ (PPP)</vt:lpstr>
      <vt:lpstr>III. HỢP ĐỒNG ĐẦU TƯ THEO HÌNH THỨC ĐỐI TÁC CÔNG TƯ (PPP)</vt:lpstr>
      <vt:lpstr>III. HỢP ĐỒNG ĐẦU TƯ THEO HÌNH THỨC ĐỐI TÁC CÔNG TƯ (PPP)</vt:lpstr>
      <vt:lpstr>BÀI 6. ĐẦU TƯ, KINH DOANH VỐN NHÀ NƯỚC</vt:lpstr>
      <vt:lpstr>I. CÁC KHÁI NIỆM</vt:lpstr>
      <vt:lpstr>I. CÁC KHÁI NIỆM</vt:lpstr>
      <vt:lpstr>I. CÁC KHÁI NIỆM</vt:lpstr>
      <vt:lpstr>Slide 92</vt:lpstr>
      <vt:lpstr>II. ĐẦU TƯ CÔNG</vt:lpstr>
      <vt:lpstr>II. ĐẦU TƯ CÔNG</vt:lpstr>
      <vt:lpstr>II. ĐẦU TƯ CÔNG</vt:lpstr>
      <vt:lpstr>II. ĐẦU TƯ CÔNG</vt:lpstr>
      <vt:lpstr>II. ĐẦU TƯ CÔNG</vt:lpstr>
      <vt:lpstr>II. ĐẦU TƯ VỐN NHÀ NƯỚC VÀO DN</vt:lpstr>
      <vt:lpstr>II. ĐẦU TƯ VỐN NHÀ NƯỚC VÀO DN</vt:lpstr>
      <vt:lpstr>II. ĐẦU TƯ VỐN NHÀ NƯỚC VÀO DN</vt:lpstr>
      <vt:lpstr>BÀI 7. ĐẦU TƯ RA NƯỚC NGOÀI</vt:lpstr>
      <vt:lpstr>I. KHÁI NIỆM ĐẦU TƯ TRỰC TIẾP  RA NƯỚC NGOÀI</vt:lpstr>
      <vt:lpstr>II. CHỦ THỂ ĐẦU TƯ TRỰC TIẾP  RA NƯỚC NGOÀI</vt:lpstr>
      <vt:lpstr>III. HÌNH THỨC ĐẦU TƯ TRỰC TIẾP RA NƯỚC NGOÀI</vt:lpstr>
      <vt:lpstr>IV. CÁC THỦ TỤC ĐẦU TƯ TRỰC TIẾP  RA NƯỚC NGOÀI</vt:lpstr>
      <vt:lpstr>IV. CÁC THỦ TỤC ĐẦU TƯ TRỰC TIẾP  RA NƯỚC NGOÀI</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Minhhien_Vo</cp:lastModifiedBy>
  <cp:revision>1011</cp:revision>
  <dcterms:created xsi:type="dcterms:W3CDTF">2010-05-23T14:28:12Z</dcterms:created>
  <dcterms:modified xsi:type="dcterms:W3CDTF">2017-03-20T09:41:22Z</dcterms:modified>
</cp:coreProperties>
</file>