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324025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9A9990-0679-4A95-B5DF-BD91C3B7D1E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85581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692005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480534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86184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9A9990-0679-4A95-B5DF-BD91C3B7D1E8}"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403936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9A9990-0679-4A95-B5DF-BD91C3B7D1E8}" type="datetimeFigureOut">
              <a:rPr lang="en-US" smtClean="0"/>
              <a:t>11/10/2023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379813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203981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53389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34062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9A9990-0679-4A95-B5DF-BD91C3B7D1E8}"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219726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9A9990-0679-4A95-B5DF-BD91C3B7D1E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86364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9A9990-0679-4A95-B5DF-BD91C3B7D1E8}"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267328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A9990-0679-4A95-B5DF-BD91C3B7D1E8}"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400521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A9990-0679-4A95-B5DF-BD91C3B7D1E8}"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149153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9A9990-0679-4A95-B5DF-BD91C3B7D1E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243403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49A9990-0679-4A95-B5DF-BD91C3B7D1E8}"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29ED84C-BA1F-4F23-A27E-8D9F5A3C7074}" type="slidenum">
              <a:rPr lang="en-US" smtClean="0"/>
              <a:t>‹#›</a:t>
            </a:fld>
            <a:endParaRPr lang="en-US"/>
          </a:p>
        </p:txBody>
      </p:sp>
    </p:spTree>
    <p:extLst>
      <p:ext uri="{BB962C8B-B14F-4D97-AF65-F5344CB8AC3E}">
        <p14:creationId xmlns:p14="http://schemas.microsoft.com/office/powerpoint/2010/main" val="95797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49A9990-0679-4A95-B5DF-BD91C3B7D1E8}" type="datetimeFigureOut">
              <a:rPr lang="en-US" smtClean="0"/>
              <a:t>11/10/2023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29ED84C-BA1F-4F23-A27E-8D9F5A3C7074}" type="slidenum">
              <a:rPr lang="en-US" smtClean="0"/>
              <a:t>‹#›</a:t>
            </a:fld>
            <a:endParaRPr lang="en-US"/>
          </a:p>
        </p:txBody>
      </p:sp>
    </p:spTree>
    <p:extLst>
      <p:ext uri="{BB962C8B-B14F-4D97-AF65-F5344CB8AC3E}">
        <p14:creationId xmlns:p14="http://schemas.microsoft.com/office/powerpoint/2010/main" val="408832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6" y="473825"/>
            <a:ext cx="11222182" cy="5885411"/>
          </a:xfrm>
          <a:prstGeom prst="rect">
            <a:avLst/>
          </a:prstGeom>
        </p:spPr>
      </p:pic>
      <p:sp>
        <p:nvSpPr>
          <p:cNvPr id="3" name="Subtitle 2"/>
          <p:cNvSpPr>
            <a:spLocks noGrp="1"/>
          </p:cNvSpPr>
          <p:nvPr>
            <p:ph type="subTitle" idx="1"/>
          </p:nvPr>
        </p:nvSpPr>
        <p:spPr>
          <a:xfrm>
            <a:off x="1437845" y="473825"/>
            <a:ext cx="9294143" cy="1706547"/>
          </a:xfrm>
        </p:spPr>
        <p:txBody>
          <a:bodyPr>
            <a:noAutofit/>
          </a:bodyPr>
          <a:lstStyle/>
          <a:p>
            <a:pPr algn="ctr"/>
            <a:r>
              <a:rPr lang="en-US" sz="4400" b="1" cap="none" dirty="0" smtClean="0">
                <a:solidFill>
                  <a:srgbClr val="002060"/>
                </a:solidFill>
                <a:latin typeface="Algerian" panose="04020705040A02060702" pitchFamily="82" charset="0"/>
              </a:rPr>
              <a:t>HƯỚNG DẪN CÁCH PHÒNG RẮN CẮN</a:t>
            </a:r>
          </a:p>
          <a:p>
            <a:pPr algn="ctr"/>
            <a:r>
              <a:rPr lang="en-US" sz="4400" b="1" cap="none" dirty="0" smtClean="0">
                <a:solidFill>
                  <a:srgbClr val="002060"/>
                </a:solidFill>
                <a:latin typeface="Algerian" panose="04020705040A02060702" pitchFamily="82" charset="0"/>
              </a:rPr>
              <a:t>VÀ</a:t>
            </a:r>
          </a:p>
          <a:p>
            <a:pPr algn="ctr"/>
            <a:r>
              <a:rPr lang="en-US" sz="4400" b="1" cap="none" dirty="0" smtClean="0">
                <a:solidFill>
                  <a:srgbClr val="002060"/>
                </a:solidFill>
                <a:latin typeface="Algerian" panose="04020705040A02060702" pitchFamily="82" charset="0"/>
              </a:rPr>
              <a:t>CÁCH SƠ CỨU KHI BỊ RẮN CẮN</a:t>
            </a:r>
            <a:endParaRPr lang="en-US" sz="2400" b="1"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327101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1376" y="598516"/>
            <a:ext cx="9227641" cy="1371599"/>
          </a:xfrm>
        </p:spPr>
        <p:txBody>
          <a:bodyPr>
            <a:noAutofit/>
          </a:bodyPr>
          <a:lstStyle/>
          <a:p>
            <a:r>
              <a:rPr lang="en-US" sz="4200" b="1" dirty="0">
                <a:solidFill>
                  <a:srgbClr val="FF0000"/>
                </a:solidFill>
                <a:latin typeface="Algerian" panose="04020705040A02060702" pitchFamily="82" charset="0"/>
              </a:rPr>
              <a:t>NHỮNG ĐIỀU KHÔNG NÊN LÀM KHI BỊ RẮN CẮN</a:t>
            </a:r>
            <a:endParaRPr lang="en-US" sz="4200" b="1" dirty="0">
              <a:solidFill>
                <a:srgbClr val="FF0000"/>
              </a:solidFill>
              <a:latin typeface="Algerian" panose="04020705040A02060702" pitchFamily="82" charset="0"/>
            </a:endParaRPr>
          </a:p>
        </p:txBody>
      </p:sp>
      <p:sp>
        <p:nvSpPr>
          <p:cNvPr id="7" name="Freeform 6"/>
          <p:cNvSpPr/>
          <p:nvPr/>
        </p:nvSpPr>
        <p:spPr>
          <a:xfrm>
            <a:off x="6251171" y="2344188"/>
            <a:ext cx="4946073" cy="3441469"/>
          </a:xfrm>
          <a:custGeom>
            <a:avLst/>
            <a:gdLst>
              <a:gd name="connsiteX0" fmla="*/ 0 w 2576133"/>
              <a:gd name="connsiteY0" fmla="*/ 128807 h 1288066"/>
              <a:gd name="connsiteX1" fmla="*/ 128807 w 2576133"/>
              <a:gd name="connsiteY1" fmla="*/ 0 h 1288066"/>
              <a:gd name="connsiteX2" fmla="*/ 2447326 w 2576133"/>
              <a:gd name="connsiteY2" fmla="*/ 0 h 1288066"/>
              <a:gd name="connsiteX3" fmla="*/ 2576133 w 2576133"/>
              <a:gd name="connsiteY3" fmla="*/ 128807 h 1288066"/>
              <a:gd name="connsiteX4" fmla="*/ 2576133 w 2576133"/>
              <a:gd name="connsiteY4" fmla="*/ 1159259 h 1288066"/>
              <a:gd name="connsiteX5" fmla="*/ 2447326 w 2576133"/>
              <a:gd name="connsiteY5" fmla="*/ 1288066 h 1288066"/>
              <a:gd name="connsiteX6" fmla="*/ 128807 w 2576133"/>
              <a:gd name="connsiteY6" fmla="*/ 1288066 h 1288066"/>
              <a:gd name="connsiteX7" fmla="*/ 0 w 2576133"/>
              <a:gd name="connsiteY7" fmla="*/ 1159259 h 1288066"/>
              <a:gd name="connsiteX8" fmla="*/ 0 w 2576133"/>
              <a:gd name="connsiteY8" fmla="*/ 128807 h 12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133" h="1288066">
                <a:moveTo>
                  <a:pt x="0" y="128807"/>
                </a:moveTo>
                <a:cubicBezTo>
                  <a:pt x="0" y="57669"/>
                  <a:pt x="57669" y="0"/>
                  <a:pt x="128807" y="0"/>
                </a:cubicBezTo>
                <a:lnTo>
                  <a:pt x="2447326" y="0"/>
                </a:lnTo>
                <a:cubicBezTo>
                  <a:pt x="2518464" y="0"/>
                  <a:pt x="2576133" y="57669"/>
                  <a:pt x="2576133" y="128807"/>
                </a:cubicBezTo>
                <a:lnTo>
                  <a:pt x="2576133" y="1159259"/>
                </a:lnTo>
                <a:cubicBezTo>
                  <a:pt x="2576133" y="1230397"/>
                  <a:pt x="2518464" y="1288066"/>
                  <a:pt x="2447326" y="1288066"/>
                </a:cubicBezTo>
                <a:lnTo>
                  <a:pt x="128807" y="1288066"/>
                </a:lnTo>
                <a:cubicBezTo>
                  <a:pt x="57669" y="1288066"/>
                  <a:pt x="0" y="1230397"/>
                  <a:pt x="0" y="1159259"/>
                </a:cubicBezTo>
                <a:lnTo>
                  <a:pt x="0" y="12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111" tIns="59316" rIns="70111" bIns="59316" numCol="1" spcCol="1270" anchor="ctr" anchorCtr="0">
            <a:noAutofit/>
          </a:bodyPr>
          <a:lstStyle/>
          <a:p>
            <a:pPr lvl="0" algn="ctr" defTabSz="755650" rtl="0">
              <a:lnSpc>
                <a:spcPct val="90000"/>
              </a:lnSpc>
              <a:spcBef>
                <a:spcPct val="0"/>
              </a:spcBef>
              <a:spcAft>
                <a:spcPct val="35000"/>
              </a:spcAft>
            </a:pPr>
            <a:r>
              <a:rPr lang="vi-VN" sz="3600" kern="1200" dirty="0" smtClean="0">
                <a:latin typeface="+mj-lt"/>
              </a:rPr>
              <a:t>Không sử dụng dây garo cột chặt vùng bị cắn làm cản trở lưu thông máu đến các chi gây hoại tử.</a:t>
            </a:r>
            <a:endParaRPr lang="en-US" sz="3600" kern="1200" dirty="0">
              <a:latin typeface="+mj-lt"/>
            </a:endParaRPr>
          </a:p>
        </p:txBody>
      </p:sp>
      <p:sp>
        <p:nvSpPr>
          <p:cNvPr id="12" name="Freeform 11"/>
          <p:cNvSpPr/>
          <p:nvPr/>
        </p:nvSpPr>
        <p:spPr>
          <a:xfrm>
            <a:off x="1122218" y="2344188"/>
            <a:ext cx="4505498" cy="3507972"/>
          </a:xfrm>
          <a:custGeom>
            <a:avLst/>
            <a:gdLst>
              <a:gd name="connsiteX0" fmla="*/ 0 w 2576133"/>
              <a:gd name="connsiteY0" fmla="*/ 128807 h 1288066"/>
              <a:gd name="connsiteX1" fmla="*/ 128807 w 2576133"/>
              <a:gd name="connsiteY1" fmla="*/ 0 h 1288066"/>
              <a:gd name="connsiteX2" fmla="*/ 2447326 w 2576133"/>
              <a:gd name="connsiteY2" fmla="*/ 0 h 1288066"/>
              <a:gd name="connsiteX3" fmla="*/ 2576133 w 2576133"/>
              <a:gd name="connsiteY3" fmla="*/ 128807 h 1288066"/>
              <a:gd name="connsiteX4" fmla="*/ 2576133 w 2576133"/>
              <a:gd name="connsiteY4" fmla="*/ 1159259 h 1288066"/>
              <a:gd name="connsiteX5" fmla="*/ 2447326 w 2576133"/>
              <a:gd name="connsiteY5" fmla="*/ 1288066 h 1288066"/>
              <a:gd name="connsiteX6" fmla="*/ 128807 w 2576133"/>
              <a:gd name="connsiteY6" fmla="*/ 1288066 h 1288066"/>
              <a:gd name="connsiteX7" fmla="*/ 0 w 2576133"/>
              <a:gd name="connsiteY7" fmla="*/ 1159259 h 1288066"/>
              <a:gd name="connsiteX8" fmla="*/ 0 w 2576133"/>
              <a:gd name="connsiteY8" fmla="*/ 128807 h 12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6133" h="1288066">
                <a:moveTo>
                  <a:pt x="0" y="128807"/>
                </a:moveTo>
                <a:cubicBezTo>
                  <a:pt x="0" y="57669"/>
                  <a:pt x="57669" y="0"/>
                  <a:pt x="128807" y="0"/>
                </a:cubicBezTo>
                <a:lnTo>
                  <a:pt x="2447326" y="0"/>
                </a:lnTo>
                <a:cubicBezTo>
                  <a:pt x="2518464" y="0"/>
                  <a:pt x="2576133" y="57669"/>
                  <a:pt x="2576133" y="128807"/>
                </a:cubicBezTo>
                <a:lnTo>
                  <a:pt x="2576133" y="1159259"/>
                </a:lnTo>
                <a:cubicBezTo>
                  <a:pt x="2576133" y="1230397"/>
                  <a:pt x="2518464" y="1288066"/>
                  <a:pt x="2447326" y="1288066"/>
                </a:cubicBezTo>
                <a:lnTo>
                  <a:pt x="128807" y="1288066"/>
                </a:lnTo>
                <a:cubicBezTo>
                  <a:pt x="57669" y="1288066"/>
                  <a:pt x="0" y="1230397"/>
                  <a:pt x="0" y="1159259"/>
                </a:cubicBezTo>
                <a:lnTo>
                  <a:pt x="0" y="12880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111" tIns="59316" rIns="70111" bIns="59316" numCol="1" spcCol="1270" anchor="ctr" anchorCtr="0">
            <a:noAutofit/>
          </a:bodyPr>
          <a:lstStyle/>
          <a:p>
            <a:pPr lvl="0" algn="ctr" defTabSz="755650">
              <a:lnSpc>
                <a:spcPct val="90000"/>
              </a:lnSpc>
              <a:spcBef>
                <a:spcPct val="0"/>
              </a:spcBef>
              <a:spcAft>
                <a:spcPct val="35000"/>
              </a:spcAft>
            </a:pPr>
            <a:r>
              <a:rPr lang="vi-VN" sz="3600" dirty="0" smtClean="0">
                <a:latin typeface="+mj-lt"/>
              </a:rPr>
              <a:t>Không </a:t>
            </a:r>
            <a:r>
              <a:rPr lang="vi-VN" sz="3600" dirty="0">
                <a:latin typeface="+mj-lt"/>
              </a:rPr>
              <a:t>chườm đá lạnh, đắp lá cây lên vết </a:t>
            </a:r>
            <a:r>
              <a:rPr lang="vi-VN" sz="3600" dirty="0" smtClean="0">
                <a:latin typeface="+mj-lt"/>
              </a:rPr>
              <a:t>thương</a:t>
            </a:r>
            <a:r>
              <a:rPr lang="en-US" sz="3600" dirty="0" smtClean="0">
                <a:latin typeface="+mj-lt"/>
              </a:rPr>
              <a:t>.</a:t>
            </a:r>
            <a:endParaRPr lang="en-US" sz="3600" kern="1200" dirty="0">
              <a:latin typeface="+mj-lt"/>
            </a:endParaRPr>
          </a:p>
        </p:txBody>
      </p:sp>
    </p:spTree>
    <p:extLst>
      <p:ext uri="{BB962C8B-B14F-4D97-AF65-F5344CB8AC3E}">
        <p14:creationId xmlns:p14="http://schemas.microsoft.com/office/powerpoint/2010/main" val="73613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6191" y="581892"/>
            <a:ext cx="8953322" cy="1321722"/>
          </a:xfrm>
        </p:spPr>
        <p:txBody>
          <a:bodyPr>
            <a:noAutofit/>
          </a:bodyPr>
          <a:lstStyle/>
          <a:p>
            <a:r>
              <a:rPr lang="en-US" sz="4200" b="1" dirty="0">
                <a:solidFill>
                  <a:srgbClr val="FF0000"/>
                </a:solidFill>
                <a:latin typeface="Algerian" panose="04020705040A02060702" pitchFamily="82" charset="0"/>
              </a:rPr>
              <a:t>NHỮNG ĐIỀU </a:t>
            </a:r>
            <a:r>
              <a:rPr lang="en-US" sz="4200" b="1" dirty="0" smtClean="0">
                <a:solidFill>
                  <a:srgbClr val="FF0000"/>
                </a:solidFill>
                <a:latin typeface="Algerian" panose="04020705040A02060702" pitchFamily="82" charset="0"/>
              </a:rPr>
              <a:t>KHÔNG </a:t>
            </a:r>
            <a:r>
              <a:rPr lang="en-US" sz="4200" b="1" dirty="0">
                <a:solidFill>
                  <a:srgbClr val="FF0000"/>
                </a:solidFill>
                <a:latin typeface="Algerian" panose="04020705040A02060702" pitchFamily="82" charset="0"/>
              </a:rPr>
              <a:t>NÊN LÀM KHI BỊ RẮN CẮN</a:t>
            </a:r>
          </a:p>
          <a:p>
            <a:endParaRPr lang="en-US" sz="4000" dirty="0"/>
          </a:p>
        </p:txBody>
      </p:sp>
      <p:sp>
        <p:nvSpPr>
          <p:cNvPr id="7" name="Freeform 6"/>
          <p:cNvSpPr/>
          <p:nvPr/>
        </p:nvSpPr>
        <p:spPr>
          <a:xfrm>
            <a:off x="1146642" y="2543695"/>
            <a:ext cx="4655642" cy="3084021"/>
          </a:xfrm>
          <a:custGeom>
            <a:avLst/>
            <a:gdLst>
              <a:gd name="connsiteX0" fmla="*/ 0 w 4629185"/>
              <a:gd name="connsiteY0" fmla="*/ 286998 h 2869977"/>
              <a:gd name="connsiteX1" fmla="*/ 286998 w 4629185"/>
              <a:gd name="connsiteY1" fmla="*/ 0 h 2869977"/>
              <a:gd name="connsiteX2" fmla="*/ 4342187 w 4629185"/>
              <a:gd name="connsiteY2" fmla="*/ 0 h 2869977"/>
              <a:gd name="connsiteX3" fmla="*/ 4629185 w 4629185"/>
              <a:gd name="connsiteY3" fmla="*/ 286998 h 2869977"/>
              <a:gd name="connsiteX4" fmla="*/ 4629185 w 4629185"/>
              <a:gd name="connsiteY4" fmla="*/ 2582979 h 2869977"/>
              <a:gd name="connsiteX5" fmla="*/ 4342187 w 4629185"/>
              <a:gd name="connsiteY5" fmla="*/ 2869977 h 2869977"/>
              <a:gd name="connsiteX6" fmla="*/ 286998 w 4629185"/>
              <a:gd name="connsiteY6" fmla="*/ 2869977 h 2869977"/>
              <a:gd name="connsiteX7" fmla="*/ 0 w 4629185"/>
              <a:gd name="connsiteY7" fmla="*/ 2582979 h 2869977"/>
              <a:gd name="connsiteX8" fmla="*/ 0 w 4629185"/>
              <a:gd name="connsiteY8" fmla="*/ 286998 h 286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85" h="2869977">
                <a:moveTo>
                  <a:pt x="0" y="286998"/>
                </a:moveTo>
                <a:cubicBezTo>
                  <a:pt x="0" y="128493"/>
                  <a:pt x="128493" y="0"/>
                  <a:pt x="286998" y="0"/>
                </a:cubicBezTo>
                <a:lnTo>
                  <a:pt x="4342187" y="0"/>
                </a:lnTo>
                <a:cubicBezTo>
                  <a:pt x="4500692" y="0"/>
                  <a:pt x="4629185" y="128493"/>
                  <a:pt x="4629185" y="286998"/>
                </a:cubicBezTo>
                <a:lnTo>
                  <a:pt x="4629185" y="2582979"/>
                </a:lnTo>
                <a:cubicBezTo>
                  <a:pt x="4629185" y="2741484"/>
                  <a:pt x="4500692" y="2869977"/>
                  <a:pt x="4342187" y="2869977"/>
                </a:cubicBezTo>
                <a:lnTo>
                  <a:pt x="286998" y="2869977"/>
                </a:lnTo>
                <a:cubicBezTo>
                  <a:pt x="128493" y="2869977"/>
                  <a:pt x="0" y="2741484"/>
                  <a:pt x="0" y="2582979"/>
                </a:cubicBezTo>
                <a:lnTo>
                  <a:pt x="0" y="2869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639" tIns="129779" rIns="152639" bIns="129779" numCol="1" spcCol="1270" anchor="ctr" anchorCtr="0">
            <a:noAutofit/>
          </a:bodyPr>
          <a:lstStyle/>
          <a:p>
            <a:pPr lvl="0" defTabSz="1600200" rtl="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Không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rạch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đâm</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chích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vết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thương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hoặc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cố</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gắng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loại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bỏ</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nọc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độc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bằng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cách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bóp</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nặn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hút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tại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vết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thương</a:t>
            </a:r>
            <a:r>
              <a:rPr lang="en-US" sz="3600" kern="1200" dirty="0" smtClean="0">
                <a:latin typeface="Times New Roman" panose="02020603050405020304" pitchFamily="18" charset="0"/>
                <a:cs typeface="Times New Roman" panose="02020603050405020304" pitchFamily="18" charset="0"/>
              </a:rPr>
              <a:t>.</a:t>
            </a:r>
            <a:endParaRPr lang="en-US" sz="3600" kern="1200" dirty="0">
              <a:latin typeface="Times New Roman" panose="02020603050405020304" pitchFamily="18" charset="0"/>
              <a:cs typeface="Times New Roman" panose="02020603050405020304" pitchFamily="18" charset="0"/>
            </a:endParaRPr>
          </a:p>
        </p:txBody>
      </p:sp>
      <p:sp>
        <p:nvSpPr>
          <p:cNvPr id="8" name="Freeform 7"/>
          <p:cNvSpPr/>
          <p:nvPr/>
        </p:nvSpPr>
        <p:spPr>
          <a:xfrm>
            <a:off x="6217920" y="2543695"/>
            <a:ext cx="4813069" cy="3084021"/>
          </a:xfrm>
          <a:custGeom>
            <a:avLst/>
            <a:gdLst>
              <a:gd name="connsiteX0" fmla="*/ 0 w 4165333"/>
              <a:gd name="connsiteY0" fmla="*/ 208267 h 2082666"/>
              <a:gd name="connsiteX1" fmla="*/ 208267 w 4165333"/>
              <a:gd name="connsiteY1" fmla="*/ 0 h 2082666"/>
              <a:gd name="connsiteX2" fmla="*/ 3957066 w 4165333"/>
              <a:gd name="connsiteY2" fmla="*/ 0 h 2082666"/>
              <a:gd name="connsiteX3" fmla="*/ 4165333 w 4165333"/>
              <a:gd name="connsiteY3" fmla="*/ 208267 h 2082666"/>
              <a:gd name="connsiteX4" fmla="*/ 4165333 w 4165333"/>
              <a:gd name="connsiteY4" fmla="*/ 1874399 h 2082666"/>
              <a:gd name="connsiteX5" fmla="*/ 3957066 w 4165333"/>
              <a:gd name="connsiteY5" fmla="*/ 2082666 h 2082666"/>
              <a:gd name="connsiteX6" fmla="*/ 208267 w 4165333"/>
              <a:gd name="connsiteY6" fmla="*/ 2082666 h 2082666"/>
              <a:gd name="connsiteX7" fmla="*/ 0 w 4165333"/>
              <a:gd name="connsiteY7" fmla="*/ 1874399 h 2082666"/>
              <a:gd name="connsiteX8" fmla="*/ 0 w 4165333"/>
              <a:gd name="connsiteY8" fmla="*/ 208267 h 208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5333" h="2082666">
                <a:moveTo>
                  <a:pt x="0" y="208267"/>
                </a:moveTo>
                <a:cubicBezTo>
                  <a:pt x="0" y="93244"/>
                  <a:pt x="93244" y="0"/>
                  <a:pt x="208267" y="0"/>
                </a:cubicBezTo>
                <a:lnTo>
                  <a:pt x="3957066" y="0"/>
                </a:lnTo>
                <a:cubicBezTo>
                  <a:pt x="4072089" y="0"/>
                  <a:pt x="4165333" y="93244"/>
                  <a:pt x="4165333" y="208267"/>
                </a:cubicBezTo>
                <a:lnTo>
                  <a:pt x="4165333" y="1874399"/>
                </a:lnTo>
                <a:cubicBezTo>
                  <a:pt x="4165333" y="1989422"/>
                  <a:pt x="4072089" y="2082666"/>
                  <a:pt x="3957066" y="2082666"/>
                </a:cubicBezTo>
                <a:lnTo>
                  <a:pt x="208267" y="2082666"/>
                </a:lnTo>
                <a:cubicBezTo>
                  <a:pt x="93244" y="2082666"/>
                  <a:pt x="0" y="1989422"/>
                  <a:pt x="0" y="1874399"/>
                </a:cubicBezTo>
                <a:lnTo>
                  <a:pt x="0" y="2082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79" tIns="106719" rIns="129579" bIns="106719" numCol="1" spcCol="1270" anchor="ctr" anchorCtr="0">
            <a:noAutofit/>
          </a:bodyPr>
          <a:lstStyle/>
          <a:p>
            <a:pPr lvl="0" defTabSz="1600200" rtl="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Không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nên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cố</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gắng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bắt</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bằng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được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rắn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mà</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có</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thể</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ghi</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nhớ</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dạng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màu</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sắc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hoặc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có</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thể</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chụp</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hình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từ</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xa</a:t>
            </a:r>
            <a:r>
              <a:rPr lang="en-US" sz="3600" kern="1200" dirty="0" smtClean="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0380" y="548640"/>
            <a:ext cx="6359751" cy="1618543"/>
          </a:xfrm>
        </p:spPr>
        <p:txBody>
          <a:bodyPr/>
          <a:lstStyle/>
          <a:p>
            <a:pPr algn="ctr"/>
            <a:r>
              <a:rPr lang="en-US" sz="9600" b="1" dirty="0" smtClean="0">
                <a:ln w="22225">
                  <a:solidFill>
                    <a:schemeClr val="accent2"/>
                  </a:solidFill>
                  <a:prstDash val="solid"/>
                </a:ln>
                <a:solidFill>
                  <a:schemeClr val="accent2">
                    <a:lumMod val="40000"/>
                    <a:lumOff val="60000"/>
                  </a:schemeClr>
                </a:solidFill>
                <a:latin typeface="Bahnschrift" panose="020B0502040204020203" pitchFamily="34" charset="0"/>
              </a:rPr>
              <a:t>Xin </a:t>
            </a:r>
            <a:r>
              <a:rPr lang="en-US" sz="9600" b="1" dirty="0" err="1" smtClean="0">
                <a:ln w="22225">
                  <a:solidFill>
                    <a:schemeClr val="accent2"/>
                  </a:solidFill>
                  <a:prstDash val="solid"/>
                </a:ln>
                <a:solidFill>
                  <a:schemeClr val="accent2">
                    <a:lumMod val="40000"/>
                    <a:lumOff val="60000"/>
                  </a:schemeClr>
                </a:solidFill>
                <a:latin typeface="Bahnschrift" panose="020B0502040204020203" pitchFamily="34" charset="0"/>
              </a:rPr>
              <a:t>cảm</a:t>
            </a:r>
            <a:r>
              <a:rPr lang="en-US" sz="9600" b="1" dirty="0" smtClean="0">
                <a:ln w="22225">
                  <a:solidFill>
                    <a:schemeClr val="accent2"/>
                  </a:solidFill>
                  <a:prstDash val="solid"/>
                </a:ln>
                <a:solidFill>
                  <a:schemeClr val="accent2">
                    <a:lumMod val="40000"/>
                    <a:lumOff val="60000"/>
                  </a:schemeClr>
                </a:solidFill>
                <a:latin typeface="Bahnschrift" panose="020B0502040204020203" pitchFamily="34" charset="0"/>
              </a:rPr>
              <a:t> </a:t>
            </a:r>
            <a:r>
              <a:rPr lang="en-US" sz="9600" b="1" dirty="0" err="1" smtClean="0">
                <a:ln w="22225">
                  <a:solidFill>
                    <a:schemeClr val="accent2"/>
                  </a:solidFill>
                  <a:prstDash val="solid"/>
                </a:ln>
                <a:solidFill>
                  <a:schemeClr val="accent2">
                    <a:lumMod val="40000"/>
                    <a:lumOff val="60000"/>
                  </a:schemeClr>
                </a:solidFill>
                <a:latin typeface="Bahnschrift" panose="020B0502040204020203" pitchFamily="34" charset="0"/>
              </a:rPr>
              <a:t>ơn</a:t>
            </a:r>
            <a:endParaRPr lang="en-US" sz="9600" b="1" dirty="0">
              <a:ln w="22225">
                <a:solidFill>
                  <a:schemeClr val="accent2"/>
                </a:solidFill>
                <a:prstDash val="solid"/>
              </a:ln>
              <a:solidFill>
                <a:schemeClr val="accent2">
                  <a:lumMod val="40000"/>
                  <a:lumOff val="60000"/>
                </a:schemeClr>
              </a:solidFill>
              <a:latin typeface="Bahnschrift" panose="020B0502040204020203" pitchFamily="34" charset="0"/>
            </a:endParaRPr>
          </a:p>
        </p:txBody>
      </p:sp>
      <p:pic>
        <p:nvPicPr>
          <p:cNvPr id="5" name="Picture 4"/>
          <p:cNvPicPr>
            <a:picLocks noChangeAspect="1"/>
          </p:cNvPicPr>
          <p:nvPr/>
        </p:nvPicPr>
        <p:blipFill>
          <a:blip r:embed="rId2"/>
          <a:stretch>
            <a:fillRect/>
          </a:stretch>
        </p:blipFill>
        <p:spPr>
          <a:xfrm>
            <a:off x="490450" y="2167183"/>
            <a:ext cx="11213869" cy="4200365"/>
          </a:xfrm>
          <a:prstGeom prst="rect">
            <a:avLst/>
          </a:prstGeom>
        </p:spPr>
      </p:pic>
    </p:spTree>
    <p:extLst>
      <p:ext uri="{BB962C8B-B14F-4D97-AF65-F5344CB8AC3E}">
        <p14:creationId xmlns:p14="http://schemas.microsoft.com/office/powerpoint/2010/main" val="68780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90788"/>
            <a:ext cx="8761413" cy="706964"/>
          </a:xfrm>
        </p:spPr>
        <p:txBody>
          <a:bodyPr/>
          <a:lstStyle/>
          <a:p>
            <a:r>
              <a:rPr lang="en-US" sz="4000" dirty="0">
                <a:solidFill>
                  <a:srgbClr val="FFFF00"/>
                </a:solidFill>
                <a:latin typeface="Bernard MT Condensed" panose="02050806060905020404" pitchFamily="18" charset="0"/>
              </a:rPr>
              <a:t>CÁCH </a:t>
            </a:r>
            <a:r>
              <a:rPr lang="en-US" dirty="0">
                <a:solidFill>
                  <a:srgbClr val="FFFF00"/>
                </a:solidFill>
                <a:latin typeface="Bernard MT Condensed" panose="02050806060905020404" pitchFamily="18" charset="0"/>
              </a:rPr>
              <a:t>PHÒNG</a:t>
            </a:r>
            <a:r>
              <a:rPr lang="en-US" sz="4000" dirty="0">
                <a:solidFill>
                  <a:srgbClr val="FFFF00"/>
                </a:solidFill>
                <a:latin typeface="Bernard MT Condensed" panose="02050806060905020404" pitchFamily="18" charset="0"/>
              </a:rPr>
              <a:t> RẮN CẮN</a:t>
            </a:r>
          </a:p>
        </p:txBody>
      </p:sp>
      <p:sp>
        <p:nvSpPr>
          <p:cNvPr id="4" name="Rectangle 3"/>
          <p:cNvSpPr/>
          <p:nvPr/>
        </p:nvSpPr>
        <p:spPr>
          <a:xfrm>
            <a:off x="532015" y="2726574"/>
            <a:ext cx="11488188" cy="23275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rgbClr val="7030A0"/>
                </a:solidFill>
              </a:rPr>
              <a:t>1. </a:t>
            </a:r>
            <a:r>
              <a:rPr lang="vi-VN" sz="4000" dirty="0" smtClean="0">
                <a:solidFill>
                  <a:srgbClr val="7030A0"/>
                </a:solidFill>
              </a:rPr>
              <a:t>Không đi vào các khu vực nhiều bụi rậm, nếu có việc thực sự cần thiết thì nên đi ủng, giày cao cổ và quần dài</a:t>
            </a:r>
            <a:r>
              <a:rPr lang="vi-VN" sz="3200" dirty="0" smtClean="0">
                <a:solidFill>
                  <a:srgbClr val="7030A0"/>
                </a:solidFill>
              </a:rPr>
              <a:t>.</a:t>
            </a:r>
          </a:p>
        </p:txBody>
      </p:sp>
    </p:spTree>
    <p:extLst>
      <p:ext uri="{BB962C8B-B14F-4D97-AF65-F5344CB8AC3E}">
        <p14:creationId xmlns:p14="http://schemas.microsoft.com/office/powerpoint/2010/main" val="71324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Bernard MT Condensed" panose="02050806060905020404" pitchFamily="18" charset="0"/>
              </a:rPr>
              <a:t>CÁCH PHÒNG RẮN CẮN</a:t>
            </a:r>
            <a:endParaRPr lang="en-US" dirty="0"/>
          </a:p>
        </p:txBody>
      </p:sp>
      <p:sp>
        <p:nvSpPr>
          <p:cNvPr id="3" name="Content Placeholder 2"/>
          <p:cNvSpPr>
            <a:spLocks noGrp="1"/>
          </p:cNvSpPr>
          <p:nvPr>
            <p:ph idx="1"/>
          </p:nvPr>
        </p:nvSpPr>
        <p:spPr>
          <a:xfrm>
            <a:off x="689956" y="2603499"/>
            <a:ext cx="10764982" cy="3764049"/>
          </a:xfrm>
        </p:spPr>
        <p:txBody>
          <a:bodyPr>
            <a:noAutofit/>
          </a:bodyPr>
          <a:lstStyle/>
          <a:p>
            <a:pPr marL="0" indent="0">
              <a:buNone/>
            </a:pPr>
            <a:r>
              <a:rPr lang="en-US" sz="4000" dirty="0" smtClean="0">
                <a:solidFill>
                  <a:srgbClr val="7030A0"/>
                </a:solidFill>
              </a:rPr>
              <a:t>2. </a:t>
            </a:r>
            <a:r>
              <a:rPr lang="vi-VN" sz="4000" dirty="0" smtClean="0">
                <a:solidFill>
                  <a:srgbClr val="7030A0"/>
                </a:solidFill>
              </a:rPr>
              <a:t>Càng </a:t>
            </a:r>
            <a:r>
              <a:rPr lang="vi-VN" sz="4000" dirty="0">
                <a:solidFill>
                  <a:srgbClr val="7030A0"/>
                </a:solidFill>
              </a:rPr>
              <a:t>tránh xa rắn càng tốt: Không biểu diễn rắn, không đe dọa rắn, không cầm, không trêu rắn ngay cả khi rắn đã chết. Đầu rắn đã chết, hoặc đứt lìa vẫn có thể có độc. Không bắt rắn, đuổi hoặc dồn ép rắn trong khu vực khép kín.</a:t>
            </a:r>
          </a:p>
          <a:p>
            <a:endParaRPr lang="en-US" sz="4000" dirty="0">
              <a:solidFill>
                <a:srgbClr val="7030A0"/>
              </a:solidFill>
            </a:endParaRPr>
          </a:p>
        </p:txBody>
      </p:sp>
    </p:spTree>
    <p:extLst>
      <p:ext uri="{BB962C8B-B14F-4D97-AF65-F5344CB8AC3E}">
        <p14:creationId xmlns:p14="http://schemas.microsoft.com/office/powerpoint/2010/main" val="30373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latin typeface="Bernard MT Condensed" panose="02050806060905020404" pitchFamily="18" charset="0"/>
              </a:rPr>
              <a:t>CÁCH PHÒNG RẮN CẮN</a:t>
            </a:r>
            <a:endParaRPr lang="en-US" dirty="0"/>
          </a:p>
        </p:txBody>
      </p:sp>
      <p:sp>
        <p:nvSpPr>
          <p:cNvPr id="3" name="Content Placeholder 2"/>
          <p:cNvSpPr>
            <a:spLocks noGrp="1"/>
          </p:cNvSpPr>
          <p:nvPr>
            <p:ph idx="1"/>
          </p:nvPr>
        </p:nvSpPr>
        <p:spPr>
          <a:xfrm>
            <a:off x="1154954" y="2603500"/>
            <a:ext cx="10183606" cy="3416300"/>
          </a:xfrm>
        </p:spPr>
        <p:txBody>
          <a:bodyPr/>
          <a:lstStyle/>
          <a:p>
            <a:pPr marL="0" indent="0">
              <a:buNone/>
            </a:pPr>
            <a:r>
              <a:rPr lang="en-US" sz="4000" dirty="0" smtClean="0">
                <a:solidFill>
                  <a:srgbClr val="7030A0"/>
                </a:solidFill>
              </a:rPr>
              <a:t>3. </a:t>
            </a:r>
            <a:r>
              <a:rPr lang="vi-VN" sz="4000" dirty="0" smtClean="0">
                <a:solidFill>
                  <a:srgbClr val="7030A0"/>
                </a:solidFill>
              </a:rPr>
              <a:t>Đặc </a:t>
            </a:r>
            <a:r>
              <a:rPr lang="vi-VN" sz="4000" dirty="0">
                <a:solidFill>
                  <a:srgbClr val="7030A0"/>
                </a:solidFill>
              </a:rPr>
              <a:t>biệt cảnh giác với rắn sau các cơn mưa, khi có nước ngập và thời gian ban đêm.</a:t>
            </a:r>
          </a:p>
          <a:p>
            <a:endParaRPr lang="en-US" dirty="0"/>
          </a:p>
        </p:txBody>
      </p:sp>
    </p:spTree>
    <p:extLst>
      <p:ext uri="{BB962C8B-B14F-4D97-AF65-F5344CB8AC3E}">
        <p14:creationId xmlns:p14="http://schemas.microsoft.com/office/powerpoint/2010/main" val="26191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10939" y="673332"/>
            <a:ext cx="7614458" cy="8728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3600" b="1" dirty="0" smtClean="0">
                <a:solidFill>
                  <a:srgbClr val="00B050"/>
                </a:solidFill>
              </a:rPr>
              <a:t>CÁCH SƠ CỨU KHI BỊ RẮN CẮN</a:t>
            </a:r>
            <a:endParaRPr lang="vi-VN" sz="3600" b="1" dirty="0">
              <a:solidFill>
                <a:srgbClr val="00B050"/>
              </a:solidFill>
            </a:endParaRPr>
          </a:p>
        </p:txBody>
      </p:sp>
      <p:grpSp>
        <p:nvGrpSpPr>
          <p:cNvPr id="7" name="Group 6"/>
          <p:cNvGrpSpPr/>
          <p:nvPr/>
        </p:nvGrpSpPr>
        <p:grpSpPr>
          <a:xfrm>
            <a:off x="1619213" y="1870363"/>
            <a:ext cx="9330415" cy="3566162"/>
            <a:chOff x="1619213" y="1870363"/>
            <a:chExt cx="9330415" cy="3566162"/>
          </a:xfrm>
        </p:grpSpPr>
        <p:sp>
          <p:nvSpPr>
            <p:cNvPr id="8" name="Freeform 7"/>
            <p:cNvSpPr/>
            <p:nvPr/>
          </p:nvSpPr>
          <p:spPr>
            <a:xfrm rot="21600000">
              <a:off x="2963919" y="1870363"/>
              <a:ext cx="7985709" cy="3566162"/>
            </a:xfrm>
            <a:custGeom>
              <a:avLst/>
              <a:gdLst>
                <a:gd name="connsiteX0" fmla="*/ 0 w 7985709"/>
                <a:gd name="connsiteY0" fmla="*/ 0 h 3566160"/>
                <a:gd name="connsiteX1" fmla="*/ 6202629 w 7985709"/>
                <a:gd name="connsiteY1" fmla="*/ 0 h 3566160"/>
                <a:gd name="connsiteX2" fmla="*/ 7985709 w 7985709"/>
                <a:gd name="connsiteY2" fmla="*/ 1783080 h 3566160"/>
                <a:gd name="connsiteX3" fmla="*/ 6202629 w 7985709"/>
                <a:gd name="connsiteY3" fmla="*/ 3566160 h 3566160"/>
                <a:gd name="connsiteX4" fmla="*/ 0 w 7985709"/>
                <a:gd name="connsiteY4" fmla="*/ 3566160 h 3566160"/>
                <a:gd name="connsiteX5" fmla="*/ 0 w 7985709"/>
                <a:gd name="connsiteY5" fmla="*/ 0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5709" h="3566160">
                  <a:moveTo>
                    <a:pt x="7985709" y="3566159"/>
                  </a:moveTo>
                  <a:lnTo>
                    <a:pt x="1783080" y="3566159"/>
                  </a:lnTo>
                  <a:lnTo>
                    <a:pt x="0" y="1783080"/>
                  </a:lnTo>
                  <a:lnTo>
                    <a:pt x="1783080" y="1"/>
                  </a:lnTo>
                  <a:lnTo>
                    <a:pt x="7985709" y="1"/>
                  </a:lnTo>
                  <a:lnTo>
                    <a:pt x="7985709" y="35661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118" tIns="167641" rIns="312928" bIns="167640" numCol="1" spcCol="1270" anchor="ctr" anchorCtr="0">
              <a:noAutofit/>
            </a:bodyPr>
            <a:lstStyle/>
            <a:p>
              <a:pPr lvl="0" algn="ctr" defTabSz="1955800" rtl="0">
                <a:lnSpc>
                  <a:spcPct val="90000"/>
                </a:lnSpc>
                <a:spcBef>
                  <a:spcPct val="0"/>
                </a:spcBef>
                <a:spcAft>
                  <a:spcPct val="35000"/>
                </a:spcAft>
              </a:pPr>
              <a:r>
                <a:rPr lang="en-US" sz="4400" b="1" kern="1200" dirty="0" smtClean="0">
                  <a:latin typeface="Bahnschrift" panose="020B0502040204020203" pitchFamily="34" charset="0"/>
                </a:rPr>
                <a:t>NHỮNG ĐIỀU NÊN VÀ </a:t>
              </a:r>
            </a:p>
            <a:p>
              <a:pPr lvl="0" algn="ctr" defTabSz="1955800" rtl="0">
                <a:lnSpc>
                  <a:spcPct val="90000"/>
                </a:lnSpc>
                <a:spcBef>
                  <a:spcPct val="0"/>
                </a:spcBef>
                <a:spcAft>
                  <a:spcPct val="35000"/>
                </a:spcAft>
              </a:pPr>
              <a:r>
                <a:rPr lang="en-US" sz="4400" b="1" kern="1200" dirty="0" smtClean="0">
                  <a:latin typeface="Bahnschrift" panose="020B0502040204020203" pitchFamily="34" charset="0"/>
                </a:rPr>
                <a:t>KHÔNG NÊN LÀM</a:t>
              </a:r>
              <a:endParaRPr lang="en-US" sz="4400" b="1" kern="1200" dirty="0">
                <a:latin typeface="Bahnschrift" panose="020B0502040204020203" pitchFamily="34" charset="0"/>
              </a:endParaRPr>
            </a:p>
          </p:txBody>
        </p:sp>
        <p:sp>
          <p:nvSpPr>
            <p:cNvPr id="9" name="Oval 8"/>
            <p:cNvSpPr/>
            <p:nvPr/>
          </p:nvSpPr>
          <p:spPr>
            <a:xfrm>
              <a:off x="1619213" y="1870364"/>
              <a:ext cx="3566160" cy="356616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4773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7720" y="463841"/>
            <a:ext cx="9136201" cy="861420"/>
          </a:xfrm>
        </p:spPr>
        <p:txBody>
          <a:bodyPr>
            <a:noAutofit/>
          </a:bodyPr>
          <a:lstStyle/>
          <a:p>
            <a:r>
              <a:rPr lang="en-US" sz="4000" dirty="0" smtClean="0">
                <a:solidFill>
                  <a:srgbClr val="00B0F0"/>
                </a:solidFill>
                <a:latin typeface="Algerian" panose="04020705040A02060702" pitchFamily="82" charset="0"/>
              </a:rPr>
              <a:t>NHỮNG ĐIỀU NÊN LÀM KHI BỊ RẮN CẮN</a:t>
            </a:r>
            <a:endParaRPr lang="en-US" sz="4000" dirty="0">
              <a:solidFill>
                <a:srgbClr val="00B0F0"/>
              </a:solidFill>
              <a:latin typeface="Algerian" panose="04020705040A02060702" pitchFamily="82" charset="0"/>
            </a:endParaRPr>
          </a:p>
        </p:txBody>
      </p:sp>
      <p:sp>
        <p:nvSpPr>
          <p:cNvPr id="8" name="Freeform 7"/>
          <p:cNvSpPr/>
          <p:nvPr/>
        </p:nvSpPr>
        <p:spPr>
          <a:xfrm>
            <a:off x="739833" y="1420604"/>
            <a:ext cx="10602253" cy="1480585"/>
          </a:xfrm>
          <a:custGeom>
            <a:avLst/>
            <a:gdLst>
              <a:gd name="connsiteX0" fmla="*/ 0 w 10602253"/>
              <a:gd name="connsiteY0" fmla="*/ 0 h 1480585"/>
              <a:gd name="connsiteX1" fmla="*/ 9861961 w 10602253"/>
              <a:gd name="connsiteY1" fmla="*/ 0 h 1480585"/>
              <a:gd name="connsiteX2" fmla="*/ 10602253 w 10602253"/>
              <a:gd name="connsiteY2" fmla="*/ 740293 h 1480585"/>
              <a:gd name="connsiteX3" fmla="*/ 9861961 w 10602253"/>
              <a:gd name="connsiteY3" fmla="*/ 1480585 h 1480585"/>
              <a:gd name="connsiteX4" fmla="*/ 0 w 10602253"/>
              <a:gd name="connsiteY4" fmla="*/ 1480585 h 1480585"/>
              <a:gd name="connsiteX5" fmla="*/ 740293 w 10602253"/>
              <a:gd name="connsiteY5" fmla="*/ 740293 h 1480585"/>
              <a:gd name="connsiteX6" fmla="*/ 0 w 10602253"/>
              <a:gd name="connsiteY6" fmla="*/ 0 h 14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2253" h="1480585">
                <a:moveTo>
                  <a:pt x="0" y="0"/>
                </a:moveTo>
                <a:lnTo>
                  <a:pt x="9861961" y="0"/>
                </a:lnTo>
                <a:lnTo>
                  <a:pt x="10602253" y="740293"/>
                </a:lnTo>
                <a:lnTo>
                  <a:pt x="9861961" y="1480585"/>
                </a:lnTo>
                <a:lnTo>
                  <a:pt x="0" y="1480585"/>
                </a:lnTo>
                <a:lnTo>
                  <a:pt x="740293" y="740293"/>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013" tIns="22860" rIns="740292" bIns="22860" numCol="1" spcCol="1270" anchor="ctr" anchorCtr="0">
            <a:noAutofit/>
          </a:bodyPr>
          <a:lstStyle/>
          <a:p>
            <a:pPr lvl="0" algn="l" defTabSz="1600200" rtl="0">
              <a:lnSpc>
                <a:spcPct val="90000"/>
              </a:lnSpc>
              <a:spcBef>
                <a:spcPct val="0"/>
              </a:spcBef>
              <a:spcAft>
                <a:spcPct val="35000"/>
              </a:spcAft>
            </a:pPr>
            <a:r>
              <a:rPr lang="vi-VN" sz="3600" kern="1200" dirty="0" smtClean="0">
                <a:solidFill>
                  <a:srgbClr val="002060"/>
                </a:solidFill>
              </a:rPr>
              <a:t>Di chuyển nạn nhân ra khỏi tầm hoạt động của con rắn</a:t>
            </a:r>
            <a:endParaRPr lang="en-US" sz="3600" kern="1200" dirty="0">
              <a:solidFill>
                <a:srgbClr val="002060"/>
              </a:solidFill>
            </a:endParaRPr>
          </a:p>
        </p:txBody>
      </p:sp>
      <p:sp>
        <p:nvSpPr>
          <p:cNvPr id="9" name="Freeform 8"/>
          <p:cNvSpPr/>
          <p:nvPr/>
        </p:nvSpPr>
        <p:spPr>
          <a:xfrm>
            <a:off x="739833" y="3091875"/>
            <a:ext cx="10617096" cy="1480585"/>
          </a:xfrm>
          <a:custGeom>
            <a:avLst/>
            <a:gdLst>
              <a:gd name="connsiteX0" fmla="*/ 0 w 10617096"/>
              <a:gd name="connsiteY0" fmla="*/ 0 h 1480585"/>
              <a:gd name="connsiteX1" fmla="*/ 9876804 w 10617096"/>
              <a:gd name="connsiteY1" fmla="*/ 0 h 1480585"/>
              <a:gd name="connsiteX2" fmla="*/ 10617096 w 10617096"/>
              <a:gd name="connsiteY2" fmla="*/ 740293 h 1480585"/>
              <a:gd name="connsiteX3" fmla="*/ 9876804 w 10617096"/>
              <a:gd name="connsiteY3" fmla="*/ 1480585 h 1480585"/>
              <a:gd name="connsiteX4" fmla="*/ 0 w 10617096"/>
              <a:gd name="connsiteY4" fmla="*/ 1480585 h 1480585"/>
              <a:gd name="connsiteX5" fmla="*/ 740293 w 10617096"/>
              <a:gd name="connsiteY5" fmla="*/ 740293 h 1480585"/>
              <a:gd name="connsiteX6" fmla="*/ 0 w 10617096"/>
              <a:gd name="connsiteY6" fmla="*/ 0 h 14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7096" h="1480585">
                <a:moveTo>
                  <a:pt x="0" y="0"/>
                </a:moveTo>
                <a:lnTo>
                  <a:pt x="9876804" y="0"/>
                </a:lnTo>
                <a:lnTo>
                  <a:pt x="10617096" y="740293"/>
                </a:lnTo>
                <a:lnTo>
                  <a:pt x="9876804" y="1480585"/>
                </a:lnTo>
                <a:lnTo>
                  <a:pt x="0" y="1480585"/>
                </a:lnTo>
                <a:lnTo>
                  <a:pt x="740293" y="740293"/>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013" tIns="22860" rIns="740292" bIns="22860" numCol="1" spcCol="1270" anchor="ctr" anchorCtr="0">
            <a:noAutofit/>
          </a:bodyPr>
          <a:lstStyle/>
          <a:p>
            <a:pPr lvl="0" algn="l" defTabSz="1600200" rtl="0">
              <a:lnSpc>
                <a:spcPct val="90000"/>
              </a:lnSpc>
              <a:spcBef>
                <a:spcPct val="0"/>
              </a:spcBef>
              <a:spcAft>
                <a:spcPct val="35000"/>
              </a:spcAft>
            </a:pPr>
            <a:r>
              <a:rPr lang="vi-VN" sz="3600" kern="1200" dirty="0" smtClean="0">
                <a:solidFill>
                  <a:srgbClr val="002060"/>
                </a:solidFill>
              </a:rPr>
              <a:t>Động viên tinh thần người bị rắn cắn, hạn chế cử động,</a:t>
            </a:r>
            <a:r>
              <a:rPr lang="en-US" sz="3600" kern="1200" smtClean="0">
                <a:solidFill>
                  <a:srgbClr val="002060"/>
                </a:solidFill>
              </a:rPr>
              <a:t> </a:t>
            </a:r>
            <a:r>
              <a:rPr lang="vi-VN" sz="3600" kern="1200" smtClean="0">
                <a:solidFill>
                  <a:srgbClr val="002060"/>
                </a:solidFill>
              </a:rPr>
              <a:t>bất </a:t>
            </a:r>
            <a:r>
              <a:rPr lang="vi-VN" sz="3600" kern="1200" dirty="0" smtClean="0">
                <a:solidFill>
                  <a:srgbClr val="002060"/>
                </a:solidFill>
              </a:rPr>
              <a:t>động chi bị cắn bằng nẹp hoặc bìa cứng.</a:t>
            </a:r>
            <a:endParaRPr lang="en-US" sz="3600" kern="1200" dirty="0">
              <a:solidFill>
                <a:srgbClr val="002060"/>
              </a:solidFill>
            </a:endParaRPr>
          </a:p>
        </p:txBody>
      </p:sp>
      <p:sp>
        <p:nvSpPr>
          <p:cNvPr id="10" name="Freeform 9"/>
          <p:cNvSpPr/>
          <p:nvPr/>
        </p:nvSpPr>
        <p:spPr>
          <a:xfrm>
            <a:off x="739833" y="4779742"/>
            <a:ext cx="10631976" cy="1480585"/>
          </a:xfrm>
          <a:custGeom>
            <a:avLst/>
            <a:gdLst>
              <a:gd name="connsiteX0" fmla="*/ 0 w 10631976"/>
              <a:gd name="connsiteY0" fmla="*/ 0 h 1480585"/>
              <a:gd name="connsiteX1" fmla="*/ 9891684 w 10631976"/>
              <a:gd name="connsiteY1" fmla="*/ 0 h 1480585"/>
              <a:gd name="connsiteX2" fmla="*/ 10631976 w 10631976"/>
              <a:gd name="connsiteY2" fmla="*/ 740293 h 1480585"/>
              <a:gd name="connsiteX3" fmla="*/ 9891684 w 10631976"/>
              <a:gd name="connsiteY3" fmla="*/ 1480585 h 1480585"/>
              <a:gd name="connsiteX4" fmla="*/ 0 w 10631976"/>
              <a:gd name="connsiteY4" fmla="*/ 1480585 h 1480585"/>
              <a:gd name="connsiteX5" fmla="*/ 740293 w 10631976"/>
              <a:gd name="connsiteY5" fmla="*/ 740293 h 1480585"/>
              <a:gd name="connsiteX6" fmla="*/ 0 w 10631976"/>
              <a:gd name="connsiteY6" fmla="*/ 0 h 148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1976" h="1480585">
                <a:moveTo>
                  <a:pt x="0" y="0"/>
                </a:moveTo>
                <a:lnTo>
                  <a:pt x="9891684" y="0"/>
                </a:lnTo>
                <a:lnTo>
                  <a:pt x="10631976" y="740293"/>
                </a:lnTo>
                <a:lnTo>
                  <a:pt x="9891684" y="1480585"/>
                </a:lnTo>
                <a:lnTo>
                  <a:pt x="0" y="1480585"/>
                </a:lnTo>
                <a:lnTo>
                  <a:pt x="740293" y="740293"/>
                </a:lnTo>
                <a:lnTo>
                  <a:pt x="0" y="0"/>
                </a:lnTo>
                <a:close/>
              </a:path>
            </a:pathLst>
          </a:cu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6013" tIns="22860" rIns="740292" bIns="22860" numCol="1" spcCol="1270" anchor="ctr" anchorCtr="0">
            <a:noAutofit/>
          </a:bodyPr>
          <a:lstStyle/>
          <a:p>
            <a:pPr lvl="0" algn="l" defTabSz="1600200" rtl="0">
              <a:lnSpc>
                <a:spcPct val="90000"/>
              </a:lnSpc>
              <a:spcBef>
                <a:spcPct val="0"/>
              </a:spcBef>
              <a:spcAft>
                <a:spcPct val="35000"/>
              </a:spcAft>
            </a:pPr>
            <a:r>
              <a:rPr lang="vi-VN" sz="3600" kern="1200" dirty="0" smtClean="0">
                <a:solidFill>
                  <a:srgbClr val="002060"/>
                </a:solidFill>
              </a:rPr>
              <a:t>Sát trùng nơi bị rắn cắn bằng xà phòng, nước muối sinh</a:t>
            </a:r>
            <a:r>
              <a:rPr lang="en-US" sz="3600" kern="1200" dirty="0" smtClean="0">
                <a:solidFill>
                  <a:srgbClr val="002060"/>
                </a:solidFill>
              </a:rPr>
              <a:t> </a:t>
            </a:r>
            <a:r>
              <a:rPr lang="vi-VN" sz="3600" kern="1200" dirty="0" smtClean="0">
                <a:solidFill>
                  <a:srgbClr val="002060"/>
                </a:solidFill>
              </a:rPr>
              <a:t>lý hoặc thuốc sát trùng (nếu có).</a:t>
            </a:r>
            <a:endParaRPr lang="en-US" sz="3600" kern="1200" dirty="0">
              <a:solidFill>
                <a:srgbClr val="002060"/>
              </a:solidFill>
            </a:endParaRPr>
          </a:p>
        </p:txBody>
      </p:sp>
    </p:spTree>
    <p:extLst>
      <p:ext uri="{BB962C8B-B14F-4D97-AF65-F5344CB8AC3E}">
        <p14:creationId xmlns:p14="http://schemas.microsoft.com/office/powerpoint/2010/main" val="40618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900" decel="100000" fill="hold"/>
                                        <p:tgtEl>
                                          <p:spTgt spid="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9665" y="621016"/>
            <a:ext cx="8999712" cy="861420"/>
          </a:xfrm>
        </p:spPr>
        <p:txBody>
          <a:bodyPr>
            <a:noAutofit/>
          </a:bodyPr>
          <a:lstStyle/>
          <a:p>
            <a:r>
              <a:rPr lang="en-US" sz="4000" dirty="0">
                <a:solidFill>
                  <a:srgbClr val="00B0F0"/>
                </a:solidFill>
                <a:latin typeface="Algerian" panose="04020705040A02060702" pitchFamily="82" charset="0"/>
              </a:rPr>
              <a:t>NHỮNG ĐIỀU NÊN LÀM KHI BỊ RẮN CẮN</a:t>
            </a:r>
            <a:endParaRPr lang="en-US" sz="4000" dirty="0">
              <a:solidFill>
                <a:srgbClr val="00B0F0"/>
              </a:solidFill>
              <a:latin typeface="Algerian" panose="04020705040A02060702" pitchFamily="82" charset="0"/>
            </a:endParaRPr>
          </a:p>
        </p:txBody>
      </p:sp>
      <p:sp>
        <p:nvSpPr>
          <p:cNvPr id="7" name="Freeform 6"/>
          <p:cNvSpPr/>
          <p:nvPr/>
        </p:nvSpPr>
        <p:spPr>
          <a:xfrm>
            <a:off x="847895" y="1388226"/>
            <a:ext cx="10565480" cy="1081372"/>
          </a:xfrm>
          <a:custGeom>
            <a:avLst/>
            <a:gdLst>
              <a:gd name="connsiteX0" fmla="*/ 0 w 10565480"/>
              <a:gd name="connsiteY0" fmla="*/ 0 h 1081372"/>
              <a:gd name="connsiteX1" fmla="*/ 10024794 w 10565480"/>
              <a:gd name="connsiteY1" fmla="*/ 0 h 1081372"/>
              <a:gd name="connsiteX2" fmla="*/ 10565480 w 10565480"/>
              <a:gd name="connsiteY2" fmla="*/ 540686 h 1081372"/>
              <a:gd name="connsiteX3" fmla="*/ 10024794 w 10565480"/>
              <a:gd name="connsiteY3" fmla="*/ 1081372 h 1081372"/>
              <a:gd name="connsiteX4" fmla="*/ 0 w 10565480"/>
              <a:gd name="connsiteY4" fmla="*/ 1081372 h 1081372"/>
              <a:gd name="connsiteX5" fmla="*/ 540686 w 10565480"/>
              <a:gd name="connsiteY5" fmla="*/ 540686 h 1081372"/>
              <a:gd name="connsiteX6" fmla="*/ 0 w 10565480"/>
              <a:gd name="connsiteY6" fmla="*/ 0 h 10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65480" h="1081372">
                <a:moveTo>
                  <a:pt x="0" y="0"/>
                </a:moveTo>
                <a:lnTo>
                  <a:pt x="10024794" y="0"/>
                </a:lnTo>
                <a:lnTo>
                  <a:pt x="10565480" y="540686"/>
                </a:lnTo>
                <a:lnTo>
                  <a:pt x="10024794" y="1081372"/>
                </a:lnTo>
                <a:lnTo>
                  <a:pt x="0" y="1081372"/>
                </a:lnTo>
                <a:lnTo>
                  <a:pt x="540686" y="540686"/>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6406" tIns="22860" rIns="540686" bIns="22860" numCol="1" spcCol="1270" anchor="ctr" anchorCtr="0">
            <a:noAutofit/>
          </a:bodyPr>
          <a:lstStyle/>
          <a:p>
            <a:pPr lvl="0" algn="l" defTabSz="1600200" rtl="0">
              <a:lnSpc>
                <a:spcPct val="90000"/>
              </a:lnSpc>
              <a:spcBef>
                <a:spcPct val="0"/>
              </a:spcBef>
              <a:spcAft>
                <a:spcPct val="35000"/>
              </a:spcAft>
            </a:pPr>
            <a:r>
              <a:rPr lang="vi-VN" sz="3600" kern="1200" dirty="0" smtClean="0">
                <a:solidFill>
                  <a:srgbClr val="002060"/>
                </a:solidFill>
              </a:rPr>
              <a:t>Dùng một miếng gạc khô và sạch để băng kín vùng bị rắn cắn.</a:t>
            </a:r>
            <a:endParaRPr lang="en-US" sz="3600" kern="1200" dirty="0">
              <a:solidFill>
                <a:srgbClr val="002060"/>
              </a:solidFill>
            </a:endParaRPr>
          </a:p>
        </p:txBody>
      </p:sp>
      <p:sp>
        <p:nvSpPr>
          <p:cNvPr id="8" name="Freeform 7"/>
          <p:cNvSpPr/>
          <p:nvPr/>
        </p:nvSpPr>
        <p:spPr>
          <a:xfrm>
            <a:off x="831279" y="2669421"/>
            <a:ext cx="10582096" cy="1207541"/>
          </a:xfrm>
          <a:custGeom>
            <a:avLst/>
            <a:gdLst>
              <a:gd name="connsiteX0" fmla="*/ 0 w 10582096"/>
              <a:gd name="connsiteY0" fmla="*/ 0 h 1207541"/>
              <a:gd name="connsiteX1" fmla="*/ 9978326 w 10582096"/>
              <a:gd name="connsiteY1" fmla="*/ 0 h 1207541"/>
              <a:gd name="connsiteX2" fmla="*/ 10582096 w 10582096"/>
              <a:gd name="connsiteY2" fmla="*/ 603771 h 1207541"/>
              <a:gd name="connsiteX3" fmla="*/ 9978326 w 10582096"/>
              <a:gd name="connsiteY3" fmla="*/ 1207541 h 1207541"/>
              <a:gd name="connsiteX4" fmla="*/ 0 w 10582096"/>
              <a:gd name="connsiteY4" fmla="*/ 1207541 h 1207541"/>
              <a:gd name="connsiteX5" fmla="*/ 603771 w 10582096"/>
              <a:gd name="connsiteY5" fmla="*/ 603771 h 1207541"/>
              <a:gd name="connsiteX6" fmla="*/ 0 w 10582096"/>
              <a:gd name="connsiteY6" fmla="*/ 0 h 120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096" h="1207541">
                <a:moveTo>
                  <a:pt x="0" y="0"/>
                </a:moveTo>
                <a:lnTo>
                  <a:pt x="9978326" y="0"/>
                </a:lnTo>
                <a:lnTo>
                  <a:pt x="10582096" y="603771"/>
                </a:lnTo>
                <a:lnTo>
                  <a:pt x="9978326" y="1207541"/>
                </a:lnTo>
                <a:lnTo>
                  <a:pt x="0" y="1207541"/>
                </a:lnTo>
                <a:lnTo>
                  <a:pt x="603771" y="603771"/>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9491" tIns="22860" rIns="603770" bIns="22860" numCol="1" spcCol="1270" anchor="ctr" anchorCtr="0">
            <a:noAutofit/>
          </a:bodyPr>
          <a:lstStyle/>
          <a:p>
            <a:pPr lvl="0" algn="l" defTabSz="1600200" rtl="0">
              <a:lnSpc>
                <a:spcPct val="90000"/>
              </a:lnSpc>
              <a:spcBef>
                <a:spcPct val="0"/>
              </a:spcBef>
              <a:spcAft>
                <a:spcPct val="35000"/>
              </a:spcAft>
            </a:pPr>
            <a:r>
              <a:rPr lang="vi-VN" sz="3600" b="0" kern="1200" dirty="0" smtClean="0">
                <a:solidFill>
                  <a:srgbClr val="002060"/>
                </a:solidFill>
              </a:rPr>
              <a:t>Điều chỉnh tư thế cho vùng bị cắn nằm thấp hơn tim. </a:t>
            </a:r>
            <a:endParaRPr lang="en-US" sz="3600" b="0" kern="1200" dirty="0">
              <a:solidFill>
                <a:srgbClr val="002060"/>
              </a:solidFill>
            </a:endParaRPr>
          </a:p>
        </p:txBody>
      </p:sp>
      <p:sp>
        <p:nvSpPr>
          <p:cNvPr id="9" name="Freeform 8"/>
          <p:cNvSpPr/>
          <p:nvPr/>
        </p:nvSpPr>
        <p:spPr>
          <a:xfrm>
            <a:off x="831276" y="4060157"/>
            <a:ext cx="10582096" cy="2074636"/>
          </a:xfrm>
          <a:custGeom>
            <a:avLst/>
            <a:gdLst>
              <a:gd name="connsiteX0" fmla="*/ 0 w 10582096"/>
              <a:gd name="connsiteY0" fmla="*/ 0 h 2074636"/>
              <a:gd name="connsiteX1" fmla="*/ 9544778 w 10582096"/>
              <a:gd name="connsiteY1" fmla="*/ 0 h 2074636"/>
              <a:gd name="connsiteX2" fmla="*/ 10582096 w 10582096"/>
              <a:gd name="connsiteY2" fmla="*/ 1037318 h 2074636"/>
              <a:gd name="connsiteX3" fmla="*/ 9544778 w 10582096"/>
              <a:gd name="connsiteY3" fmla="*/ 2074636 h 2074636"/>
              <a:gd name="connsiteX4" fmla="*/ 0 w 10582096"/>
              <a:gd name="connsiteY4" fmla="*/ 2074636 h 2074636"/>
              <a:gd name="connsiteX5" fmla="*/ 1037318 w 10582096"/>
              <a:gd name="connsiteY5" fmla="*/ 1037318 h 2074636"/>
              <a:gd name="connsiteX6" fmla="*/ 0 w 10582096"/>
              <a:gd name="connsiteY6" fmla="*/ 0 h 20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096" h="2074636">
                <a:moveTo>
                  <a:pt x="0" y="0"/>
                </a:moveTo>
                <a:lnTo>
                  <a:pt x="9544778" y="0"/>
                </a:lnTo>
                <a:lnTo>
                  <a:pt x="10582096" y="1037318"/>
                </a:lnTo>
                <a:lnTo>
                  <a:pt x="9544778" y="2074636"/>
                </a:lnTo>
                <a:lnTo>
                  <a:pt x="0" y="2074636"/>
                </a:lnTo>
                <a:lnTo>
                  <a:pt x="1037318" y="1037318"/>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3038" tIns="22860" rIns="1037318" bIns="22860" numCol="1" spcCol="1270" anchor="ctr" anchorCtr="0">
            <a:noAutofit/>
          </a:bodyPr>
          <a:lstStyle/>
          <a:p>
            <a:pPr lvl="0" algn="l" defTabSz="1600200" rtl="0">
              <a:lnSpc>
                <a:spcPct val="90000"/>
              </a:lnSpc>
              <a:spcBef>
                <a:spcPct val="0"/>
              </a:spcBef>
              <a:spcAft>
                <a:spcPct val="35000"/>
              </a:spcAft>
            </a:pPr>
            <a:r>
              <a:rPr lang="vi-VN" sz="3600" kern="1200" dirty="0" smtClean="0">
                <a:solidFill>
                  <a:srgbClr val="002060"/>
                </a:solidFill>
              </a:rPr>
              <a:t>Chuyển nạn nhân đến cơ sở y tế gần nhất. Ghi nhớ hình ảnh</a:t>
            </a:r>
            <a:r>
              <a:rPr lang="en-US" sz="3600" kern="1200" dirty="0" smtClean="0">
                <a:solidFill>
                  <a:srgbClr val="002060"/>
                </a:solidFill>
              </a:rPr>
              <a:t> </a:t>
            </a:r>
            <a:r>
              <a:rPr lang="vi-VN" sz="3600" kern="1200" dirty="0" smtClean="0">
                <a:solidFill>
                  <a:srgbClr val="002060"/>
                </a:solidFill>
              </a:rPr>
              <a:t>hoặc mang theo xác con rắn để giúp bác sĩ nhận dạng và hỗ trợ quá trình điều trị nhanh hơn.</a:t>
            </a:r>
            <a:endParaRPr lang="en-US" sz="3600" kern="1200" dirty="0">
              <a:solidFill>
                <a:srgbClr val="002060"/>
              </a:solidFill>
            </a:endParaRPr>
          </a:p>
        </p:txBody>
      </p:sp>
    </p:spTree>
    <p:extLst>
      <p:ext uri="{BB962C8B-B14F-4D97-AF65-F5344CB8AC3E}">
        <p14:creationId xmlns:p14="http://schemas.microsoft.com/office/powerpoint/2010/main" val="143150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6698" y="5378335"/>
            <a:ext cx="5926975" cy="58189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Hình</a:t>
            </a:r>
            <a:r>
              <a:rPr lang="en-US" sz="2000" dirty="0" smtClean="0"/>
              <a:t> </a:t>
            </a:r>
            <a:r>
              <a:rPr lang="en-US" sz="2000" dirty="0" err="1" smtClean="0"/>
              <a:t>ảnh</a:t>
            </a:r>
            <a:r>
              <a:rPr lang="en-US" sz="2000" dirty="0" smtClean="0"/>
              <a:t> </a:t>
            </a:r>
            <a:r>
              <a:rPr lang="en-US" sz="2000" dirty="0" err="1" smtClean="0"/>
              <a:t>mô</a:t>
            </a:r>
            <a:r>
              <a:rPr lang="en-US" sz="2000" dirty="0" smtClean="0"/>
              <a:t> </a:t>
            </a:r>
            <a:r>
              <a:rPr lang="en-US" sz="2000" dirty="0" err="1" smtClean="0"/>
              <a:t>tả</a:t>
            </a:r>
            <a:r>
              <a:rPr lang="en-US" sz="2000" dirty="0" smtClean="0"/>
              <a:t> </a:t>
            </a:r>
            <a:r>
              <a:rPr lang="en-US" sz="2000" dirty="0" err="1" smtClean="0"/>
              <a:t>băng</a:t>
            </a:r>
            <a:r>
              <a:rPr lang="en-US" sz="2000" dirty="0" smtClean="0"/>
              <a:t> </a:t>
            </a:r>
            <a:r>
              <a:rPr lang="en-US" sz="2000" dirty="0" err="1" smtClean="0"/>
              <a:t>cố</a:t>
            </a:r>
            <a:r>
              <a:rPr lang="en-US" sz="2000" dirty="0" smtClean="0"/>
              <a:t> </a:t>
            </a:r>
            <a:r>
              <a:rPr lang="en-US" sz="2000" dirty="0" err="1" smtClean="0"/>
              <a:t>định</a:t>
            </a:r>
            <a:r>
              <a:rPr lang="en-US" sz="2000" dirty="0" smtClean="0"/>
              <a:t> chi </a:t>
            </a:r>
            <a:r>
              <a:rPr lang="en-US" sz="2000" dirty="0" err="1" smtClean="0"/>
              <a:t>bị</a:t>
            </a:r>
            <a:r>
              <a:rPr lang="en-US" sz="2000" dirty="0" smtClean="0"/>
              <a:t> </a:t>
            </a:r>
            <a:r>
              <a:rPr lang="en-US" sz="2000" dirty="0" err="1" smtClean="0"/>
              <a:t>rắn</a:t>
            </a:r>
            <a:r>
              <a:rPr lang="en-US" sz="2000" dirty="0" smtClean="0"/>
              <a:t> </a:t>
            </a:r>
            <a:r>
              <a:rPr lang="en-US" sz="2000" dirty="0" err="1" smtClean="0"/>
              <a:t>cắn</a:t>
            </a:r>
            <a:endParaRPr lang="en-US" sz="2000" dirty="0"/>
          </a:p>
        </p:txBody>
      </p:sp>
      <p:pic>
        <p:nvPicPr>
          <p:cNvPr id="4" name="Picture 3"/>
          <p:cNvPicPr>
            <a:picLocks noChangeAspect="1"/>
          </p:cNvPicPr>
          <p:nvPr/>
        </p:nvPicPr>
        <p:blipFill>
          <a:blip r:embed="rId2"/>
          <a:stretch>
            <a:fillRect/>
          </a:stretch>
        </p:blipFill>
        <p:spPr>
          <a:xfrm>
            <a:off x="1047403" y="640079"/>
            <a:ext cx="9709266" cy="4580313"/>
          </a:xfrm>
          <a:prstGeom prst="rect">
            <a:avLst/>
          </a:prstGeom>
        </p:spPr>
      </p:pic>
    </p:spTree>
    <p:extLst>
      <p:ext uri="{BB962C8B-B14F-4D97-AF65-F5344CB8AC3E}">
        <p14:creationId xmlns:p14="http://schemas.microsoft.com/office/powerpoint/2010/main" val="4521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701" y="504637"/>
            <a:ext cx="7606146" cy="1407290"/>
          </a:xfrm>
        </p:spPr>
        <p:txBody>
          <a:bodyPr>
            <a:normAutofit/>
          </a:bodyPr>
          <a:lstStyle/>
          <a:p>
            <a:r>
              <a:rPr lang="en-US" sz="4200" b="1" dirty="0">
                <a:solidFill>
                  <a:srgbClr val="FF0000"/>
                </a:solidFill>
                <a:latin typeface="Algerian" panose="04020705040A02060702" pitchFamily="82" charset="0"/>
              </a:rPr>
              <a:t>NHỮNG ĐIỀU </a:t>
            </a:r>
            <a:r>
              <a:rPr lang="en-US" sz="4200" b="1" dirty="0" smtClean="0">
                <a:solidFill>
                  <a:srgbClr val="FF0000"/>
                </a:solidFill>
                <a:latin typeface="Algerian" panose="04020705040A02060702" pitchFamily="82" charset="0"/>
              </a:rPr>
              <a:t>KHÔNG NÊN </a:t>
            </a:r>
            <a:r>
              <a:rPr lang="en-US" sz="4200" b="1" dirty="0">
                <a:solidFill>
                  <a:srgbClr val="FF0000"/>
                </a:solidFill>
                <a:latin typeface="Algerian" panose="04020705040A02060702" pitchFamily="82" charset="0"/>
              </a:rPr>
              <a:t>LÀM KHI BỊ RẮN CẮN</a:t>
            </a:r>
          </a:p>
          <a:p>
            <a:endParaRPr lang="en-US" dirty="0"/>
          </a:p>
        </p:txBody>
      </p:sp>
      <p:sp>
        <p:nvSpPr>
          <p:cNvPr id="7" name="Freeform 6"/>
          <p:cNvSpPr/>
          <p:nvPr/>
        </p:nvSpPr>
        <p:spPr>
          <a:xfrm>
            <a:off x="955964" y="2182098"/>
            <a:ext cx="4172103" cy="3628498"/>
          </a:xfrm>
          <a:custGeom>
            <a:avLst/>
            <a:gdLst>
              <a:gd name="connsiteX0" fmla="*/ 0 w 4172103"/>
              <a:gd name="connsiteY0" fmla="*/ 339991 h 3399908"/>
              <a:gd name="connsiteX1" fmla="*/ 339991 w 4172103"/>
              <a:gd name="connsiteY1" fmla="*/ 0 h 3399908"/>
              <a:gd name="connsiteX2" fmla="*/ 3832112 w 4172103"/>
              <a:gd name="connsiteY2" fmla="*/ 0 h 3399908"/>
              <a:gd name="connsiteX3" fmla="*/ 4172103 w 4172103"/>
              <a:gd name="connsiteY3" fmla="*/ 339991 h 3399908"/>
              <a:gd name="connsiteX4" fmla="*/ 4172103 w 4172103"/>
              <a:gd name="connsiteY4" fmla="*/ 3059917 h 3399908"/>
              <a:gd name="connsiteX5" fmla="*/ 3832112 w 4172103"/>
              <a:gd name="connsiteY5" fmla="*/ 3399908 h 3399908"/>
              <a:gd name="connsiteX6" fmla="*/ 339991 w 4172103"/>
              <a:gd name="connsiteY6" fmla="*/ 3399908 h 3399908"/>
              <a:gd name="connsiteX7" fmla="*/ 0 w 4172103"/>
              <a:gd name="connsiteY7" fmla="*/ 3059917 h 3399908"/>
              <a:gd name="connsiteX8" fmla="*/ 0 w 4172103"/>
              <a:gd name="connsiteY8" fmla="*/ 339991 h 339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103" h="3399908">
                <a:moveTo>
                  <a:pt x="0" y="339991"/>
                </a:moveTo>
                <a:cubicBezTo>
                  <a:pt x="0" y="152219"/>
                  <a:pt x="152219" y="0"/>
                  <a:pt x="339991" y="0"/>
                </a:cubicBezTo>
                <a:lnTo>
                  <a:pt x="3832112" y="0"/>
                </a:lnTo>
                <a:cubicBezTo>
                  <a:pt x="4019884" y="0"/>
                  <a:pt x="4172103" y="152219"/>
                  <a:pt x="4172103" y="339991"/>
                </a:cubicBezTo>
                <a:lnTo>
                  <a:pt x="4172103" y="3059917"/>
                </a:lnTo>
                <a:cubicBezTo>
                  <a:pt x="4172103" y="3247689"/>
                  <a:pt x="4019884" y="3399908"/>
                  <a:pt x="3832112" y="3399908"/>
                </a:cubicBezTo>
                <a:lnTo>
                  <a:pt x="339991" y="3399908"/>
                </a:lnTo>
                <a:cubicBezTo>
                  <a:pt x="152219" y="3399908"/>
                  <a:pt x="0" y="3247689"/>
                  <a:pt x="0" y="3059917"/>
                </a:cubicBezTo>
                <a:lnTo>
                  <a:pt x="0" y="3399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160" tIns="145300" rIns="168160" bIns="145300" numCol="1" spcCol="1270" anchor="ctr" anchorCtr="0">
            <a:noAutofit/>
          </a:bodyPr>
          <a:lstStyle/>
          <a:p>
            <a:pPr lvl="0" algn="ctr" defTabSz="1600200" rtl="0">
              <a:lnSpc>
                <a:spcPct val="90000"/>
              </a:lnSpc>
              <a:spcBef>
                <a:spcPct val="0"/>
              </a:spcBef>
              <a:spcAft>
                <a:spcPct val="35000"/>
              </a:spcAft>
            </a:pPr>
            <a:r>
              <a:rPr lang="vi-VN" sz="3600" kern="1200" dirty="0" smtClean="0">
                <a:solidFill>
                  <a:srgbClr val="FFFF00"/>
                </a:solidFill>
              </a:rPr>
              <a:t>Không nên để người bị rắn cắn tự đi đến cơ sở y tế, cần có người và phương tiện vận chuyển đảm bảo tính bất động</a:t>
            </a:r>
            <a:endParaRPr lang="en-US" sz="3600" kern="1200" dirty="0">
              <a:solidFill>
                <a:srgbClr val="FFFF00"/>
              </a:solidFill>
            </a:endParaRPr>
          </a:p>
        </p:txBody>
      </p:sp>
      <p:sp>
        <p:nvSpPr>
          <p:cNvPr id="8" name="Freeform 7"/>
          <p:cNvSpPr/>
          <p:nvPr/>
        </p:nvSpPr>
        <p:spPr>
          <a:xfrm>
            <a:off x="6168659" y="1404851"/>
            <a:ext cx="5045210" cy="4347555"/>
          </a:xfrm>
          <a:custGeom>
            <a:avLst/>
            <a:gdLst>
              <a:gd name="connsiteX0" fmla="*/ 0 w 4789367"/>
              <a:gd name="connsiteY0" fmla="*/ 459696 h 4596956"/>
              <a:gd name="connsiteX1" fmla="*/ 459696 w 4789367"/>
              <a:gd name="connsiteY1" fmla="*/ 0 h 4596956"/>
              <a:gd name="connsiteX2" fmla="*/ 4329671 w 4789367"/>
              <a:gd name="connsiteY2" fmla="*/ 0 h 4596956"/>
              <a:gd name="connsiteX3" fmla="*/ 4789367 w 4789367"/>
              <a:gd name="connsiteY3" fmla="*/ 459696 h 4596956"/>
              <a:gd name="connsiteX4" fmla="*/ 4789367 w 4789367"/>
              <a:gd name="connsiteY4" fmla="*/ 4137260 h 4596956"/>
              <a:gd name="connsiteX5" fmla="*/ 4329671 w 4789367"/>
              <a:gd name="connsiteY5" fmla="*/ 4596956 h 4596956"/>
              <a:gd name="connsiteX6" fmla="*/ 459696 w 4789367"/>
              <a:gd name="connsiteY6" fmla="*/ 4596956 h 4596956"/>
              <a:gd name="connsiteX7" fmla="*/ 0 w 4789367"/>
              <a:gd name="connsiteY7" fmla="*/ 4137260 h 4596956"/>
              <a:gd name="connsiteX8" fmla="*/ 0 w 4789367"/>
              <a:gd name="connsiteY8" fmla="*/ 459696 h 45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367" h="4596956">
                <a:moveTo>
                  <a:pt x="0" y="459696"/>
                </a:moveTo>
                <a:cubicBezTo>
                  <a:pt x="0" y="205813"/>
                  <a:pt x="205813" y="0"/>
                  <a:pt x="459696" y="0"/>
                </a:cubicBezTo>
                <a:lnTo>
                  <a:pt x="4329671" y="0"/>
                </a:lnTo>
                <a:cubicBezTo>
                  <a:pt x="4583554" y="0"/>
                  <a:pt x="4789367" y="205813"/>
                  <a:pt x="4789367" y="459696"/>
                </a:cubicBezTo>
                <a:lnTo>
                  <a:pt x="4789367" y="4137260"/>
                </a:lnTo>
                <a:cubicBezTo>
                  <a:pt x="4789367" y="4391143"/>
                  <a:pt x="4583554" y="4596956"/>
                  <a:pt x="4329671" y="4596956"/>
                </a:cubicBezTo>
                <a:lnTo>
                  <a:pt x="459696" y="4596956"/>
                </a:lnTo>
                <a:cubicBezTo>
                  <a:pt x="205813" y="4596956"/>
                  <a:pt x="0" y="4391143"/>
                  <a:pt x="0" y="4137260"/>
                </a:cubicBezTo>
                <a:lnTo>
                  <a:pt x="0" y="4596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3220" tIns="180360" rIns="203220" bIns="180360" numCol="1" spcCol="1270" anchor="ctr" anchorCtr="0">
            <a:noAutofit/>
          </a:bodyPr>
          <a:lstStyle/>
          <a:p>
            <a:pPr lvl="0" defTabSz="1600200" rtl="0">
              <a:lnSpc>
                <a:spcPct val="90000"/>
              </a:lnSpc>
              <a:spcBef>
                <a:spcPct val="0"/>
              </a:spcBef>
              <a:spcAft>
                <a:spcPct val="35000"/>
              </a:spcAft>
            </a:pPr>
            <a:r>
              <a:rPr lang="vi-VN" sz="3600" kern="1200" dirty="0" smtClean="0">
                <a:solidFill>
                  <a:srgbClr val="FFFF00"/>
                </a:solidFill>
              </a:rPr>
              <a:t>Không nên có tâm lý chủ quan, chỉ khi thấy những biểu hiện nghiêm trọng như suy hô hấp, vết thương hoại tử lan rộng… mới đưa đến cơ sở y tế.</a:t>
            </a:r>
            <a:endParaRPr lang="en-US" sz="3600" kern="1200" dirty="0">
              <a:solidFill>
                <a:srgbClr val="FFFF00"/>
              </a:solidFill>
            </a:endParaRPr>
          </a:p>
        </p:txBody>
      </p:sp>
    </p:spTree>
    <p:extLst>
      <p:ext uri="{BB962C8B-B14F-4D97-AF65-F5344CB8AC3E}">
        <p14:creationId xmlns:p14="http://schemas.microsoft.com/office/powerpoint/2010/main" val="34731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70</TotalTime>
  <Words>485</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Arial</vt:lpstr>
      <vt:lpstr>Bahnschrift</vt:lpstr>
      <vt:lpstr>Bernard MT Condensed</vt:lpstr>
      <vt:lpstr>Century Gothic</vt:lpstr>
      <vt:lpstr>Times New Roman</vt:lpstr>
      <vt:lpstr>Wingdings 3</vt:lpstr>
      <vt:lpstr>Ion Boardroom</vt:lpstr>
      <vt:lpstr>PowerPoint Presentation</vt:lpstr>
      <vt:lpstr>CÁCH PHÒNG RẮN CẮN</vt:lpstr>
      <vt:lpstr>CÁCH PHÒNG RẮN CẮN</vt:lpstr>
      <vt:lpstr>CÁCH PHÒNG RẮN CẮN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cp:revision>
  <dcterms:created xsi:type="dcterms:W3CDTF">2023-11-10T08:33:43Z</dcterms:created>
  <dcterms:modified xsi:type="dcterms:W3CDTF">2023-11-10T09:44:21Z</dcterms:modified>
</cp:coreProperties>
</file>