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62" r:id="rId4"/>
    <p:sldId id="258" r:id="rId5"/>
    <p:sldId id="261" r:id="rId6"/>
    <p:sldId id="260" r:id="rId7"/>
    <p:sldId id="259" r:id="rId8"/>
    <p:sldId id="268" r:id="rId9"/>
    <p:sldId id="269" r:id="rId10"/>
    <p:sldId id="288" r:id="rId11"/>
    <p:sldId id="291" r:id="rId12"/>
    <p:sldId id="290" r:id="rId13"/>
    <p:sldId id="292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sz="4000" b="1">
                <a:solidFill>
                  <a:srgbClr val="FF0000"/>
                </a:solidFill>
              </a:rPr>
              <a:t>LUẬT MÔI TRƯỜNG 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149350"/>
          </a:xfrm>
        </p:spPr>
        <p:txBody>
          <a:bodyPr/>
          <a:p>
            <a:pPr algn="ctr"/>
            <a:r>
              <a:rPr lang="en-US"/>
              <a:t>CHƯƠNG III </a:t>
            </a:r>
            <a:br>
              <a:rPr lang="en-US"/>
            </a:br>
            <a:r>
              <a:rPr lang="en-US"/>
              <a:t>PHÁP LUẬT VỀ BẢO TỒN ĐA DẠNG SINH HỌC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2310"/>
            <a:ext cx="10972800" cy="4155440"/>
          </a:xfrm>
        </p:spPr>
        <p:txBody>
          <a:bodyPr/>
          <a:p>
            <a:r>
              <a:rPr lang="en-US"/>
              <a:t>SV tự nghiên cứu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135"/>
            <a:ext cx="10972800" cy="272605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CHƯƠNG IV</a:t>
            </a:r>
            <a:b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ĐÁNH GIÁ MÔI TRƯỜNG CHIẾN LƯỢC, </a:t>
            </a:r>
            <a:b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ĐÁNH GIÁ TÁC ĐỘNG MÔI TRƯỜNG, </a:t>
            </a:r>
            <a:b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KẾ HOẠCH BẢO VỆ MÔI TRƯỜNG</a:t>
            </a:r>
            <a:endParaRPr lang="en-US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5190"/>
            <a:ext cx="10972800" cy="2703195"/>
          </a:xfrm>
        </p:spPr>
        <p:txBody>
          <a:bodyPr/>
          <a:p>
            <a:pPr marL="571500" indent="-571500">
              <a:buFont typeface="+mj-lt"/>
              <a:buAutoNum type="romanUcPeriod"/>
            </a:pP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Khái niệm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ĐMC, ĐTM, KHBVMT</a:t>
            </a: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 </a:t>
            </a:r>
            <a:endParaRPr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+mn-ea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>
                <a:sym typeface="+mn-ea"/>
              </a:rPr>
              <a:t>Những nội dung cơ bản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ĐMC, ĐTM, KHBVMT</a:t>
            </a: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 </a:t>
            </a:r>
            <a:endParaRPr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+mn-ea"/>
            </a:endParaRPr>
          </a:p>
          <a:p>
            <a:pPr marL="0" indent="0">
              <a:buFont typeface="+mj-lt"/>
              <a:buNone/>
            </a:pPr>
            <a:endParaRPr lang="en-US"/>
          </a:p>
          <a:p>
            <a:pPr marL="571500" indent="-571500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915"/>
            <a:ext cx="10972800" cy="1433195"/>
          </a:xfrm>
        </p:spPr>
        <p:txBody>
          <a:bodyPr/>
          <a:p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I. </a:t>
            </a: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Khái niệm đánh giá môi trường chiến lược, </a:t>
            </a:r>
            <a:b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</a:b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đánh giá tác động môi trường, kế hoạch bảo vệ môi trường.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090" y="2095500"/>
            <a:ext cx="10989945" cy="4032250"/>
          </a:xfrm>
        </p:spPr>
        <p:txBody>
          <a:bodyPr/>
          <a:p>
            <a:pPr marL="514350" indent="-514350">
              <a:buAutoNum type="arabicPeriod"/>
            </a:pP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Sơ lược quá trình phát triển của đánh giá môi trường chiến lược, đánh giá tác động môi trường, kế hoạch bảo vệ môi trường.</a:t>
            </a:r>
            <a:endParaRPr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+mn-ea"/>
            </a:endParaRPr>
          </a:p>
          <a:p>
            <a:pPr marL="514350" indent="-514350">
              <a:buAutoNum type="arabicPeriod"/>
            </a:pPr>
            <a:r>
              <a:rPr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+mn-ea"/>
              </a:rPr>
              <a:t>Định nghĩa và bản chất pháp lý của đánh giá môi trường chiến lược, đánh giá tác động môi trường, kế hoạch bảo vệ môi trường</a:t>
            </a:r>
            <a:endParaRPr lang="en-US"/>
          </a:p>
          <a:p>
            <a:pPr marL="514350" indent="-514350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135"/>
            <a:ext cx="10972800" cy="1628775"/>
          </a:xfrm>
        </p:spPr>
        <p:txBody>
          <a:bodyPr/>
          <a:p>
            <a:r>
              <a:rPr lang="en-US"/>
              <a:t>II. Nội dung đ</a:t>
            </a:r>
            <a:r>
              <a:rPr lang="en-US">
                <a:sym typeface="+mn-ea"/>
              </a:rPr>
              <a:t>ánh giá môi trường chiến lược, đánh giá tác động môi trường, kế hoạch bảo vệ môi trường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4420"/>
            <a:ext cx="10972800" cy="3783965"/>
          </a:xfrm>
        </p:spPr>
        <p:txBody>
          <a:bodyPr/>
          <a:p>
            <a:pPr marL="0" indent="0">
              <a:buNone/>
            </a:pPr>
            <a:r>
              <a:rPr lang="en-US"/>
              <a:t>1. Chủ thể thực hiện.</a:t>
            </a:r>
            <a:endParaRPr lang="en-US"/>
          </a:p>
          <a:p>
            <a:pPr marL="0" indent="0">
              <a:buNone/>
            </a:pPr>
            <a:r>
              <a:rPr lang="en-US"/>
              <a:t>2. Trình tự, thủ tục.</a:t>
            </a:r>
            <a:endParaRPr lang="en-US"/>
          </a:p>
          <a:p>
            <a:pPr marL="0" indent="0">
              <a:buNone/>
            </a:pPr>
            <a:r>
              <a:rPr lang="en-US"/>
              <a:t>3. Nội dung.</a:t>
            </a:r>
            <a:endParaRPr lang="en-US"/>
          </a:p>
          <a:p>
            <a:pPr marL="0" indent="0">
              <a:buNone/>
            </a:pPr>
            <a:r>
              <a:rPr lang="en-US"/>
              <a:t>4. Thẩm định và sau thẩm định.</a:t>
            </a:r>
            <a:endParaRPr lang="en-US"/>
          </a:p>
          <a:p>
            <a:pPr marL="0" indent="0">
              <a:buNone/>
            </a:pPr>
            <a:r>
              <a:rPr lang="en-US"/>
              <a:t>=&gt; Phân biệt?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34493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CHƯƠNG V</a:t>
            </a:r>
            <a:b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</a:b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PHÁP LUẬT VỀ TÀI NGUYÊN THIÊN NHIÊN</a:t>
            </a:r>
            <a:endParaRPr lang="en-US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6640"/>
            <a:ext cx="10972800" cy="3801110"/>
          </a:xfrm>
        </p:spPr>
        <p:txBody>
          <a:bodyPr/>
          <a:p>
            <a:pPr marL="0" indent="0">
              <a:buNone/>
            </a:pPr>
            <a:r>
              <a:rPr lang="en-US"/>
              <a:t>I. Tài nguyên rừng</a:t>
            </a:r>
            <a:endParaRPr lang="en-US"/>
          </a:p>
          <a:p>
            <a:pPr marL="0" indent="0">
              <a:buNone/>
            </a:pPr>
            <a:r>
              <a:rPr lang="en-US"/>
              <a:t>II. Tài nguyên thủy sản</a:t>
            </a:r>
            <a:endParaRPr lang="en-US"/>
          </a:p>
          <a:p>
            <a:pPr marL="0" indent="0">
              <a:buNone/>
            </a:pPr>
            <a:r>
              <a:rPr lang="en-US"/>
              <a:t>III. Tài nguyên nước</a:t>
            </a:r>
            <a:endParaRPr lang="en-US"/>
          </a:p>
          <a:p>
            <a:pPr marL="0" indent="0">
              <a:buNone/>
            </a:pPr>
            <a:r>
              <a:rPr lang="en-US"/>
              <a:t>IV. Tài nguyên thủy sản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Nội dung cơ bản về các TNTN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8240"/>
            <a:ext cx="10972800" cy="4970145"/>
          </a:xfrm>
        </p:spPr>
        <p:txBody>
          <a:bodyPr/>
          <a:p>
            <a:pPr marL="514350" indent="-514350">
              <a:buAutoNum type="arabicPeriod"/>
            </a:pPr>
            <a:r>
              <a:rPr lang="en-US"/>
              <a:t>Khái niệm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Chế độ sở hữu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Chế độ quản lý Nhà nước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Quyền và nghĩa vụ của chủ thể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Các trường hợp lưu ý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Quản lý động vật, thực vật nguy cấp, quý, hiếm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135"/>
            <a:ext cx="10972800" cy="139763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 b="1">
                <a:ln/>
                <a:solidFill>
                  <a:srgbClr val="7030A0"/>
                </a:solidFill>
                <a:effectLst/>
              </a:rPr>
              <a:t>CHƯƠNG VI</a:t>
            </a:r>
            <a:br>
              <a:rPr lang="en-US" b="1">
                <a:ln/>
                <a:solidFill>
                  <a:srgbClr val="7030A0"/>
                </a:solidFill>
                <a:effectLst/>
              </a:rPr>
            </a:br>
            <a:r>
              <a:rPr lang="en-US" b="1">
                <a:ln/>
                <a:solidFill>
                  <a:srgbClr val="7030A0"/>
                </a:solidFill>
                <a:effectLst/>
              </a:rPr>
              <a:t>PHÁP LUẬT VỀ BẢO TỒN DI SẢN</a:t>
            </a:r>
            <a:endParaRPr lang="en-US" b="1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2220595"/>
            <a:ext cx="10937875" cy="3908425"/>
          </a:xfrm>
        </p:spPr>
        <p:txBody>
          <a:bodyPr/>
          <a:p>
            <a:pPr marL="571500" indent="-571500">
              <a:buFont typeface="+mj-lt"/>
              <a:buAutoNum type="romanUcPeriod"/>
            </a:pPr>
            <a:r>
              <a:rPr lang="en-US"/>
              <a:t>Khái niệm DSVH/DSVHVT/DSVHPVT</a:t>
            </a:r>
            <a:endParaRPr lang="en-US"/>
          </a:p>
          <a:p>
            <a:pPr marL="571500" indent="-571500">
              <a:buFont typeface="+mj-lt"/>
              <a:buAutoNum type="romanUcPeriod"/>
            </a:pPr>
            <a:r>
              <a:rPr lang="en-US"/>
              <a:t>So sánh phân loại DSVH của pháp luật VN và Công ước Heritage.</a:t>
            </a:r>
            <a:endParaRPr lang="en-US"/>
          </a:p>
          <a:p>
            <a:pPr marL="571500" indent="-571500">
              <a:buFont typeface="+mj-lt"/>
              <a:buAutoNum type="romanUcPeriod"/>
            </a:pPr>
            <a:r>
              <a:rPr lang="en-US"/>
              <a:t>Nội dung cơ bản PLBTDS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I. Khái niệm DSVH/DSVHVT/DSVHPVT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310" y="1174750"/>
            <a:ext cx="11007725" cy="4953000"/>
          </a:xfrm>
        </p:spPr>
        <p:txBody>
          <a:bodyPr/>
          <a:p>
            <a:pPr marL="514350" indent="-514350">
              <a:buAutoNum type="arabicPeriod"/>
            </a:pPr>
            <a:r>
              <a:rPr lang="en-US"/>
              <a:t>DSVH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DSVHVT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DSVHPVT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Di tích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Phân loại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90600"/>
          </a:xfrm>
        </p:spPr>
        <p:txBody>
          <a:bodyPr/>
          <a:p>
            <a:pPr algn="ctr"/>
            <a:r>
              <a:rPr lang="en-US">
                <a:sym typeface="+mn-ea"/>
              </a:rPr>
              <a:t>So sánh phân loại DSVH của pháp luật VN </a:t>
            </a:r>
            <a:br>
              <a:rPr lang="en-US">
                <a:sym typeface="+mn-ea"/>
              </a:rPr>
            </a:br>
            <a:r>
              <a:rPr lang="en-US">
                <a:sym typeface="+mn-ea"/>
              </a:rPr>
              <a:t>và Công ước Heritage.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2330"/>
            <a:ext cx="10972800" cy="3996055"/>
          </a:xfrm>
        </p:spPr>
        <p:txBody>
          <a:bodyPr/>
          <a:p>
            <a:r>
              <a:rPr lang="en-US"/>
              <a:t>Điều 1, 2 Công ước Heritage về DSVH và DSTN</a:t>
            </a:r>
            <a:endParaRPr lang="en-US"/>
          </a:p>
          <a:p>
            <a:r>
              <a:rPr lang="en-US"/>
              <a:t>Phân biệt ?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Font typeface="+mj-lt"/>
              <a:buNone/>
            </a:pPr>
            <a:r>
              <a:rPr lang="en-US">
                <a:sym typeface="+mn-ea"/>
              </a:rPr>
              <a:t>III. Nội dung cơ bản PLBTDS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Chế độ sở hữu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Xếp hạng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Bảo vệ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Sử dụng </a:t>
            </a:r>
            <a:endParaRPr lang="en-US"/>
          </a:p>
          <a:p>
            <a:pPr marL="514350" indent="-514350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582613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CHƯƠNG I </a:t>
            </a:r>
            <a:b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KHÁI NIỆM LUẬT MÔI TRƯỜNG</a:t>
            </a:r>
            <a:endParaRPr 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96925" y="2586355"/>
            <a:ext cx="10350500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algn="l">
              <a:buNone/>
            </a:pPr>
            <a:r>
              <a:rPr lang="en-US" sz="3200">
                <a:sym typeface="+mn-ea"/>
              </a:rPr>
              <a:t>I. Định nghĩa, tầm quan trọng và thực trạng MT</a:t>
            </a:r>
            <a:endParaRPr lang="en-US" sz="3200"/>
          </a:p>
          <a:p>
            <a:pPr marL="0" indent="0" algn="l">
              <a:buNone/>
            </a:pPr>
            <a:r>
              <a:rPr lang="en-US" sz="3200">
                <a:sym typeface="+mn-ea"/>
              </a:rPr>
              <a:t>II. Nguyên tắc của Luật MT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135"/>
            <a:ext cx="10972800" cy="1415415"/>
          </a:xfrm>
        </p:spPr>
        <p:txBody>
          <a:bodyPr/>
          <a:p>
            <a:pPr algn="ctr"/>
            <a:r>
              <a:rPr lang="en-US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CHƯƠNG VII</a:t>
            </a:r>
            <a:br>
              <a:rPr lang="en-US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 QUYẾT TRANH CHẤP MÔI TRƯỜNG</a:t>
            </a:r>
            <a:endParaRPr lang="en-US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6750"/>
            <a:ext cx="10972800" cy="4191000"/>
          </a:xfrm>
        </p:spPr>
        <p:txBody>
          <a:bodyPr/>
          <a:p>
            <a:pPr marL="0" indent="0">
              <a:buNone/>
            </a:pPr>
            <a:r>
              <a:rPr lang="en-US"/>
              <a:t>I. Khái niệm TCMT</a:t>
            </a:r>
            <a:endParaRPr lang="en-US"/>
          </a:p>
          <a:p>
            <a:pPr marL="0" indent="0">
              <a:buNone/>
            </a:pPr>
            <a:r>
              <a:rPr lang="en-US"/>
              <a:t>II. Cơ chế GQTCMT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I. Khái niệm TCMT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80" y="1174750"/>
            <a:ext cx="10955655" cy="4953000"/>
          </a:xfrm>
        </p:spPr>
        <p:txBody>
          <a:bodyPr/>
          <a:p>
            <a:pPr marL="514350" indent="-514350">
              <a:buAutoNum type="arabicPeriod"/>
            </a:pPr>
            <a:r>
              <a:rPr lang="en-US"/>
              <a:t>Khái niệm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Đặc điểm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Các dấu hiệu đặc trưng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en-US">
                <a:sym typeface="+mn-ea"/>
              </a:rPr>
              <a:t>II. Cơ chế GQTCMT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Định nghĩa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Nguyên tắc cơ bản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Phương thức giải quyết tranh chấp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9159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en-US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CHƯƠNG VIII</a:t>
            </a:r>
            <a:br>
              <a:rPr lang="en-US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LUẬT QUỐC TẾ VỀ MÔI TRƯỜNG</a:t>
            </a:r>
            <a:endParaRPr lang="en-US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0090"/>
            <a:ext cx="10972800" cy="4138295"/>
          </a:xfrm>
        </p:spPr>
        <p:txBody>
          <a:bodyPr/>
          <a:p>
            <a:pPr marL="0" indent="0">
              <a:buNone/>
            </a:pPr>
            <a:r>
              <a:rPr lang="en-US"/>
              <a:t>I. Khái niệm</a:t>
            </a:r>
            <a:endParaRPr lang="en-US"/>
          </a:p>
          <a:p>
            <a:pPr marL="0" indent="0">
              <a:buNone/>
            </a:pPr>
            <a:r>
              <a:rPr lang="en-US"/>
              <a:t>II. Trách nhiệm và nghĩa vụ quốc gia</a:t>
            </a:r>
            <a:endParaRPr lang="en-US"/>
          </a:p>
          <a:p>
            <a:pPr marL="0" indent="0">
              <a:buNone/>
            </a:pPr>
            <a:r>
              <a:rPr lang="en-US"/>
              <a:t>III. Nội dung cơ bản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III. Nội dung cơ bản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Công ước về bảo vệ tầng ozon và NĐT Montreal</a:t>
            </a:r>
            <a:endParaRPr lang="en-US"/>
          </a:p>
          <a:p>
            <a:r>
              <a:rPr lang="en-US"/>
              <a:t>Công ước khung về biến đổi khí hậu và NĐT Kyoto</a:t>
            </a:r>
            <a:endParaRPr lang="en-US"/>
          </a:p>
          <a:p>
            <a:r>
              <a:rPr lang="en-US"/>
              <a:t>Công ước Cites</a:t>
            </a:r>
            <a:endParaRPr lang="en-US"/>
          </a:p>
          <a:p>
            <a:r>
              <a:rPr lang="en-US"/>
              <a:t>Công ước Basel</a:t>
            </a:r>
            <a:endParaRPr lang="en-US"/>
          </a:p>
          <a:p>
            <a:r>
              <a:rPr lang="en-US"/>
              <a:t>.........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ÔN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Kiến thức cơ bản</a:t>
            </a:r>
            <a:endParaRPr lang="en-US"/>
          </a:p>
          <a:p>
            <a:r>
              <a:rPr lang="en-US"/>
              <a:t>VBQPPL</a:t>
            </a:r>
            <a:endParaRPr lang="en-US"/>
          </a:p>
          <a:p>
            <a:r>
              <a:rPr lang="en-US"/>
              <a:t>Bài tập tình huống</a:t>
            </a:r>
            <a:endParaRPr lang="en-US"/>
          </a:p>
          <a:p>
            <a:r>
              <a:rPr lang="en-US"/>
              <a:t>Giải đáp thắc mắc </a:t>
            </a:r>
            <a:endParaRPr lang="en-US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"/>
            <a:ext cx="10972800" cy="582613"/>
          </a:xfrm>
        </p:spPr>
        <p:txBody>
          <a:bodyPr/>
          <a:p>
            <a:r>
              <a:rPr lang="en-US">
                <a:sym typeface="+mn-ea"/>
              </a:rPr>
              <a:t>I. Định nghĩa, tầm quan trọng và thực trạng môi trường.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Khái niệm môi trường</a:t>
            </a:r>
            <a:endParaRPr lang="en-US"/>
          </a:p>
          <a:p>
            <a:pPr marL="0" indent="0">
              <a:buNone/>
            </a:pPr>
            <a:r>
              <a:rPr lang="en-US"/>
              <a:t> Nghĩa rộng </a:t>
            </a:r>
            <a:endParaRPr lang="en-US"/>
          </a:p>
          <a:p>
            <a:pPr marL="0" indent="0">
              <a:buNone/>
            </a:pPr>
            <a:r>
              <a:rPr lang="en-US"/>
              <a:t> Nghĩa của Luật Bảo vệ môi trường.</a:t>
            </a:r>
            <a:endParaRPr lang="en-US"/>
          </a:p>
          <a:p>
            <a:pPr marL="0" indent="0">
              <a:buNone/>
            </a:pPr>
            <a:r>
              <a:rPr lang="en-US"/>
              <a:t>=&gt; Ý nghĩa </a:t>
            </a:r>
            <a:endParaRPr lang="en-US"/>
          </a:p>
          <a:p>
            <a:pPr marL="457200" indent="-457200"/>
            <a:r>
              <a:rPr lang="en-US">
                <a:sym typeface="+mn-ea"/>
              </a:rPr>
              <a:t>Tầm quan trọng </a:t>
            </a:r>
            <a:endParaRPr lang="en-US">
              <a:sym typeface="+mn-ea"/>
            </a:endParaRPr>
          </a:p>
          <a:p>
            <a:pPr marL="457200" indent="-457200"/>
            <a:r>
              <a:rPr lang="en-US">
                <a:sym typeface="+mn-ea"/>
              </a:rPr>
              <a:t>Thực trạng môi trường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Tầm quan trọng 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Thực trạng môi trường</a:t>
            </a: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 sz="3200">
                <a:sym typeface="+mn-ea"/>
              </a:rPr>
              <a:t>2. Các biện pháp bvmt</a:t>
            </a:r>
            <a:endParaRPr lang="en-US" sz="3200"/>
          </a:p>
          <a:p>
            <a:pPr marL="914400" lvl="1" indent="-457200"/>
            <a:r>
              <a:rPr lang="en-US" sz="3200">
                <a:sym typeface="+mn-ea"/>
              </a:rPr>
              <a:t>Chính trị</a:t>
            </a:r>
            <a:endParaRPr lang="en-US" sz="3200"/>
          </a:p>
          <a:p>
            <a:pPr marL="914400" lvl="1" indent="-457200"/>
            <a:r>
              <a:rPr lang="en-US" sz="3200">
                <a:sym typeface="+mn-ea"/>
              </a:rPr>
              <a:t>Tuyên truyền giáo dục</a:t>
            </a:r>
            <a:endParaRPr lang="en-US" sz="3200"/>
          </a:p>
          <a:p>
            <a:pPr marL="914400" lvl="1" indent="-457200"/>
            <a:r>
              <a:rPr lang="en-US" sz="3200">
                <a:sym typeface="+mn-ea"/>
              </a:rPr>
              <a:t>KHCN</a:t>
            </a:r>
            <a:endParaRPr lang="en-US" sz="3200"/>
          </a:p>
          <a:p>
            <a:pPr marL="914400" lvl="1" indent="-457200"/>
            <a:r>
              <a:rPr lang="en-US" sz="3200">
                <a:sym typeface="+mn-ea"/>
              </a:rPr>
              <a:t>Kinh tế</a:t>
            </a:r>
            <a:endParaRPr lang="en-US" sz="3200"/>
          </a:p>
          <a:p>
            <a:pPr marL="914400" lvl="1" indent="-457200"/>
            <a:r>
              <a:rPr lang="en-US" sz="3200">
                <a:sym typeface="+mn-ea"/>
              </a:rPr>
              <a:t>Pháp lý </a:t>
            </a:r>
            <a:endParaRPr lang="en-US" sz="320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Câu hỏi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Chứng minh bp pháp lý là bp đảm bảo việc thực hiện các bp bvmt khác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Phân biệt Luật MT và Luật BVMT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II. Nguyên tắc của Luật Môi trường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Nguyên tắc đảm bảo quyền con người được sống trong một môi trường trong lành.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Nguyên tắc phát triển bền vững.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Nguyên tắc phòng ngừa.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Nguyên tắc người gây ô nhiễm phải trả tiền.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Nguyên tắc môi trường là một thể thống nhất.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1135"/>
            <a:ext cx="10972800" cy="1840865"/>
          </a:xfrm>
        </p:spPr>
        <p:txBody>
          <a:bodyPr/>
          <a:p>
            <a:pPr algn="ctr"/>
            <a:r>
              <a:rPr lang="en-US">
                <a:solidFill>
                  <a:srgbClr val="FF0000"/>
                </a:solidFill>
              </a:rPr>
              <a:t>CHƯƠNG 2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PHÁP LUẬT VỀ KIỂM SOÁT Ô NHIỄM, SUY THOÁI, SỰ CỐ MÔI TRƯỜNG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6530"/>
            <a:ext cx="10972800" cy="3411855"/>
          </a:xfrm>
        </p:spPr>
        <p:txBody>
          <a:bodyPr/>
          <a:p>
            <a:pPr marL="0" indent="0">
              <a:buNone/>
            </a:pPr>
            <a:r>
              <a:rPr lang="en-US"/>
              <a:t>I. Khái niệm ô nhiễm môi trường, suy thoái môi trường, sự cố môi trường.</a:t>
            </a:r>
            <a:endParaRPr lang="en-US"/>
          </a:p>
          <a:p>
            <a:pPr marL="0" indent="0">
              <a:buNone/>
            </a:pPr>
            <a:r>
              <a:rPr lang="en-US"/>
              <a:t>II. Kiểm soát </a:t>
            </a:r>
            <a:r>
              <a:rPr lang="en-US">
                <a:sym typeface="+mn-ea"/>
              </a:rPr>
              <a:t>ô nhiễm môi trường, suy thoái môi trường, sự cố môi trường.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96010"/>
          </a:xfrm>
        </p:spPr>
        <p:txBody>
          <a:bodyPr/>
          <a:p>
            <a:pPr algn="ctr"/>
            <a:r>
              <a:rPr lang="en-US">
                <a:sym typeface="+mn-ea"/>
              </a:rPr>
              <a:t>I . Khái niệm ONMT, STMT, SCMT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Khái niệm </a:t>
            </a:r>
            <a:endParaRPr lang="en-US"/>
          </a:p>
          <a:p>
            <a:pPr marL="457200" indent="-457200"/>
            <a:r>
              <a:rPr lang="en-US"/>
              <a:t>ONMT</a:t>
            </a:r>
            <a:endParaRPr lang="en-US"/>
          </a:p>
          <a:p>
            <a:pPr marL="457200" indent="-457200"/>
            <a:r>
              <a:rPr lang="en-US"/>
              <a:t>STMT</a:t>
            </a:r>
            <a:endParaRPr lang="en-US"/>
          </a:p>
          <a:p>
            <a:pPr marL="457200" indent="-457200"/>
            <a:r>
              <a:rPr lang="en-US"/>
              <a:t>SCMT</a:t>
            </a:r>
            <a:endParaRPr lang="en-US"/>
          </a:p>
          <a:p>
            <a:pPr marL="0" indent="0">
              <a:buNone/>
            </a:pPr>
            <a:r>
              <a:rPr lang="en-US"/>
              <a:t>2. Phân biệt?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96010"/>
          </a:xfrm>
        </p:spPr>
        <p:txBody>
          <a:bodyPr/>
          <a:p>
            <a:pPr algn="ctr"/>
            <a:r>
              <a:rPr lang="en-US">
                <a:sym typeface="+mn-ea"/>
              </a:rPr>
              <a:t>II. Kiểm soát ONMT, STMT, SCMT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Khái niệm </a:t>
            </a:r>
            <a:endParaRPr lang="en-US"/>
          </a:p>
          <a:p>
            <a:pPr marL="0" indent="0">
              <a:buNone/>
            </a:pPr>
            <a:r>
              <a:rPr lang="en-US"/>
              <a:t>2. Các hình thức pháp lý của kiểm soát ô nhiễm môi trường, suy thoái môi trường, sự cố môi trường.</a:t>
            </a:r>
            <a:endParaRPr lang="en-US"/>
          </a:p>
          <a:p>
            <a:r>
              <a:rPr lang="en-US"/>
              <a:t>Quy hoạch môi trường.</a:t>
            </a:r>
            <a:endParaRPr lang="en-US"/>
          </a:p>
          <a:p>
            <a:r>
              <a:rPr lang="en-US"/>
              <a:t>Ban hành tiêu chuẩn môi trường, quy chuẩn kỹ thuật môi trường.</a:t>
            </a:r>
            <a:endParaRPr lang="en-US"/>
          </a:p>
          <a:p>
            <a:r>
              <a:rPr lang="en-US"/>
              <a:t>Quản lý chất thải.</a:t>
            </a:r>
            <a:endParaRPr lang="en-US"/>
          </a:p>
          <a:p>
            <a:r>
              <a:rPr lang="en-US">
                <a:sym typeface="+mn-ea"/>
              </a:rPr>
              <a:t>Kiểm soát ô nhiễm không khí</a:t>
            </a:r>
            <a:endParaRPr lang="en-US"/>
          </a:p>
          <a:p>
            <a:r>
              <a:rPr lang="en-US"/>
              <a:t>Khắc phục ô nhiễm, phục hồi môi trường, ứng phó sự cố môi trường.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3376</Words>
  <Application>WPS Presentation</Application>
  <PresentationFormat>Widescreen</PresentationFormat>
  <Paragraphs>172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Blue Waves</vt:lpstr>
      <vt:lpstr>LUẬT MÔI TRƯỜNG </vt:lpstr>
      <vt:lpstr>CHƯƠNG I  KHÁI NIỆM LUẬT MÔI TRƯỜNG</vt:lpstr>
      <vt:lpstr>I. Định nghĩa, tầm quan trọng và thực trạng môi trường.</vt:lpstr>
      <vt:lpstr>PowerPoint 演示文稿</vt:lpstr>
      <vt:lpstr>?</vt:lpstr>
      <vt:lpstr>II. Nguyên tắc của Luật Môi trường</vt:lpstr>
      <vt:lpstr>PowerPoint 演示文稿</vt:lpstr>
      <vt:lpstr>PowerPoint 演示文稿</vt:lpstr>
      <vt:lpstr>I . Khái niệm ONMT, STMT, SCMT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LUẬT MÔI TRƯỜNG </dc:title>
  <dc:creator>ACER</dc:creator>
  <cp:lastModifiedBy>ACER</cp:lastModifiedBy>
  <cp:revision>8</cp:revision>
  <dcterms:created xsi:type="dcterms:W3CDTF">2017-04-27T09:09:00Z</dcterms:created>
  <dcterms:modified xsi:type="dcterms:W3CDTF">2017-04-27T13:38:55Z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1033-10.1.0.5656</vt:lpwstr>
  </property>
</Properties>
</file>