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41"/>
  </p:notesMasterIdLst>
  <p:sldIdLst>
    <p:sldId id="392" r:id="rId2"/>
    <p:sldId id="970" r:id="rId3"/>
    <p:sldId id="257" r:id="rId4"/>
    <p:sldId id="403" r:id="rId5"/>
    <p:sldId id="472" r:id="rId6"/>
    <p:sldId id="418" r:id="rId7"/>
    <p:sldId id="469" r:id="rId8"/>
    <p:sldId id="416" r:id="rId9"/>
    <p:sldId id="471" r:id="rId10"/>
    <p:sldId id="281" r:id="rId11"/>
    <p:sldId id="282" r:id="rId12"/>
    <p:sldId id="283" r:id="rId13"/>
    <p:sldId id="284" r:id="rId14"/>
    <p:sldId id="285" r:id="rId15"/>
    <p:sldId id="332" r:id="rId16"/>
    <p:sldId id="259" r:id="rId17"/>
    <p:sldId id="258" r:id="rId18"/>
    <p:sldId id="264" r:id="rId19"/>
    <p:sldId id="393" r:id="rId20"/>
    <p:sldId id="361" r:id="rId21"/>
    <p:sldId id="362" r:id="rId22"/>
    <p:sldId id="391" r:id="rId23"/>
    <p:sldId id="336" r:id="rId24"/>
    <p:sldId id="265" r:id="rId25"/>
    <p:sldId id="266" r:id="rId26"/>
    <p:sldId id="315" r:id="rId27"/>
    <p:sldId id="363" r:id="rId28"/>
    <p:sldId id="302" r:id="rId29"/>
    <p:sldId id="316" r:id="rId30"/>
    <p:sldId id="328" r:id="rId31"/>
    <p:sldId id="364" r:id="rId32"/>
    <p:sldId id="365" r:id="rId33"/>
    <p:sldId id="388" r:id="rId34"/>
    <p:sldId id="369" r:id="rId35"/>
    <p:sldId id="267" r:id="rId36"/>
    <p:sldId id="394" r:id="rId37"/>
    <p:sldId id="370" r:id="rId38"/>
    <p:sldId id="371" r:id="rId39"/>
    <p:sldId id="296" r:id="rId40"/>
    <p:sldId id="297" r:id="rId41"/>
    <p:sldId id="399" r:id="rId42"/>
    <p:sldId id="299" r:id="rId43"/>
    <p:sldId id="329" r:id="rId44"/>
    <p:sldId id="330" r:id="rId45"/>
    <p:sldId id="390" r:id="rId46"/>
    <p:sldId id="409" r:id="rId47"/>
    <p:sldId id="419" r:id="rId48"/>
    <p:sldId id="395" r:id="rId49"/>
    <p:sldId id="413" r:id="rId50"/>
    <p:sldId id="278" r:id="rId51"/>
    <p:sldId id="406" r:id="rId52"/>
    <p:sldId id="289" r:id="rId53"/>
    <p:sldId id="410" r:id="rId54"/>
    <p:sldId id="411" r:id="rId55"/>
    <p:sldId id="414" r:id="rId56"/>
    <p:sldId id="412" r:id="rId57"/>
    <p:sldId id="286" r:id="rId58"/>
    <p:sldId id="287" r:id="rId59"/>
    <p:sldId id="291" r:id="rId60"/>
    <p:sldId id="292" r:id="rId61"/>
    <p:sldId id="303" r:id="rId62"/>
    <p:sldId id="293" r:id="rId63"/>
    <p:sldId id="304" r:id="rId64"/>
    <p:sldId id="400" r:id="rId65"/>
    <p:sldId id="311" r:id="rId66"/>
    <p:sldId id="312" r:id="rId67"/>
    <p:sldId id="313" r:id="rId68"/>
    <p:sldId id="327" r:id="rId69"/>
    <p:sldId id="401" r:id="rId70"/>
    <p:sldId id="402" r:id="rId71"/>
    <p:sldId id="476" r:id="rId72"/>
    <p:sldId id="477" r:id="rId73"/>
    <p:sldId id="478" r:id="rId74"/>
    <p:sldId id="479" r:id="rId75"/>
    <p:sldId id="480" r:id="rId76"/>
    <p:sldId id="481" r:id="rId77"/>
    <p:sldId id="482" r:id="rId78"/>
    <p:sldId id="483" r:id="rId79"/>
    <p:sldId id="484" r:id="rId80"/>
    <p:sldId id="485" r:id="rId81"/>
    <p:sldId id="486" r:id="rId82"/>
    <p:sldId id="487" r:id="rId83"/>
    <p:sldId id="488" r:id="rId84"/>
    <p:sldId id="489" r:id="rId85"/>
    <p:sldId id="490" r:id="rId86"/>
    <p:sldId id="491" r:id="rId87"/>
    <p:sldId id="492" r:id="rId88"/>
    <p:sldId id="493" r:id="rId89"/>
    <p:sldId id="494" r:id="rId90"/>
    <p:sldId id="495" r:id="rId91"/>
    <p:sldId id="496" r:id="rId92"/>
    <p:sldId id="497" r:id="rId93"/>
    <p:sldId id="498" r:id="rId94"/>
    <p:sldId id="499" r:id="rId95"/>
    <p:sldId id="500" r:id="rId96"/>
    <p:sldId id="507" r:id="rId97"/>
    <p:sldId id="508" r:id="rId98"/>
    <p:sldId id="509" r:id="rId99"/>
    <p:sldId id="510" r:id="rId100"/>
    <p:sldId id="511" r:id="rId101"/>
    <p:sldId id="512" r:id="rId102"/>
    <p:sldId id="513" r:id="rId103"/>
    <p:sldId id="514" r:id="rId104"/>
    <p:sldId id="515" r:id="rId105"/>
    <p:sldId id="516" r:id="rId106"/>
    <p:sldId id="517" r:id="rId107"/>
    <p:sldId id="518" r:id="rId108"/>
    <p:sldId id="519" r:id="rId109"/>
    <p:sldId id="520" r:id="rId110"/>
    <p:sldId id="521" r:id="rId111"/>
    <p:sldId id="522" r:id="rId112"/>
    <p:sldId id="523" r:id="rId113"/>
    <p:sldId id="524" r:id="rId114"/>
    <p:sldId id="525" r:id="rId115"/>
    <p:sldId id="526" r:id="rId116"/>
    <p:sldId id="527" r:id="rId117"/>
    <p:sldId id="528" r:id="rId118"/>
    <p:sldId id="529" r:id="rId119"/>
    <p:sldId id="530" r:id="rId120"/>
    <p:sldId id="531" r:id="rId121"/>
    <p:sldId id="532" r:id="rId122"/>
    <p:sldId id="535" r:id="rId123"/>
    <p:sldId id="539" r:id="rId124"/>
    <p:sldId id="971" r:id="rId125"/>
    <p:sldId id="541" r:id="rId126"/>
    <p:sldId id="542" r:id="rId127"/>
    <p:sldId id="543" r:id="rId128"/>
    <p:sldId id="544" r:id="rId129"/>
    <p:sldId id="549" r:id="rId130"/>
    <p:sldId id="550" r:id="rId131"/>
    <p:sldId id="551" r:id="rId132"/>
    <p:sldId id="552" r:id="rId133"/>
    <p:sldId id="553" r:id="rId134"/>
    <p:sldId id="554" r:id="rId135"/>
    <p:sldId id="555" r:id="rId136"/>
    <p:sldId id="556" r:id="rId137"/>
    <p:sldId id="586" r:id="rId138"/>
    <p:sldId id="587" r:id="rId139"/>
    <p:sldId id="588" r:id="rId140"/>
    <p:sldId id="589" r:id="rId141"/>
    <p:sldId id="590" r:id="rId142"/>
    <p:sldId id="591" r:id="rId143"/>
    <p:sldId id="592" r:id="rId144"/>
    <p:sldId id="593" r:id="rId145"/>
    <p:sldId id="594" r:id="rId146"/>
    <p:sldId id="595" r:id="rId147"/>
    <p:sldId id="596" r:id="rId148"/>
    <p:sldId id="597" r:id="rId149"/>
    <p:sldId id="598" r:id="rId150"/>
    <p:sldId id="599" r:id="rId151"/>
    <p:sldId id="600" r:id="rId152"/>
    <p:sldId id="601" r:id="rId153"/>
    <p:sldId id="603" r:id="rId154"/>
    <p:sldId id="604" r:id="rId155"/>
    <p:sldId id="605" r:id="rId156"/>
    <p:sldId id="612" r:id="rId157"/>
    <p:sldId id="620" r:id="rId158"/>
    <p:sldId id="621" r:id="rId159"/>
    <p:sldId id="622" r:id="rId160"/>
    <p:sldId id="623" r:id="rId161"/>
    <p:sldId id="624" r:id="rId162"/>
    <p:sldId id="629" r:id="rId163"/>
    <p:sldId id="630" r:id="rId164"/>
    <p:sldId id="631" r:id="rId165"/>
    <p:sldId id="632" r:id="rId166"/>
    <p:sldId id="633" r:id="rId167"/>
    <p:sldId id="634" r:id="rId168"/>
    <p:sldId id="635" r:id="rId169"/>
    <p:sldId id="636" r:id="rId170"/>
    <p:sldId id="637" r:id="rId171"/>
    <p:sldId id="638" r:id="rId172"/>
    <p:sldId id="660" r:id="rId173"/>
    <p:sldId id="661" r:id="rId174"/>
    <p:sldId id="662" r:id="rId175"/>
    <p:sldId id="663" r:id="rId176"/>
    <p:sldId id="664" r:id="rId177"/>
    <p:sldId id="665" r:id="rId178"/>
    <p:sldId id="666" r:id="rId179"/>
    <p:sldId id="667" r:id="rId180"/>
    <p:sldId id="668" r:id="rId181"/>
    <p:sldId id="669" r:id="rId182"/>
    <p:sldId id="673" r:id="rId183"/>
    <p:sldId id="674" r:id="rId184"/>
    <p:sldId id="679" r:id="rId185"/>
    <p:sldId id="680" r:id="rId186"/>
    <p:sldId id="692" r:id="rId187"/>
    <p:sldId id="694" r:id="rId188"/>
    <p:sldId id="713" r:id="rId189"/>
    <p:sldId id="722" r:id="rId190"/>
    <p:sldId id="723" r:id="rId191"/>
    <p:sldId id="747" r:id="rId192"/>
    <p:sldId id="748" r:id="rId193"/>
    <p:sldId id="749" r:id="rId194"/>
    <p:sldId id="757" r:id="rId195"/>
    <p:sldId id="758" r:id="rId196"/>
    <p:sldId id="750" r:id="rId197"/>
    <p:sldId id="751" r:id="rId198"/>
    <p:sldId id="752" r:id="rId199"/>
    <p:sldId id="753" r:id="rId200"/>
    <p:sldId id="754" r:id="rId201"/>
    <p:sldId id="755" r:id="rId202"/>
    <p:sldId id="846" r:id="rId203"/>
    <p:sldId id="759" r:id="rId204"/>
    <p:sldId id="847" r:id="rId205"/>
    <p:sldId id="760" r:id="rId206"/>
    <p:sldId id="761" r:id="rId207"/>
    <p:sldId id="762" r:id="rId208"/>
    <p:sldId id="763" r:id="rId209"/>
    <p:sldId id="764" r:id="rId210"/>
    <p:sldId id="765" r:id="rId211"/>
    <p:sldId id="766" r:id="rId212"/>
    <p:sldId id="767" r:id="rId213"/>
    <p:sldId id="768" r:id="rId214"/>
    <p:sldId id="848" r:id="rId215"/>
    <p:sldId id="772" r:id="rId216"/>
    <p:sldId id="773" r:id="rId217"/>
    <p:sldId id="774" r:id="rId218"/>
    <p:sldId id="775" r:id="rId219"/>
    <p:sldId id="776" r:id="rId220"/>
    <p:sldId id="777" r:id="rId221"/>
    <p:sldId id="778" r:id="rId222"/>
    <p:sldId id="779" r:id="rId223"/>
    <p:sldId id="791" r:id="rId224"/>
    <p:sldId id="792" r:id="rId225"/>
    <p:sldId id="793" r:id="rId226"/>
    <p:sldId id="794" r:id="rId227"/>
    <p:sldId id="795" r:id="rId228"/>
    <p:sldId id="796" r:id="rId229"/>
    <p:sldId id="797" r:id="rId230"/>
    <p:sldId id="803" r:id="rId231"/>
    <p:sldId id="804" r:id="rId232"/>
    <p:sldId id="805" r:id="rId233"/>
    <p:sldId id="809" r:id="rId234"/>
    <p:sldId id="810" r:id="rId235"/>
    <p:sldId id="811" r:id="rId236"/>
    <p:sldId id="812" r:id="rId237"/>
    <p:sldId id="814" r:id="rId238"/>
    <p:sldId id="819" r:id="rId239"/>
    <p:sldId id="820" r:id="rId240"/>
    <p:sldId id="822" r:id="rId241"/>
    <p:sldId id="823" r:id="rId242"/>
    <p:sldId id="824" r:id="rId243"/>
    <p:sldId id="825" r:id="rId244"/>
    <p:sldId id="826" r:id="rId245"/>
    <p:sldId id="827" r:id="rId246"/>
    <p:sldId id="830" r:id="rId247"/>
    <p:sldId id="831" r:id="rId248"/>
    <p:sldId id="841" r:id="rId249"/>
    <p:sldId id="842" r:id="rId250"/>
    <p:sldId id="849" r:id="rId251"/>
    <p:sldId id="852" r:id="rId252"/>
    <p:sldId id="853" r:id="rId253"/>
    <p:sldId id="854" r:id="rId254"/>
    <p:sldId id="855" r:id="rId255"/>
    <p:sldId id="856" r:id="rId256"/>
    <p:sldId id="857" r:id="rId257"/>
    <p:sldId id="858" r:id="rId258"/>
    <p:sldId id="859" r:id="rId259"/>
    <p:sldId id="860" r:id="rId260"/>
    <p:sldId id="861" r:id="rId261"/>
    <p:sldId id="862" r:id="rId262"/>
    <p:sldId id="863" r:id="rId263"/>
    <p:sldId id="864" r:id="rId264"/>
    <p:sldId id="865" r:id="rId265"/>
    <p:sldId id="866" r:id="rId266"/>
    <p:sldId id="867" r:id="rId267"/>
    <p:sldId id="868" r:id="rId268"/>
    <p:sldId id="869" r:id="rId269"/>
    <p:sldId id="871" r:id="rId270"/>
    <p:sldId id="872" r:id="rId271"/>
    <p:sldId id="884" r:id="rId272"/>
    <p:sldId id="889" r:id="rId273"/>
    <p:sldId id="891" r:id="rId274"/>
    <p:sldId id="892" r:id="rId275"/>
    <p:sldId id="893" r:id="rId276"/>
    <p:sldId id="894" r:id="rId277"/>
    <p:sldId id="895" r:id="rId278"/>
    <p:sldId id="896" r:id="rId279"/>
    <p:sldId id="897" r:id="rId280"/>
    <p:sldId id="898" r:id="rId281"/>
    <p:sldId id="899" r:id="rId282"/>
    <p:sldId id="900" r:id="rId283"/>
    <p:sldId id="901" r:id="rId284"/>
    <p:sldId id="902" r:id="rId285"/>
    <p:sldId id="903" r:id="rId286"/>
    <p:sldId id="904" r:id="rId287"/>
    <p:sldId id="910" r:id="rId288"/>
    <p:sldId id="911" r:id="rId289"/>
    <p:sldId id="969" r:id="rId290"/>
    <p:sldId id="918" r:id="rId291"/>
    <p:sldId id="919" r:id="rId292"/>
    <p:sldId id="920" r:id="rId293"/>
    <p:sldId id="922" r:id="rId294"/>
    <p:sldId id="923" r:id="rId295"/>
    <p:sldId id="924" r:id="rId296"/>
    <p:sldId id="925" r:id="rId297"/>
    <p:sldId id="926" r:id="rId298"/>
    <p:sldId id="927" r:id="rId299"/>
    <p:sldId id="928" r:id="rId300"/>
    <p:sldId id="929" r:id="rId301"/>
    <p:sldId id="930" r:id="rId302"/>
    <p:sldId id="931" r:id="rId303"/>
    <p:sldId id="932" r:id="rId304"/>
    <p:sldId id="933" r:id="rId305"/>
    <p:sldId id="934" r:id="rId306"/>
    <p:sldId id="935" r:id="rId307"/>
    <p:sldId id="936" r:id="rId308"/>
    <p:sldId id="937" r:id="rId309"/>
    <p:sldId id="938" r:id="rId310"/>
    <p:sldId id="939" r:id="rId311"/>
    <p:sldId id="940" r:id="rId312"/>
    <p:sldId id="941" r:id="rId313"/>
    <p:sldId id="942" r:id="rId314"/>
    <p:sldId id="943" r:id="rId315"/>
    <p:sldId id="944" r:id="rId316"/>
    <p:sldId id="945" r:id="rId317"/>
    <p:sldId id="946" r:id="rId318"/>
    <p:sldId id="947" r:id="rId319"/>
    <p:sldId id="948" r:id="rId320"/>
    <p:sldId id="949" r:id="rId321"/>
    <p:sldId id="950" r:id="rId322"/>
    <p:sldId id="951" r:id="rId323"/>
    <p:sldId id="952" r:id="rId324"/>
    <p:sldId id="953" r:id="rId325"/>
    <p:sldId id="954" r:id="rId326"/>
    <p:sldId id="955" r:id="rId327"/>
    <p:sldId id="956" r:id="rId328"/>
    <p:sldId id="957" r:id="rId329"/>
    <p:sldId id="958" r:id="rId330"/>
    <p:sldId id="959" r:id="rId331"/>
    <p:sldId id="960" r:id="rId332"/>
    <p:sldId id="961" r:id="rId333"/>
    <p:sldId id="962" r:id="rId334"/>
    <p:sldId id="963" r:id="rId335"/>
    <p:sldId id="964" r:id="rId336"/>
    <p:sldId id="965" r:id="rId337"/>
    <p:sldId id="966" r:id="rId338"/>
    <p:sldId id="967" r:id="rId339"/>
    <p:sldId id="968" r:id="rId3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3" autoAdjust="0"/>
    <p:restoredTop sz="94660"/>
  </p:normalViewPr>
  <p:slideViewPr>
    <p:cSldViewPr>
      <p:cViewPr varScale="1">
        <p:scale>
          <a:sx n="101" d="100"/>
          <a:sy n="101" d="100"/>
        </p:scale>
        <p:origin x="8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tableStyles" Target="tableStyle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34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notesMaster" Target="notesMasters/notesMaster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presProps" Target="pres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49AE7-2CAB-4481-96EF-574B893F5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011808-BEF9-45F0-A49B-B3DA9E5293BD}">
      <dgm:prSet phldrT="[Text]"/>
      <dgm:spPr/>
      <dgm:t>
        <a:bodyPr/>
        <a:lstStyle/>
        <a:p>
          <a:r>
            <a:rPr lang="en-US" dirty="0" err="1"/>
            <a:t>Đối</a:t>
          </a:r>
          <a:r>
            <a:rPr lang="en-US" dirty="0"/>
            <a:t> </a:t>
          </a:r>
          <a:r>
            <a:rPr lang="en-US" dirty="0" err="1"/>
            <a:t>tượng</a:t>
          </a:r>
          <a:r>
            <a:rPr lang="en-US" dirty="0"/>
            <a:t> </a:t>
          </a:r>
          <a:r>
            <a:rPr lang="en-US" dirty="0" err="1"/>
            <a:t>hưởng</a:t>
          </a:r>
          <a:r>
            <a:rPr lang="en-US" dirty="0"/>
            <a:t> </a:t>
          </a:r>
          <a:r>
            <a:rPr lang="en-US" dirty="0" err="1"/>
            <a:t>ưu</a:t>
          </a:r>
          <a:r>
            <a:rPr lang="en-US" dirty="0"/>
            <a:t> </a:t>
          </a:r>
          <a:r>
            <a:rPr lang="en-US" dirty="0" err="1"/>
            <a:t>đãi</a:t>
          </a:r>
          <a:endParaRPr lang="en-US" dirty="0"/>
        </a:p>
      </dgm:t>
    </dgm:pt>
    <dgm:pt modelId="{F7127C23-8360-4EB7-97C3-DEC0D7FED9CD}" type="parTrans" cxnId="{B8A85B3B-6FF6-4363-82A4-CAF570372BC0}">
      <dgm:prSet/>
      <dgm:spPr/>
      <dgm:t>
        <a:bodyPr/>
        <a:lstStyle/>
        <a:p>
          <a:endParaRPr lang="en-US"/>
        </a:p>
      </dgm:t>
    </dgm:pt>
    <dgm:pt modelId="{0B5703A2-161E-4FEB-A0EE-0511F157D3FC}" type="sibTrans" cxnId="{B8A85B3B-6FF6-4363-82A4-CAF570372BC0}">
      <dgm:prSet/>
      <dgm:spPr/>
      <dgm:t>
        <a:bodyPr/>
        <a:lstStyle/>
        <a:p>
          <a:endParaRPr lang="en-US"/>
        </a:p>
      </dgm:t>
    </dgm:pt>
    <dgm:pt modelId="{6DD41DA8-3DCC-4CE5-BAB7-AB01144515F8}">
      <dgm:prSet phldrT="[Text]"/>
      <dgm:spPr/>
      <dgm:t>
        <a:bodyPr/>
        <a:lstStyle/>
        <a:p>
          <a:r>
            <a:rPr lang="en-US" dirty="0" err="1">
              <a:solidFill>
                <a:srgbClr val="FF0000"/>
              </a:solidFill>
            </a:rPr>
            <a:t>Ngành</a:t>
          </a:r>
          <a:r>
            <a:rPr lang="en-US" dirty="0">
              <a:solidFill>
                <a:srgbClr val="FF0000"/>
              </a:solidFill>
            </a:rPr>
            <a:t>, </a:t>
          </a:r>
          <a:r>
            <a:rPr lang="en-US" dirty="0" err="1">
              <a:solidFill>
                <a:srgbClr val="FF0000"/>
              </a:solidFill>
            </a:rPr>
            <a:t>nghề</a:t>
          </a:r>
          <a:r>
            <a:rPr lang="en-US" dirty="0">
              <a:solidFill>
                <a:srgbClr val="FF0000"/>
              </a:solidFill>
            </a:rPr>
            <a:t>; </a:t>
          </a:r>
          <a:r>
            <a:rPr lang="en-US" dirty="0" err="1">
              <a:solidFill>
                <a:srgbClr val="FF0000"/>
              </a:solidFill>
            </a:rPr>
            <a:t>địa</a:t>
          </a:r>
          <a:r>
            <a:rPr lang="en-US" dirty="0">
              <a:solidFill>
                <a:srgbClr val="FF0000"/>
              </a:solidFill>
            </a:rPr>
            <a:t> </a:t>
          </a:r>
          <a:r>
            <a:rPr lang="en-US" dirty="0" err="1">
              <a:solidFill>
                <a:srgbClr val="FF0000"/>
              </a:solidFill>
            </a:rPr>
            <a:t>bàn</a:t>
          </a:r>
          <a:r>
            <a:rPr lang="en-US" dirty="0">
              <a:solidFill>
                <a:srgbClr val="FF0000"/>
              </a:solidFill>
            </a:rPr>
            <a:t>; </a:t>
          </a:r>
          <a:r>
            <a:rPr lang="en-US" dirty="0" err="1">
              <a:solidFill>
                <a:srgbClr val="FF0000"/>
              </a:solidFill>
            </a:rPr>
            <a:t>dự</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quy</a:t>
          </a:r>
          <a:r>
            <a:rPr lang="en-US" dirty="0">
              <a:solidFill>
                <a:srgbClr val="FF0000"/>
              </a:solidFill>
            </a:rPr>
            <a:t> </a:t>
          </a:r>
          <a:r>
            <a:rPr lang="en-US" dirty="0" err="1">
              <a:solidFill>
                <a:srgbClr val="FF0000"/>
              </a:solidFill>
            </a:rPr>
            <a:t>mô</a:t>
          </a:r>
          <a:r>
            <a:rPr lang="en-US" dirty="0">
              <a:solidFill>
                <a:srgbClr val="FF0000"/>
              </a:solidFill>
            </a:rPr>
            <a:t> </a:t>
          </a:r>
          <a:r>
            <a:rPr lang="en-US" dirty="0" err="1">
              <a:solidFill>
                <a:srgbClr val="FF0000"/>
              </a:solidFill>
            </a:rPr>
            <a:t>lớn</a:t>
          </a:r>
          <a:r>
            <a:rPr lang="en-US" dirty="0">
              <a:solidFill>
                <a:srgbClr val="FF0000"/>
              </a:solidFill>
            </a:rPr>
            <a:t>; </a:t>
          </a:r>
          <a:r>
            <a:rPr lang="en-US" dirty="0" err="1">
              <a:solidFill>
                <a:srgbClr val="FF0000"/>
              </a:solidFill>
            </a:rPr>
            <a:t>dự</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sử</a:t>
          </a:r>
          <a:r>
            <a:rPr lang="en-US" dirty="0">
              <a:solidFill>
                <a:srgbClr val="FF0000"/>
              </a:solidFill>
            </a:rPr>
            <a:t> </a:t>
          </a:r>
          <a:r>
            <a:rPr lang="en-US" dirty="0" err="1">
              <a:solidFill>
                <a:srgbClr val="FF0000"/>
              </a:solidFill>
            </a:rPr>
            <a:t>dụng</a:t>
          </a:r>
          <a:r>
            <a:rPr lang="en-US" dirty="0">
              <a:solidFill>
                <a:srgbClr val="FF0000"/>
              </a:solidFill>
            </a:rPr>
            <a:t> </a:t>
          </a:r>
          <a:r>
            <a:rPr lang="en-US" dirty="0" err="1">
              <a:solidFill>
                <a:srgbClr val="FF0000"/>
              </a:solidFill>
            </a:rPr>
            <a:t>nhiều</a:t>
          </a:r>
          <a:r>
            <a:rPr lang="en-US" dirty="0">
              <a:solidFill>
                <a:srgbClr val="FF0000"/>
              </a:solidFill>
            </a:rPr>
            <a:t> </a:t>
          </a:r>
          <a:r>
            <a:rPr lang="en-US" dirty="0" err="1">
              <a:solidFill>
                <a:srgbClr val="FF0000"/>
              </a:solidFill>
            </a:rPr>
            <a:t>lao</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dự</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khu</a:t>
          </a:r>
          <a:r>
            <a:rPr lang="en-US" dirty="0">
              <a:solidFill>
                <a:srgbClr val="FF0000"/>
              </a:solidFill>
            </a:rPr>
            <a:t>.</a:t>
          </a:r>
        </a:p>
      </dgm:t>
    </dgm:pt>
    <dgm:pt modelId="{B2AC7D04-E64C-41C6-9076-A716CE5D3D38}" type="parTrans" cxnId="{87EBC5EC-D23C-43DF-A683-8434D5AED186}">
      <dgm:prSet/>
      <dgm:spPr/>
      <dgm:t>
        <a:bodyPr/>
        <a:lstStyle/>
        <a:p>
          <a:endParaRPr lang="en-US"/>
        </a:p>
      </dgm:t>
    </dgm:pt>
    <dgm:pt modelId="{ECFF6725-D567-45BC-A3B9-664FD608A836}" type="sibTrans" cxnId="{87EBC5EC-D23C-43DF-A683-8434D5AED186}">
      <dgm:prSet/>
      <dgm:spPr/>
      <dgm:t>
        <a:bodyPr/>
        <a:lstStyle/>
        <a:p>
          <a:endParaRPr lang="en-US"/>
        </a:p>
      </dgm:t>
    </dgm:pt>
    <dgm:pt modelId="{5E519EEF-4D49-42BD-9A24-D76CF2981B64}">
      <dgm:prSet phldrT="[Text]"/>
      <dgm:spPr/>
      <dgm:t>
        <a:bodyPr/>
        <a:lstStyle/>
        <a:p>
          <a:r>
            <a:rPr lang="en-US" dirty="0" err="1"/>
            <a:t>Ghi</a:t>
          </a:r>
          <a:r>
            <a:rPr lang="en-US" dirty="0"/>
            <a:t> </a:t>
          </a:r>
          <a:r>
            <a:rPr lang="en-US" dirty="0" err="1"/>
            <a:t>ưu</a:t>
          </a:r>
          <a:r>
            <a:rPr lang="en-US" dirty="0"/>
            <a:t> </a:t>
          </a:r>
          <a:r>
            <a:rPr lang="en-US" dirty="0" err="1"/>
            <a:t>đãi</a:t>
          </a:r>
          <a:endParaRPr lang="en-US" dirty="0"/>
        </a:p>
      </dgm:t>
    </dgm:pt>
    <dgm:pt modelId="{9373E7E9-8040-49D1-9E52-3FDEDFE7A4E3}" type="parTrans" cxnId="{D89836CC-63C2-43F6-AC3D-EA69D47B6A01}">
      <dgm:prSet/>
      <dgm:spPr/>
      <dgm:t>
        <a:bodyPr/>
        <a:lstStyle/>
        <a:p>
          <a:endParaRPr lang="en-US"/>
        </a:p>
      </dgm:t>
    </dgm:pt>
    <dgm:pt modelId="{9B0D2671-8DFD-4E49-9AD9-CE27344B4819}" type="sibTrans" cxnId="{D89836CC-63C2-43F6-AC3D-EA69D47B6A01}">
      <dgm:prSet/>
      <dgm:spPr/>
      <dgm:t>
        <a:bodyPr/>
        <a:lstStyle/>
        <a:p>
          <a:endParaRPr lang="en-US"/>
        </a:p>
      </dgm:t>
    </dgm:pt>
    <dgm:pt modelId="{699C8391-8838-4AC9-9C58-A226521338E1}">
      <dgm:prSet phldrT="[Text]"/>
      <dgm:spPr/>
      <dgm:t>
        <a:bodyPr/>
        <a:lstStyle/>
        <a:p>
          <a:r>
            <a:rPr lang="en-US" dirty="0" err="1">
              <a:solidFill>
                <a:srgbClr val="FF0000"/>
              </a:solidFill>
            </a:rPr>
            <a:t>Đối</a:t>
          </a:r>
          <a:r>
            <a:rPr lang="en-US" dirty="0">
              <a:solidFill>
                <a:srgbClr val="FF0000"/>
              </a:solidFill>
            </a:rPr>
            <a:t> </a:t>
          </a:r>
          <a:r>
            <a:rPr lang="en-US" dirty="0" err="1">
              <a:solidFill>
                <a:srgbClr val="FF0000"/>
              </a:solidFill>
            </a:rPr>
            <a:t>tượng</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văn</a:t>
          </a:r>
          <a:r>
            <a:rPr lang="en-US" dirty="0">
              <a:solidFill>
                <a:srgbClr val="FF0000"/>
              </a:solidFill>
            </a:rPr>
            <a:t> </a:t>
          </a:r>
          <a:r>
            <a:rPr lang="en-US" dirty="0" err="1">
              <a:solidFill>
                <a:srgbClr val="FF0000"/>
              </a:solidFill>
            </a:rPr>
            <a:t>bản</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ghi</a:t>
          </a:r>
          <a:r>
            <a:rPr lang="en-US" dirty="0">
              <a:solidFill>
                <a:srgbClr val="FF0000"/>
              </a:solidFill>
            </a:rPr>
            <a:t> </a:t>
          </a:r>
          <a:r>
            <a:rPr lang="en-US" dirty="0" err="1">
              <a:solidFill>
                <a:srgbClr val="FF0000"/>
              </a:solidFill>
            </a:rPr>
            <a:t>mức</a:t>
          </a:r>
          <a:r>
            <a:rPr lang="en-US" dirty="0">
              <a:solidFill>
                <a:srgbClr val="FF0000"/>
              </a:solidFill>
            </a:rPr>
            <a:t> </a:t>
          </a:r>
          <a:r>
            <a:rPr lang="en-US" dirty="0" err="1">
              <a:solidFill>
                <a:srgbClr val="FF0000"/>
              </a:solidFill>
            </a:rPr>
            <a:t>ưu</a:t>
          </a:r>
          <a:r>
            <a:rPr lang="en-US" dirty="0">
              <a:solidFill>
                <a:srgbClr val="FF0000"/>
              </a:solidFill>
            </a:rPr>
            <a:t> </a:t>
          </a:r>
          <a:r>
            <a:rPr lang="en-US" dirty="0" err="1">
              <a:solidFill>
                <a:srgbClr val="FF0000"/>
              </a:solidFill>
            </a:rPr>
            <a:t>đãi</a:t>
          </a:r>
          <a:r>
            <a:rPr lang="en-US" dirty="0">
              <a:solidFill>
                <a:srgbClr val="FF0000"/>
              </a:solidFill>
            </a:rPr>
            <a:t>)</a:t>
          </a:r>
        </a:p>
      </dgm:t>
    </dgm:pt>
    <dgm:pt modelId="{A1732EB2-36BB-4957-A2DD-7516B3E5F161}" type="parTrans" cxnId="{805FCFFB-12DB-45CC-86C5-BE7D6CCA39B0}">
      <dgm:prSet/>
      <dgm:spPr/>
      <dgm:t>
        <a:bodyPr/>
        <a:lstStyle/>
        <a:p>
          <a:endParaRPr lang="en-US"/>
        </a:p>
      </dgm:t>
    </dgm:pt>
    <dgm:pt modelId="{9FE90F82-9818-4709-A12A-1CE0ABAD6310}" type="sibTrans" cxnId="{805FCFFB-12DB-45CC-86C5-BE7D6CCA39B0}">
      <dgm:prSet/>
      <dgm:spPr/>
      <dgm:t>
        <a:bodyPr/>
        <a:lstStyle/>
        <a:p>
          <a:endParaRPr lang="en-US"/>
        </a:p>
      </dgm:t>
    </dgm:pt>
    <dgm:pt modelId="{341B5013-3E1D-404D-A5ED-56F2E2C56E98}">
      <dgm:prSet phldrT="[Text]"/>
      <dgm:spPr/>
      <dgm:t>
        <a:bodyPr/>
        <a:lstStyle/>
        <a:p>
          <a:r>
            <a:rPr lang="en-US" dirty="0" err="1"/>
            <a:t>Thủ</a:t>
          </a:r>
          <a:r>
            <a:rPr lang="en-US" dirty="0"/>
            <a:t> </a:t>
          </a:r>
          <a:r>
            <a:rPr lang="en-US" dirty="0" err="1"/>
            <a:t>tục</a:t>
          </a:r>
          <a:r>
            <a:rPr lang="en-US" dirty="0"/>
            <a:t> </a:t>
          </a:r>
          <a:r>
            <a:rPr lang="en-US" dirty="0" err="1"/>
            <a:t>áp</a:t>
          </a:r>
          <a:r>
            <a:rPr lang="en-US" dirty="0"/>
            <a:t> </a:t>
          </a:r>
          <a:r>
            <a:rPr lang="en-US" dirty="0" err="1"/>
            <a:t>dụng</a:t>
          </a:r>
          <a:r>
            <a:rPr lang="en-US" dirty="0"/>
            <a:t> </a:t>
          </a:r>
          <a:r>
            <a:rPr lang="en-US" dirty="0" err="1"/>
            <a:t>ưu</a:t>
          </a:r>
          <a:r>
            <a:rPr lang="en-US" dirty="0"/>
            <a:t> </a:t>
          </a:r>
          <a:r>
            <a:rPr lang="en-US" dirty="0" err="1"/>
            <a:t>đãi</a:t>
          </a:r>
          <a:endParaRPr lang="en-US" dirty="0"/>
        </a:p>
      </dgm:t>
    </dgm:pt>
    <dgm:pt modelId="{20D6F423-D59E-4C0B-BFA3-00CF6CC34C9C}" type="parTrans" cxnId="{801F3BA7-5AC6-45C3-9789-87ACC71E464D}">
      <dgm:prSet/>
      <dgm:spPr/>
      <dgm:t>
        <a:bodyPr/>
        <a:lstStyle/>
        <a:p>
          <a:endParaRPr lang="en-US"/>
        </a:p>
      </dgm:t>
    </dgm:pt>
    <dgm:pt modelId="{EAEE5311-C505-4427-B4BB-109113263E91}" type="sibTrans" cxnId="{801F3BA7-5AC6-45C3-9789-87ACC71E464D}">
      <dgm:prSet/>
      <dgm:spPr/>
      <dgm:t>
        <a:bodyPr/>
        <a:lstStyle/>
        <a:p>
          <a:endParaRPr lang="en-US"/>
        </a:p>
      </dgm:t>
    </dgm:pt>
    <dgm:pt modelId="{DB8EE265-B1FC-422D-9BAD-3226940B3359}">
      <dgm:prSet phldrT="[Text]"/>
      <dgm:spPr/>
      <dgm:t>
        <a:bodyPr/>
        <a:lstStyle/>
        <a:p>
          <a:r>
            <a:rPr lang="en-US" dirty="0" err="1">
              <a:solidFill>
                <a:srgbClr val="FF0000"/>
              </a:solidFill>
            </a:rPr>
            <a:t>Có</a:t>
          </a:r>
          <a:r>
            <a:rPr lang="en-US" dirty="0">
              <a:solidFill>
                <a:srgbClr val="FF0000"/>
              </a:solidFill>
            </a:rPr>
            <a:t> </a:t>
          </a:r>
          <a:r>
            <a:rPr lang="en-US" dirty="0" err="1">
              <a:solidFill>
                <a:srgbClr val="FF0000"/>
              </a:solidFill>
            </a:rPr>
            <a:t>Giấy</a:t>
          </a:r>
          <a:r>
            <a:rPr lang="en-US" dirty="0">
              <a:solidFill>
                <a:srgbClr val="FF0000"/>
              </a:solidFill>
            </a:rPr>
            <a:t>: </a:t>
          </a:r>
          <a:r>
            <a:rPr lang="en-US" dirty="0" err="1">
              <a:solidFill>
                <a:srgbClr val="FF0000"/>
              </a:solidFill>
            </a:rPr>
            <a:t>căn</a:t>
          </a:r>
          <a:r>
            <a:rPr lang="en-US" dirty="0">
              <a:solidFill>
                <a:srgbClr val="FF0000"/>
              </a:solidFill>
            </a:rPr>
            <a:t> </a:t>
          </a:r>
          <a:r>
            <a:rPr lang="en-US" dirty="0" err="1">
              <a:solidFill>
                <a:srgbClr val="FF0000"/>
              </a:solidFill>
            </a:rPr>
            <a:t>cứ</a:t>
          </a:r>
          <a:r>
            <a:rPr lang="en-US" dirty="0">
              <a:solidFill>
                <a:srgbClr val="FF0000"/>
              </a:solidFill>
            </a:rPr>
            <a:t> </a:t>
          </a:r>
          <a:r>
            <a:rPr lang="en-US" dirty="0" err="1">
              <a:solidFill>
                <a:srgbClr val="FF0000"/>
              </a:solidFill>
            </a:rPr>
            <a:t>đối</a:t>
          </a:r>
          <a:r>
            <a:rPr lang="en-US" dirty="0">
              <a:solidFill>
                <a:srgbClr val="FF0000"/>
              </a:solidFill>
            </a:rPr>
            <a:t> </a:t>
          </a:r>
          <a:r>
            <a:rPr lang="en-US" dirty="0" err="1">
              <a:solidFill>
                <a:srgbClr val="FF0000"/>
              </a:solidFill>
            </a:rPr>
            <a:t>tượng</a:t>
          </a:r>
          <a:r>
            <a:rPr lang="en-US" dirty="0">
              <a:solidFill>
                <a:srgbClr val="FF0000"/>
              </a:solidFill>
            </a:rPr>
            <a:t> </a:t>
          </a:r>
          <a:r>
            <a:rPr lang="en-US" dirty="0" err="1">
              <a:solidFill>
                <a:srgbClr val="FF0000"/>
              </a:solidFill>
            </a:rPr>
            <a:t>hưởng</a:t>
          </a:r>
          <a:r>
            <a:rPr lang="en-US" dirty="0">
              <a:solidFill>
                <a:srgbClr val="FF0000"/>
              </a:solidFill>
            </a:rPr>
            <a:t> </a:t>
          </a:r>
          <a:r>
            <a:rPr lang="en-US" dirty="0" err="1">
              <a:solidFill>
                <a:srgbClr val="FF0000"/>
              </a:solidFill>
            </a:rPr>
            <a:t>ưu</a:t>
          </a:r>
          <a:r>
            <a:rPr lang="en-US" dirty="0">
              <a:solidFill>
                <a:srgbClr val="FF0000"/>
              </a:solidFill>
            </a:rPr>
            <a:t> </a:t>
          </a:r>
          <a:r>
            <a:rPr lang="en-US" dirty="0" err="1">
              <a:solidFill>
                <a:srgbClr val="FF0000"/>
              </a:solidFill>
            </a:rPr>
            <a:t>đãi</a:t>
          </a:r>
          <a:r>
            <a:rPr lang="en-US" dirty="0">
              <a:solidFill>
                <a:srgbClr val="FF0000"/>
              </a:solidFill>
            </a:rPr>
            <a:t> </a:t>
          </a:r>
          <a:r>
            <a:rPr lang="en-US" dirty="0" err="1">
              <a:solidFill>
                <a:srgbClr val="FF0000"/>
              </a:solidFill>
            </a:rPr>
            <a:t>trên</a:t>
          </a:r>
          <a:r>
            <a:rPr lang="en-US" dirty="0">
              <a:solidFill>
                <a:srgbClr val="FF0000"/>
              </a:solidFill>
            </a:rPr>
            <a:t> </a:t>
          </a:r>
          <a:r>
            <a:rPr lang="en-US" dirty="0" err="1">
              <a:solidFill>
                <a:srgbClr val="FF0000"/>
              </a:solidFill>
            </a:rPr>
            <a:t>Giấy</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hiện</a:t>
          </a:r>
          <a:r>
            <a:rPr lang="en-US" dirty="0">
              <a:solidFill>
                <a:srgbClr val="FF0000"/>
              </a:solidFill>
            </a:rPr>
            <a:t> </a:t>
          </a:r>
          <a:r>
            <a:rPr lang="en-US" dirty="0" err="1">
              <a:solidFill>
                <a:srgbClr val="FF0000"/>
              </a:solidFill>
            </a:rPr>
            <a:t>thủ</a:t>
          </a:r>
          <a:r>
            <a:rPr lang="en-US" dirty="0">
              <a:solidFill>
                <a:srgbClr val="FF0000"/>
              </a:solidFill>
            </a:rPr>
            <a:t> </a:t>
          </a:r>
          <a:r>
            <a:rPr lang="en-US" dirty="0" err="1">
              <a:solidFill>
                <a:srgbClr val="FF0000"/>
              </a:solidFill>
            </a:rPr>
            <a:t>tục</a:t>
          </a:r>
          <a:r>
            <a:rPr lang="en-US" dirty="0">
              <a:solidFill>
                <a:srgbClr val="FF0000"/>
              </a:solidFill>
            </a:rPr>
            <a:t> </a:t>
          </a:r>
          <a:r>
            <a:rPr lang="en-US" dirty="0" err="1">
              <a:solidFill>
                <a:srgbClr val="FF0000"/>
              </a:solidFill>
            </a:rPr>
            <a:t>tại</a:t>
          </a:r>
          <a:r>
            <a:rPr lang="en-US" dirty="0">
              <a:solidFill>
                <a:srgbClr val="FF0000"/>
              </a:solidFill>
            </a:rPr>
            <a:t> </a:t>
          </a:r>
          <a:r>
            <a:rPr lang="en-US" dirty="0" err="1">
              <a:solidFill>
                <a:srgbClr val="FF0000"/>
              </a:solidFill>
            </a:rPr>
            <a:t>cơ</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áp</a:t>
          </a:r>
          <a:r>
            <a:rPr lang="en-US" dirty="0">
              <a:solidFill>
                <a:srgbClr val="FF0000"/>
              </a:solidFill>
            </a:rPr>
            <a:t> </a:t>
          </a:r>
          <a:r>
            <a:rPr lang="en-US" dirty="0" err="1">
              <a:solidFill>
                <a:srgbClr val="FF0000"/>
              </a:solidFill>
            </a:rPr>
            <a:t>dụng</a:t>
          </a:r>
          <a:r>
            <a:rPr lang="en-US" dirty="0">
              <a:solidFill>
                <a:srgbClr val="FF0000"/>
              </a:solidFill>
            </a:rPr>
            <a:t>.</a:t>
          </a:r>
        </a:p>
      </dgm:t>
    </dgm:pt>
    <dgm:pt modelId="{22C02634-F5E4-4E16-9B15-14B780275CFA}" type="parTrans" cxnId="{8D9D0A4D-F9A8-4EEB-8A8F-7486AFDADCA9}">
      <dgm:prSet/>
      <dgm:spPr/>
      <dgm:t>
        <a:bodyPr/>
        <a:lstStyle/>
        <a:p>
          <a:endParaRPr lang="en-US"/>
        </a:p>
      </dgm:t>
    </dgm:pt>
    <dgm:pt modelId="{2F1CAE05-D69E-4A18-A06D-2F5A8329940E}" type="sibTrans" cxnId="{8D9D0A4D-F9A8-4EEB-8A8F-7486AFDADCA9}">
      <dgm:prSet/>
      <dgm:spPr/>
      <dgm:t>
        <a:bodyPr/>
        <a:lstStyle/>
        <a:p>
          <a:endParaRPr lang="en-US"/>
        </a:p>
      </dgm:t>
    </dgm:pt>
    <dgm:pt modelId="{FFD7E903-7F8E-4366-B976-6C0EE42B8352}">
      <dgm:prSet phldrT="[Text]"/>
      <dgm:spPr/>
      <dgm:t>
        <a:bodyPr/>
        <a:lstStyle/>
        <a:p>
          <a:r>
            <a:rPr lang="en-US" dirty="0" err="1">
              <a:solidFill>
                <a:srgbClr val="FF0000"/>
              </a:solidFill>
            </a:rPr>
            <a:t>Không</a:t>
          </a:r>
          <a:r>
            <a:rPr lang="en-US" dirty="0">
              <a:solidFill>
                <a:srgbClr val="FF0000"/>
              </a:solidFill>
            </a:rPr>
            <a:t> </a:t>
          </a:r>
          <a:r>
            <a:rPr lang="en-US" dirty="0" err="1">
              <a:solidFill>
                <a:srgbClr val="FF0000"/>
              </a:solidFill>
            </a:rPr>
            <a:t>Giấy</a:t>
          </a:r>
          <a:r>
            <a:rPr lang="en-US" dirty="0">
              <a:solidFill>
                <a:srgbClr val="FF0000"/>
              </a:solidFill>
            </a:rPr>
            <a:t>: </a:t>
          </a:r>
          <a:r>
            <a:rPr lang="en-US" dirty="0" err="1">
              <a:solidFill>
                <a:srgbClr val="FF0000"/>
              </a:solidFill>
            </a:rPr>
            <a:t>Tự</a:t>
          </a:r>
          <a:r>
            <a:rPr lang="en-US" dirty="0">
              <a:solidFill>
                <a:srgbClr val="FF0000"/>
              </a:solidFill>
            </a:rPr>
            <a:t> </a:t>
          </a:r>
          <a:r>
            <a:rPr lang="en-US" dirty="0" err="1">
              <a:solidFill>
                <a:srgbClr val="FF0000"/>
              </a:solidFill>
            </a:rPr>
            <a:t>xác</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làm</a:t>
          </a:r>
          <a:r>
            <a:rPr lang="en-US" dirty="0">
              <a:solidFill>
                <a:srgbClr val="FF0000"/>
              </a:solidFill>
            </a:rPr>
            <a:t> </a:t>
          </a:r>
          <a:r>
            <a:rPr lang="en-US" dirty="0" err="1">
              <a:solidFill>
                <a:srgbClr val="FF0000"/>
              </a:solidFill>
            </a:rPr>
            <a:t>thủ</a:t>
          </a:r>
          <a:r>
            <a:rPr lang="en-US" dirty="0">
              <a:solidFill>
                <a:srgbClr val="FF0000"/>
              </a:solidFill>
            </a:rPr>
            <a:t> </a:t>
          </a:r>
          <a:r>
            <a:rPr lang="en-US" dirty="0" err="1">
              <a:solidFill>
                <a:srgbClr val="FF0000"/>
              </a:solidFill>
            </a:rPr>
            <a:t>tục</a:t>
          </a:r>
          <a:r>
            <a:rPr lang="en-US" dirty="0">
              <a:solidFill>
                <a:srgbClr val="FF0000"/>
              </a:solidFill>
            </a:rPr>
            <a:t> </a:t>
          </a:r>
          <a:r>
            <a:rPr lang="en-US" dirty="0" err="1">
              <a:solidFill>
                <a:srgbClr val="FF0000"/>
              </a:solidFill>
            </a:rPr>
            <a:t>tại</a:t>
          </a:r>
          <a:r>
            <a:rPr lang="en-US" dirty="0">
              <a:solidFill>
                <a:srgbClr val="FF0000"/>
              </a:solidFill>
            </a:rPr>
            <a:t> </a:t>
          </a:r>
          <a:r>
            <a:rPr lang="en-US" dirty="0" err="1">
              <a:solidFill>
                <a:srgbClr val="FF0000"/>
              </a:solidFill>
            </a:rPr>
            <a:t>cơ</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áp</a:t>
          </a:r>
          <a:r>
            <a:rPr lang="en-US" dirty="0">
              <a:solidFill>
                <a:srgbClr val="FF0000"/>
              </a:solidFill>
            </a:rPr>
            <a:t> </a:t>
          </a:r>
          <a:r>
            <a:rPr lang="en-US" dirty="0" err="1">
              <a:solidFill>
                <a:srgbClr val="FF0000"/>
              </a:solidFill>
            </a:rPr>
            <a:t>dụng</a:t>
          </a:r>
          <a:endParaRPr lang="en-US" dirty="0">
            <a:solidFill>
              <a:srgbClr val="FF0000"/>
            </a:solidFill>
          </a:endParaRPr>
        </a:p>
      </dgm:t>
    </dgm:pt>
    <dgm:pt modelId="{BFE79510-6D43-4160-9349-360F6CB27235}" type="parTrans" cxnId="{23F6EBA8-2124-4458-9677-64DFD80B54D2}">
      <dgm:prSet/>
      <dgm:spPr/>
      <dgm:t>
        <a:bodyPr/>
        <a:lstStyle/>
        <a:p>
          <a:endParaRPr lang="en-US"/>
        </a:p>
      </dgm:t>
    </dgm:pt>
    <dgm:pt modelId="{6C64A659-60CE-4095-B33C-8CA13B08813F}" type="sibTrans" cxnId="{23F6EBA8-2124-4458-9677-64DFD80B54D2}">
      <dgm:prSet/>
      <dgm:spPr/>
      <dgm:t>
        <a:bodyPr/>
        <a:lstStyle/>
        <a:p>
          <a:endParaRPr lang="en-US"/>
        </a:p>
      </dgm:t>
    </dgm:pt>
    <dgm:pt modelId="{F1D6E5E4-9DA8-4217-AA1A-1B56A4035474}" type="pres">
      <dgm:prSet presAssocID="{DC349AE7-2CAB-4481-96EF-574B893F5748}" presName="linear" presStyleCnt="0">
        <dgm:presLayoutVars>
          <dgm:animLvl val="lvl"/>
          <dgm:resizeHandles val="exact"/>
        </dgm:presLayoutVars>
      </dgm:prSet>
      <dgm:spPr/>
    </dgm:pt>
    <dgm:pt modelId="{855C4637-0BF6-4036-A43B-3B4A761F5A23}" type="pres">
      <dgm:prSet presAssocID="{F9011808-BEF9-45F0-A49B-B3DA9E5293BD}" presName="parentText" presStyleLbl="node1" presStyleIdx="0" presStyleCnt="3">
        <dgm:presLayoutVars>
          <dgm:chMax val="0"/>
          <dgm:bulletEnabled val="1"/>
        </dgm:presLayoutVars>
      </dgm:prSet>
      <dgm:spPr/>
    </dgm:pt>
    <dgm:pt modelId="{4A99A235-64BA-44A7-A2A4-470D7B828614}" type="pres">
      <dgm:prSet presAssocID="{F9011808-BEF9-45F0-A49B-B3DA9E5293BD}" presName="childText" presStyleLbl="revTx" presStyleIdx="0" presStyleCnt="3">
        <dgm:presLayoutVars>
          <dgm:bulletEnabled val="1"/>
        </dgm:presLayoutVars>
      </dgm:prSet>
      <dgm:spPr/>
    </dgm:pt>
    <dgm:pt modelId="{AE2DD0DC-3EAF-4673-B236-56F23B6BC566}" type="pres">
      <dgm:prSet presAssocID="{5E519EEF-4D49-42BD-9A24-D76CF2981B64}" presName="parentText" presStyleLbl="node1" presStyleIdx="1" presStyleCnt="3">
        <dgm:presLayoutVars>
          <dgm:chMax val="0"/>
          <dgm:bulletEnabled val="1"/>
        </dgm:presLayoutVars>
      </dgm:prSet>
      <dgm:spPr/>
    </dgm:pt>
    <dgm:pt modelId="{00157C1A-85B7-4571-B4A5-6544794044C1}" type="pres">
      <dgm:prSet presAssocID="{5E519EEF-4D49-42BD-9A24-D76CF2981B64}" presName="childText" presStyleLbl="revTx" presStyleIdx="1" presStyleCnt="3">
        <dgm:presLayoutVars>
          <dgm:bulletEnabled val="1"/>
        </dgm:presLayoutVars>
      </dgm:prSet>
      <dgm:spPr/>
    </dgm:pt>
    <dgm:pt modelId="{76683BE0-624A-42DA-BF79-9E9942501E99}" type="pres">
      <dgm:prSet presAssocID="{341B5013-3E1D-404D-A5ED-56F2E2C56E98}" presName="parentText" presStyleLbl="node1" presStyleIdx="2" presStyleCnt="3">
        <dgm:presLayoutVars>
          <dgm:chMax val="0"/>
          <dgm:bulletEnabled val="1"/>
        </dgm:presLayoutVars>
      </dgm:prSet>
      <dgm:spPr/>
    </dgm:pt>
    <dgm:pt modelId="{ADBD79BC-7620-4141-80CF-9C439E6A0FF3}" type="pres">
      <dgm:prSet presAssocID="{341B5013-3E1D-404D-A5ED-56F2E2C56E98}" presName="childText" presStyleLbl="revTx" presStyleIdx="2" presStyleCnt="3">
        <dgm:presLayoutVars>
          <dgm:bulletEnabled val="1"/>
        </dgm:presLayoutVars>
      </dgm:prSet>
      <dgm:spPr/>
    </dgm:pt>
  </dgm:ptLst>
  <dgm:cxnLst>
    <dgm:cxn modelId="{8F5E83D7-58A1-4645-A15B-5D57D1615DDD}" type="presOf" srcId="{699C8391-8838-4AC9-9C58-A226521338E1}" destId="{00157C1A-85B7-4571-B4A5-6544794044C1}" srcOrd="0" destOrd="0" presId="urn:microsoft.com/office/officeart/2005/8/layout/vList2"/>
    <dgm:cxn modelId="{87EBC5EC-D23C-43DF-A683-8434D5AED186}" srcId="{F9011808-BEF9-45F0-A49B-B3DA9E5293BD}" destId="{6DD41DA8-3DCC-4CE5-BAB7-AB01144515F8}" srcOrd="0" destOrd="0" parTransId="{B2AC7D04-E64C-41C6-9076-A716CE5D3D38}" sibTransId="{ECFF6725-D567-45BC-A3B9-664FD608A836}"/>
    <dgm:cxn modelId="{D89836CC-63C2-43F6-AC3D-EA69D47B6A01}" srcId="{DC349AE7-2CAB-4481-96EF-574B893F5748}" destId="{5E519EEF-4D49-42BD-9A24-D76CF2981B64}" srcOrd="1" destOrd="0" parTransId="{9373E7E9-8040-49D1-9E52-3FDEDFE7A4E3}" sibTransId="{9B0D2671-8DFD-4E49-9AD9-CE27344B4819}"/>
    <dgm:cxn modelId="{801F3BA7-5AC6-45C3-9789-87ACC71E464D}" srcId="{DC349AE7-2CAB-4481-96EF-574B893F5748}" destId="{341B5013-3E1D-404D-A5ED-56F2E2C56E98}" srcOrd="2" destOrd="0" parTransId="{20D6F423-D59E-4C0B-BFA3-00CF6CC34C9C}" sibTransId="{EAEE5311-C505-4427-B4BB-109113263E91}"/>
    <dgm:cxn modelId="{805FCFFB-12DB-45CC-86C5-BE7D6CCA39B0}" srcId="{5E519EEF-4D49-42BD-9A24-D76CF2981B64}" destId="{699C8391-8838-4AC9-9C58-A226521338E1}" srcOrd="0" destOrd="0" parTransId="{A1732EB2-36BB-4957-A2DD-7516B3E5F161}" sibTransId="{9FE90F82-9818-4709-A12A-1CE0ABAD6310}"/>
    <dgm:cxn modelId="{9D9E951E-9248-4F71-81CE-4A6C71570B20}" type="presOf" srcId="{5E519EEF-4D49-42BD-9A24-D76CF2981B64}" destId="{AE2DD0DC-3EAF-4673-B236-56F23B6BC566}" srcOrd="0" destOrd="0" presId="urn:microsoft.com/office/officeart/2005/8/layout/vList2"/>
    <dgm:cxn modelId="{2D21BEBE-8A56-459F-82EE-3EED6618FBB7}" type="presOf" srcId="{FFD7E903-7F8E-4366-B976-6C0EE42B8352}" destId="{ADBD79BC-7620-4141-80CF-9C439E6A0FF3}" srcOrd="0" destOrd="1" presId="urn:microsoft.com/office/officeart/2005/8/layout/vList2"/>
    <dgm:cxn modelId="{23F6EBA8-2124-4458-9677-64DFD80B54D2}" srcId="{341B5013-3E1D-404D-A5ED-56F2E2C56E98}" destId="{FFD7E903-7F8E-4366-B976-6C0EE42B8352}" srcOrd="1" destOrd="0" parTransId="{BFE79510-6D43-4160-9349-360F6CB27235}" sibTransId="{6C64A659-60CE-4095-B33C-8CA13B08813F}"/>
    <dgm:cxn modelId="{49D14FDE-6E1E-4F92-B6DA-D6D6E3280D58}" type="presOf" srcId="{DB8EE265-B1FC-422D-9BAD-3226940B3359}" destId="{ADBD79BC-7620-4141-80CF-9C439E6A0FF3}" srcOrd="0" destOrd="0" presId="urn:microsoft.com/office/officeart/2005/8/layout/vList2"/>
    <dgm:cxn modelId="{D86283EE-FE83-4859-9DB3-7BF4C022C9A8}" type="presOf" srcId="{DC349AE7-2CAB-4481-96EF-574B893F5748}" destId="{F1D6E5E4-9DA8-4217-AA1A-1B56A4035474}" srcOrd="0" destOrd="0" presId="urn:microsoft.com/office/officeart/2005/8/layout/vList2"/>
    <dgm:cxn modelId="{B8A85B3B-6FF6-4363-82A4-CAF570372BC0}" srcId="{DC349AE7-2CAB-4481-96EF-574B893F5748}" destId="{F9011808-BEF9-45F0-A49B-B3DA9E5293BD}" srcOrd="0" destOrd="0" parTransId="{F7127C23-8360-4EB7-97C3-DEC0D7FED9CD}" sibTransId="{0B5703A2-161E-4FEB-A0EE-0511F157D3FC}"/>
    <dgm:cxn modelId="{5AE502B5-D4FF-45D5-91DC-C860DA251306}" type="presOf" srcId="{6DD41DA8-3DCC-4CE5-BAB7-AB01144515F8}" destId="{4A99A235-64BA-44A7-A2A4-470D7B828614}" srcOrd="0" destOrd="0" presId="urn:microsoft.com/office/officeart/2005/8/layout/vList2"/>
    <dgm:cxn modelId="{8D9D0A4D-F9A8-4EEB-8A8F-7486AFDADCA9}" srcId="{341B5013-3E1D-404D-A5ED-56F2E2C56E98}" destId="{DB8EE265-B1FC-422D-9BAD-3226940B3359}" srcOrd="0" destOrd="0" parTransId="{22C02634-F5E4-4E16-9B15-14B780275CFA}" sibTransId="{2F1CAE05-D69E-4A18-A06D-2F5A8329940E}"/>
    <dgm:cxn modelId="{5A2A1DD8-5FC6-4514-9834-D5941B9F22E8}" type="presOf" srcId="{341B5013-3E1D-404D-A5ED-56F2E2C56E98}" destId="{76683BE0-624A-42DA-BF79-9E9942501E99}" srcOrd="0" destOrd="0" presId="urn:microsoft.com/office/officeart/2005/8/layout/vList2"/>
    <dgm:cxn modelId="{7A3493F4-E76F-4D99-97E7-00D4485FCACF}" type="presOf" srcId="{F9011808-BEF9-45F0-A49B-B3DA9E5293BD}" destId="{855C4637-0BF6-4036-A43B-3B4A761F5A23}" srcOrd="0" destOrd="0" presId="urn:microsoft.com/office/officeart/2005/8/layout/vList2"/>
    <dgm:cxn modelId="{E3BC923E-9C41-415D-A717-104B1B58F12C}" type="presParOf" srcId="{F1D6E5E4-9DA8-4217-AA1A-1B56A4035474}" destId="{855C4637-0BF6-4036-A43B-3B4A761F5A23}" srcOrd="0" destOrd="0" presId="urn:microsoft.com/office/officeart/2005/8/layout/vList2"/>
    <dgm:cxn modelId="{FBFDB6DD-9442-42ED-A19C-C7548827F3DE}" type="presParOf" srcId="{F1D6E5E4-9DA8-4217-AA1A-1B56A4035474}" destId="{4A99A235-64BA-44A7-A2A4-470D7B828614}" srcOrd="1" destOrd="0" presId="urn:microsoft.com/office/officeart/2005/8/layout/vList2"/>
    <dgm:cxn modelId="{BA9C113B-959D-42A5-AA39-500379CF4FAC}" type="presParOf" srcId="{F1D6E5E4-9DA8-4217-AA1A-1B56A4035474}" destId="{AE2DD0DC-3EAF-4673-B236-56F23B6BC566}" srcOrd="2" destOrd="0" presId="urn:microsoft.com/office/officeart/2005/8/layout/vList2"/>
    <dgm:cxn modelId="{E43F5A18-FE5A-4614-9F7D-5E0F9AB10A95}" type="presParOf" srcId="{F1D6E5E4-9DA8-4217-AA1A-1B56A4035474}" destId="{00157C1A-85B7-4571-B4A5-6544794044C1}" srcOrd="3" destOrd="0" presId="urn:microsoft.com/office/officeart/2005/8/layout/vList2"/>
    <dgm:cxn modelId="{7148D5F9-33D7-476A-B826-7AC805EA494D}" type="presParOf" srcId="{F1D6E5E4-9DA8-4217-AA1A-1B56A4035474}" destId="{76683BE0-624A-42DA-BF79-9E9942501E99}" srcOrd="4" destOrd="0" presId="urn:microsoft.com/office/officeart/2005/8/layout/vList2"/>
    <dgm:cxn modelId="{07DA2837-D1F2-403B-BBDD-19A25F8AE889}" type="presParOf" srcId="{F1D6E5E4-9DA8-4217-AA1A-1B56A4035474}" destId="{ADBD79BC-7620-4141-80CF-9C439E6A0FF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8C4123-7269-43FE-A9D4-01CB5DEAD1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ABE90B-223C-4713-BE4E-1123875E5092}">
      <dgm:prSet phldrT="[Text]"/>
      <dgm:spPr/>
      <dgm:t>
        <a:bodyPr/>
        <a:lstStyle/>
        <a:p>
          <a:r>
            <a:rPr lang="en-US" b="1" dirty="0" err="1"/>
            <a:t>Đăng</a:t>
          </a:r>
          <a:r>
            <a:rPr lang="en-US" b="1" dirty="0"/>
            <a:t> </a:t>
          </a:r>
          <a:r>
            <a:rPr lang="en-US" b="1" dirty="0" err="1"/>
            <a:t>ký</a:t>
          </a:r>
          <a:r>
            <a:rPr lang="en-US" b="1" dirty="0"/>
            <a:t> - </a:t>
          </a:r>
          <a:r>
            <a:rPr lang="en-US" b="1" dirty="0" err="1"/>
            <a:t>Cấp</a:t>
          </a:r>
          <a:r>
            <a:rPr lang="en-US" b="1" dirty="0"/>
            <a:t> GCNĐKĐT</a:t>
          </a:r>
        </a:p>
      </dgm:t>
    </dgm:pt>
    <dgm:pt modelId="{28D0F76E-AD7F-4BEC-B009-CAC1F380325B}" type="parTrans" cxnId="{137E7965-10F3-43F7-AF60-66A95E0772FB}">
      <dgm:prSet/>
      <dgm:spPr/>
      <dgm:t>
        <a:bodyPr/>
        <a:lstStyle/>
        <a:p>
          <a:endParaRPr lang="en-US"/>
        </a:p>
      </dgm:t>
    </dgm:pt>
    <dgm:pt modelId="{CCDE04B9-45A0-467F-AAF5-A86618AB5CBF}" type="sibTrans" cxnId="{137E7965-10F3-43F7-AF60-66A95E0772FB}">
      <dgm:prSet/>
      <dgm:spPr/>
      <dgm:t>
        <a:bodyPr/>
        <a:lstStyle/>
        <a:p>
          <a:endParaRPr lang="en-US"/>
        </a:p>
      </dgm:t>
    </dgm:pt>
    <dgm:pt modelId="{7183713E-87C9-4ABF-9BA3-6D4E1BB7B0A1}">
      <dgm:prSet phldrT="[Text]"/>
      <dgm:spPr/>
      <dgm:t>
        <a:bodyPr/>
        <a:lstStyle/>
        <a:p>
          <a:r>
            <a:rPr lang="en-US" b="1" dirty="0"/>
            <a:t>15 </a:t>
          </a:r>
          <a:r>
            <a:rPr lang="en-US" b="1" dirty="0" err="1"/>
            <a:t>ngày</a:t>
          </a:r>
          <a:endParaRPr lang="en-US" b="1" dirty="0"/>
        </a:p>
      </dgm:t>
    </dgm:pt>
    <dgm:pt modelId="{51A0D21E-3BA3-4447-8461-D9C0DD98821D}" type="parTrans" cxnId="{ED328332-74A5-4972-98C7-69DE94034DF2}">
      <dgm:prSet/>
      <dgm:spPr/>
      <dgm:t>
        <a:bodyPr/>
        <a:lstStyle/>
        <a:p>
          <a:endParaRPr lang="en-US"/>
        </a:p>
      </dgm:t>
    </dgm:pt>
    <dgm:pt modelId="{94DA20CD-C60B-4EEC-B591-12EAC8FD4954}" type="sibTrans" cxnId="{ED328332-74A5-4972-98C7-69DE94034DF2}">
      <dgm:prSet/>
      <dgm:spPr/>
      <dgm:t>
        <a:bodyPr/>
        <a:lstStyle/>
        <a:p>
          <a:endParaRPr lang="en-US"/>
        </a:p>
      </dgm:t>
    </dgm:pt>
    <dgm:pt modelId="{FD8B30A7-4B78-4026-8D03-F0873177D4AA}">
      <dgm:prSet phldrT="[Text]"/>
      <dgm:spPr/>
      <dgm:t>
        <a:bodyPr/>
        <a:lstStyle/>
        <a:p>
          <a:r>
            <a:rPr lang="en-US" b="1" dirty="0" err="1">
              <a:latin typeface="Times New Roman" panose="02020603050405020304" pitchFamily="18" charset="0"/>
              <a:cs typeface="Times New Roman" panose="02020603050405020304" pitchFamily="18" charset="0"/>
            </a:rPr>
            <a:t>QĐ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GCNĐKĐT</a:t>
          </a:r>
          <a:endParaRPr lang="en-US" b="1" dirty="0"/>
        </a:p>
      </dgm:t>
    </dgm:pt>
    <dgm:pt modelId="{BF95AEE2-370A-47ED-A1DA-70BA6917DC16}" type="parTrans" cxnId="{D6C2A2CB-99E0-4166-B9BC-72B914ABDDB6}">
      <dgm:prSet/>
      <dgm:spPr/>
      <dgm:t>
        <a:bodyPr/>
        <a:lstStyle/>
        <a:p>
          <a:endParaRPr lang="en-US"/>
        </a:p>
      </dgm:t>
    </dgm:pt>
    <dgm:pt modelId="{FB16902A-CC8F-4FCC-B259-5C1E09305E2A}" type="sibTrans" cxnId="{D6C2A2CB-99E0-4166-B9BC-72B914ABDDB6}">
      <dgm:prSet/>
      <dgm:spPr/>
      <dgm:t>
        <a:bodyPr/>
        <a:lstStyle/>
        <a:p>
          <a:endParaRPr lang="en-US"/>
        </a:p>
      </dgm:t>
    </dgm:pt>
    <dgm:pt modelId="{8C6D7FED-0A34-4439-B006-3604005FEFBB}">
      <dgm:prSet phldrT="[Text]"/>
      <dgm:spPr/>
      <dgm:t>
        <a:bodyPr/>
        <a:lstStyle/>
        <a:p>
          <a:r>
            <a:rPr lang="en-US" b="1" dirty="0"/>
            <a:t>QH: </a:t>
          </a:r>
          <a:r>
            <a:rPr lang="en-US" b="1" dirty="0" err="1"/>
            <a:t>theo</a:t>
          </a:r>
          <a:r>
            <a:rPr lang="en-US" b="1" dirty="0"/>
            <a:t> </a:t>
          </a:r>
          <a:r>
            <a:rPr lang="en-US" b="1" dirty="0" err="1"/>
            <a:t>kỳ</a:t>
          </a:r>
          <a:r>
            <a:rPr lang="en-US" b="1" dirty="0"/>
            <a:t> </a:t>
          </a:r>
          <a:r>
            <a:rPr lang="en-US" b="1" dirty="0" err="1"/>
            <a:t>họp</a:t>
          </a:r>
          <a:endParaRPr lang="en-US" b="1" dirty="0"/>
        </a:p>
      </dgm:t>
    </dgm:pt>
    <dgm:pt modelId="{494E8338-D611-4F71-BCC5-47477B7E080C}" type="parTrans" cxnId="{F4219167-D467-4E27-BE4A-8DE424925037}">
      <dgm:prSet/>
      <dgm:spPr/>
      <dgm:t>
        <a:bodyPr/>
        <a:lstStyle/>
        <a:p>
          <a:endParaRPr lang="en-US"/>
        </a:p>
      </dgm:t>
    </dgm:pt>
    <dgm:pt modelId="{D3F33222-3DFE-4FD8-AD0E-17331CE3EA7F}" type="sibTrans" cxnId="{F4219167-D467-4E27-BE4A-8DE424925037}">
      <dgm:prSet/>
      <dgm:spPr/>
      <dgm:t>
        <a:bodyPr/>
        <a:lstStyle/>
        <a:p>
          <a:endParaRPr lang="en-US"/>
        </a:p>
      </dgm:t>
    </dgm:pt>
    <dgm:pt modelId="{A6643778-E45C-4506-9A09-9B2ED801C9F8}">
      <dgm:prSet phldrT="[Text]"/>
      <dgm:spPr/>
      <dgm:t>
        <a:bodyPr/>
        <a:lstStyle/>
        <a:p>
          <a:r>
            <a:rPr lang="en-US" b="1" dirty="0" err="1"/>
            <a:t>TTg</a:t>
          </a:r>
          <a:r>
            <a:rPr lang="en-US" b="1" dirty="0"/>
            <a:t>: ? </a:t>
          </a:r>
          <a:r>
            <a:rPr lang="en-US" b="1" dirty="0" err="1"/>
            <a:t>ngày</a:t>
          </a:r>
          <a:endParaRPr lang="en-US" b="1" dirty="0"/>
        </a:p>
      </dgm:t>
    </dgm:pt>
    <dgm:pt modelId="{08D236AF-A92D-46FE-88B4-72820AA61000}" type="parTrans" cxnId="{D9FB2A15-15C6-43CA-8324-A2402B8B570B}">
      <dgm:prSet/>
      <dgm:spPr/>
      <dgm:t>
        <a:bodyPr/>
        <a:lstStyle/>
        <a:p>
          <a:endParaRPr lang="en-US"/>
        </a:p>
      </dgm:t>
    </dgm:pt>
    <dgm:pt modelId="{91949390-FCBE-463C-A4DC-C316C9437479}" type="sibTrans" cxnId="{D9FB2A15-15C6-43CA-8324-A2402B8B570B}">
      <dgm:prSet/>
      <dgm:spPr/>
      <dgm:t>
        <a:bodyPr/>
        <a:lstStyle/>
        <a:p>
          <a:endParaRPr lang="en-US"/>
        </a:p>
      </dgm:t>
    </dgm:pt>
    <dgm:pt modelId="{7254231F-9D85-4282-B04D-280560804D7E}">
      <dgm:prSet phldrT="[Text]"/>
      <dgm:spPr/>
      <dgm:t>
        <a:bodyPr/>
        <a:lstStyle/>
        <a:p>
          <a:r>
            <a:rPr lang="en-US" b="1" dirty="0"/>
            <a:t>UBND </a:t>
          </a:r>
          <a:r>
            <a:rPr lang="en-US" b="1" dirty="0" err="1"/>
            <a:t>cấp</a:t>
          </a:r>
          <a:r>
            <a:rPr lang="en-US" b="1" dirty="0"/>
            <a:t> </a:t>
          </a:r>
          <a:r>
            <a:rPr lang="en-US" b="1" dirty="0" err="1"/>
            <a:t>tỉnh</a:t>
          </a:r>
          <a:r>
            <a:rPr lang="en-US" b="1" dirty="0"/>
            <a:t>: ? </a:t>
          </a:r>
          <a:r>
            <a:rPr lang="en-US" b="1" dirty="0" err="1"/>
            <a:t>ngày</a:t>
          </a:r>
          <a:endParaRPr lang="en-US" b="1" dirty="0"/>
        </a:p>
      </dgm:t>
    </dgm:pt>
    <dgm:pt modelId="{4719D43C-1C12-4CCC-9EBE-3FEE904057B8}" type="parTrans" cxnId="{9D9F9DC4-421E-43EC-81D4-617D70846434}">
      <dgm:prSet/>
      <dgm:spPr/>
      <dgm:t>
        <a:bodyPr/>
        <a:lstStyle/>
        <a:p>
          <a:endParaRPr lang="en-US"/>
        </a:p>
      </dgm:t>
    </dgm:pt>
    <dgm:pt modelId="{4D0BC321-2040-4B2B-B686-339F19583B27}" type="sibTrans" cxnId="{9D9F9DC4-421E-43EC-81D4-617D70846434}">
      <dgm:prSet/>
      <dgm:spPr/>
      <dgm:t>
        <a:bodyPr/>
        <a:lstStyle/>
        <a:p>
          <a:endParaRPr lang="en-US"/>
        </a:p>
      </dgm:t>
    </dgm:pt>
    <dgm:pt modelId="{2EE8CED5-C2E5-468D-9BD6-E20AC1B353DD}" type="pres">
      <dgm:prSet presAssocID="{478C4123-7269-43FE-A9D4-01CB5DEAD12C}" presName="linear" presStyleCnt="0">
        <dgm:presLayoutVars>
          <dgm:animLvl val="lvl"/>
          <dgm:resizeHandles val="exact"/>
        </dgm:presLayoutVars>
      </dgm:prSet>
      <dgm:spPr/>
    </dgm:pt>
    <dgm:pt modelId="{4E4D66B0-9F42-455E-AC4C-FD84EA2653D0}" type="pres">
      <dgm:prSet presAssocID="{4DABE90B-223C-4713-BE4E-1123875E5092}" presName="parentText" presStyleLbl="node1" presStyleIdx="0" presStyleCnt="2" custLinFactNeighborX="85" custLinFactNeighborY="-17131">
        <dgm:presLayoutVars>
          <dgm:chMax val="0"/>
          <dgm:bulletEnabled val="1"/>
        </dgm:presLayoutVars>
      </dgm:prSet>
      <dgm:spPr/>
    </dgm:pt>
    <dgm:pt modelId="{1BF144D8-600A-4DB8-B359-29FBD7297FB5}" type="pres">
      <dgm:prSet presAssocID="{4DABE90B-223C-4713-BE4E-1123875E5092}" presName="childText" presStyleLbl="revTx" presStyleIdx="0" presStyleCnt="2">
        <dgm:presLayoutVars>
          <dgm:bulletEnabled val="1"/>
        </dgm:presLayoutVars>
      </dgm:prSet>
      <dgm:spPr/>
    </dgm:pt>
    <dgm:pt modelId="{71157BE8-4E8A-4116-8C50-CF32C20E7553}" type="pres">
      <dgm:prSet presAssocID="{FD8B30A7-4B78-4026-8D03-F0873177D4AA}" presName="parentText" presStyleLbl="node1" presStyleIdx="1" presStyleCnt="2">
        <dgm:presLayoutVars>
          <dgm:chMax val="0"/>
          <dgm:bulletEnabled val="1"/>
        </dgm:presLayoutVars>
      </dgm:prSet>
      <dgm:spPr/>
    </dgm:pt>
    <dgm:pt modelId="{E548B5CF-B116-474A-B8FB-A54C85940AF4}" type="pres">
      <dgm:prSet presAssocID="{FD8B30A7-4B78-4026-8D03-F0873177D4AA}" presName="childText" presStyleLbl="revTx" presStyleIdx="1" presStyleCnt="2">
        <dgm:presLayoutVars>
          <dgm:bulletEnabled val="1"/>
        </dgm:presLayoutVars>
      </dgm:prSet>
      <dgm:spPr/>
    </dgm:pt>
  </dgm:ptLst>
  <dgm:cxnLst>
    <dgm:cxn modelId="{9D9F9DC4-421E-43EC-81D4-617D70846434}" srcId="{FD8B30A7-4B78-4026-8D03-F0873177D4AA}" destId="{7254231F-9D85-4282-B04D-280560804D7E}" srcOrd="2" destOrd="0" parTransId="{4719D43C-1C12-4CCC-9EBE-3FEE904057B8}" sibTransId="{4D0BC321-2040-4B2B-B686-339F19583B27}"/>
    <dgm:cxn modelId="{E2E517C4-7547-4F4B-A8B3-AA09FB152009}" type="presOf" srcId="{478C4123-7269-43FE-A9D4-01CB5DEAD12C}" destId="{2EE8CED5-C2E5-468D-9BD6-E20AC1B353DD}" srcOrd="0" destOrd="0" presId="urn:microsoft.com/office/officeart/2005/8/layout/vList2"/>
    <dgm:cxn modelId="{DAEABC48-4F46-40E4-8735-9572FD94C811}" type="presOf" srcId="{FD8B30A7-4B78-4026-8D03-F0873177D4AA}" destId="{71157BE8-4E8A-4116-8C50-CF32C20E7553}" srcOrd="0" destOrd="0" presId="urn:microsoft.com/office/officeart/2005/8/layout/vList2"/>
    <dgm:cxn modelId="{F4219167-D467-4E27-BE4A-8DE424925037}" srcId="{FD8B30A7-4B78-4026-8D03-F0873177D4AA}" destId="{8C6D7FED-0A34-4439-B006-3604005FEFBB}" srcOrd="0" destOrd="0" parTransId="{494E8338-D611-4F71-BCC5-47477B7E080C}" sibTransId="{D3F33222-3DFE-4FD8-AD0E-17331CE3EA7F}"/>
    <dgm:cxn modelId="{137E7965-10F3-43F7-AF60-66A95E0772FB}" srcId="{478C4123-7269-43FE-A9D4-01CB5DEAD12C}" destId="{4DABE90B-223C-4713-BE4E-1123875E5092}" srcOrd="0" destOrd="0" parTransId="{28D0F76E-AD7F-4BEC-B009-CAC1F380325B}" sibTransId="{CCDE04B9-45A0-467F-AAF5-A86618AB5CBF}"/>
    <dgm:cxn modelId="{216ACC63-0EAA-4590-96C2-EAD83F6AA875}" type="presOf" srcId="{8C6D7FED-0A34-4439-B006-3604005FEFBB}" destId="{E548B5CF-B116-474A-B8FB-A54C85940AF4}" srcOrd="0" destOrd="0" presId="urn:microsoft.com/office/officeart/2005/8/layout/vList2"/>
    <dgm:cxn modelId="{D9FB2A15-15C6-43CA-8324-A2402B8B570B}" srcId="{FD8B30A7-4B78-4026-8D03-F0873177D4AA}" destId="{A6643778-E45C-4506-9A09-9B2ED801C9F8}" srcOrd="1" destOrd="0" parTransId="{08D236AF-A92D-46FE-88B4-72820AA61000}" sibTransId="{91949390-FCBE-463C-A4DC-C316C9437479}"/>
    <dgm:cxn modelId="{253DD9E5-8821-4E27-9E2E-AAA3D11E0FC8}" type="presOf" srcId="{7254231F-9D85-4282-B04D-280560804D7E}" destId="{E548B5CF-B116-474A-B8FB-A54C85940AF4}" srcOrd="0" destOrd="2" presId="urn:microsoft.com/office/officeart/2005/8/layout/vList2"/>
    <dgm:cxn modelId="{ED328332-74A5-4972-98C7-69DE94034DF2}" srcId="{4DABE90B-223C-4713-BE4E-1123875E5092}" destId="{7183713E-87C9-4ABF-9BA3-6D4E1BB7B0A1}" srcOrd="0" destOrd="0" parTransId="{51A0D21E-3BA3-4447-8461-D9C0DD98821D}" sibTransId="{94DA20CD-C60B-4EEC-B591-12EAC8FD4954}"/>
    <dgm:cxn modelId="{2034E4B4-D79E-4740-8321-FF0FADB4983A}" type="presOf" srcId="{4DABE90B-223C-4713-BE4E-1123875E5092}" destId="{4E4D66B0-9F42-455E-AC4C-FD84EA2653D0}" srcOrd="0" destOrd="0" presId="urn:microsoft.com/office/officeart/2005/8/layout/vList2"/>
    <dgm:cxn modelId="{D6C2A2CB-99E0-4166-B9BC-72B914ABDDB6}" srcId="{478C4123-7269-43FE-A9D4-01CB5DEAD12C}" destId="{FD8B30A7-4B78-4026-8D03-F0873177D4AA}" srcOrd="1" destOrd="0" parTransId="{BF95AEE2-370A-47ED-A1DA-70BA6917DC16}" sibTransId="{FB16902A-CC8F-4FCC-B259-5C1E09305E2A}"/>
    <dgm:cxn modelId="{523A412D-FB94-4A80-BE39-49B1F7697F45}" type="presOf" srcId="{7183713E-87C9-4ABF-9BA3-6D4E1BB7B0A1}" destId="{1BF144D8-600A-4DB8-B359-29FBD7297FB5}" srcOrd="0" destOrd="0" presId="urn:microsoft.com/office/officeart/2005/8/layout/vList2"/>
    <dgm:cxn modelId="{07A758B8-BF2A-43E9-8851-33E87DCE8258}" type="presOf" srcId="{A6643778-E45C-4506-9A09-9B2ED801C9F8}" destId="{E548B5CF-B116-474A-B8FB-A54C85940AF4}" srcOrd="0" destOrd="1" presId="urn:microsoft.com/office/officeart/2005/8/layout/vList2"/>
    <dgm:cxn modelId="{E182ACE1-8DB8-465D-99CD-D2D3248B45D2}" type="presParOf" srcId="{2EE8CED5-C2E5-468D-9BD6-E20AC1B353DD}" destId="{4E4D66B0-9F42-455E-AC4C-FD84EA2653D0}" srcOrd="0" destOrd="0" presId="urn:microsoft.com/office/officeart/2005/8/layout/vList2"/>
    <dgm:cxn modelId="{801B43DD-03EC-4876-8A36-7F110C441D34}" type="presParOf" srcId="{2EE8CED5-C2E5-468D-9BD6-E20AC1B353DD}" destId="{1BF144D8-600A-4DB8-B359-29FBD7297FB5}" srcOrd="1" destOrd="0" presId="urn:microsoft.com/office/officeart/2005/8/layout/vList2"/>
    <dgm:cxn modelId="{4338F612-AC04-421E-AD83-8329D885A6A3}" type="presParOf" srcId="{2EE8CED5-C2E5-468D-9BD6-E20AC1B353DD}" destId="{71157BE8-4E8A-4116-8C50-CF32C20E7553}" srcOrd="2" destOrd="0" presId="urn:microsoft.com/office/officeart/2005/8/layout/vList2"/>
    <dgm:cxn modelId="{04892790-4433-4758-9A3C-0908B86BF368}" type="presParOf" srcId="{2EE8CED5-C2E5-468D-9BD6-E20AC1B353DD}" destId="{E548B5CF-B116-474A-B8FB-A54C85940AF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FB2930-2C12-43AC-8438-A8B83772305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93EF5AE-7A57-4839-A2BB-A50F28475A36}">
      <dgm:prSet phldrT="[Text]"/>
      <dgm:spPr/>
      <dgm:t>
        <a:bodyPr/>
        <a:lstStyle/>
        <a:p>
          <a:r>
            <a:rPr lang="en-US" b="1" dirty="0" err="1"/>
            <a:t>Đăng</a:t>
          </a:r>
          <a:r>
            <a:rPr lang="en-US" b="1" dirty="0"/>
            <a:t> </a:t>
          </a:r>
          <a:r>
            <a:rPr lang="en-US" b="1" dirty="0" err="1"/>
            <a:t>ký</a:t>
          </a:r>
          <a:r>
            <a:rPr lang="en-US" b="1" dirty="0"/>
            <a:t> </a:t>
          </a:r>
          <a:r>
            <a:rPr lang="en-US" b="1" dirty="0" err="1"/>
            <a:t>đầu</a:t>
          </a:r>
          <a:r>
            <a:rPr lang="en-US" b="1" dirty="0"/>
            <a:t> </a:t>
          </a:r>
          <a:r>
            <a:rPr lang="en-US" b="1" dirty="0" err="1"/>
            <a:t>tư</a:t>
          </a:r>
          <a:endParaRPr lang="en-US" b="1" dirty="0"/>
        </a:p>
      </dgm:t>
    </dgm:pt>
    <dgm:pt modelId="{C9B062E8-E7F2-49DC-9BB2-4049FABF8646}" type="parTrans" cxnId="{BDDDBA6A-B3B1-4F07-A895-500E96CE5AB7}">
      <dgm:prSet/>
      <dgm:spPr/>
      <dgm:t>
        <a:bodyPr/>
        <a:lstStyle/>
        <a:p>
          <a:endParaRPr lang="en-US"/>
        </a:p>
      </dgm:t>
    </dgm:pt>
    <dgm:pt modelId="{5A07B4E2-52A5-4AC0-A236-2B36791FABFC}" type="sibTrans" cxnId="{BDDDBA6A-B3B1-4F07-A895-500E96CE5AB7}">
      <dgm:prSet/>
      <dgm:spPr/>
      <dgm:t>
        <a:bodyPr/>
        <a:lstStyle/>
        <a:p>
          <a:endParaRPr lang="en-US"/>
        </a:p>
      </dgm:t>
    </dgm:pt>
    <dgm:pt modelId="{865FC27C-7C79-4DF0-AFBA-905A84E91CD8}">
      <dgm:prSet phldrT="[Text]"/>
      <dgm:spPr/>
      <dgm:t>
        <a:bodyPr/>
        <a:lstStyle/>
        <a:p>
          <a:r>
            <a:rPr lang="en-US" b="1" dirty="0"/>
            <a:t>15 </a:t>
          </a:r>
          <a:r>
            <a:rPr lang="en-US" b="1" dirty="0" err="1"/>
            <a:t>ngày</a:t>
          </a:r>
          <a:endParaRPr lang="en-US" b="1" dirty="0"/>
        </a:p>
      </dgm:t>
    </dgm:pt>
    <dgm:pt modelId="{1D8FEAF6-D610-4E68-B9F4-073446795891}" type="parTrans" cxnId="{E30FA93F-DD85-4F1D-91AC-99CB67479C65}">
      <dgm:prSet/>
      <dgm:spPr/>
      <dgm:t>
        <a:bodyPr/>
        <a:lstStyle/>
        <a:p>
          <a:endParaRPr lang="en-US"/>
        </a:p>
      </dgm:t>
    </dgm:pt>
    <dgm:pt modelId="{DEA4A030-1130-447F-85A1-2F9CB4DA80FB}" type="sibTrans" cxnId="{E30FA93F-DD85-4F1D-91AC-99CB67479C65}">
      <dgm:prSet/>
      <dgm:spPr/>
      <dgm:t>
        <a:bodyPr/>
        <a:lstStyle/>
        <a:p>
          <a:endParaRPr lang="en-US"/>
        </a:p>
      </dgm:t>
    </dgm:pt>
    <dgm:pt modelId="{AA0FF041-FFE9-4F1F-950E-EF50C2920D8B}">
      <dgm:prSet phldrT="[Text]"/>
      <dgm:spPr/>
      <dgm:t>
        <a:bodyPr/>
        <a:lstStyle/>
        <a:p>
          <a:r>
            <a:rPr lang="en-US" b="1" dirty="0" err="1"/>
            <a:t>Chấp</a:t>
          </a:r>
          <a:r>
            <a:rPr lang="en-US" b="1" dirty="0"/>
            <a:t> </a:t>
          </a:r>
          <a:r>
            <a:rPr lang="en-US" b="1" dirty="0" err="1"/>
            <a:t>thuận</a:t>
          </a:r>
          <a:r>
            <a:rPr lang="en-US" b="1" dirty="0"/>
            <a:t> </a:t>
          </a:r>
          <a:r>
            <a:rPr lang="en-US" b="1" dirty="0" err="1"/>
            <a:t>chủ</a:t>
          </a:r>
          <a:r>
            <a:rPr lang="en-US" b="1" dirty="0"/>
            <a:t> </a:t>
          </a:r>
          <a:r>
            <a:rPr lang="en-US" b="1" dirty="0" err="1"/>
            <a:t>trương</a:t>
          </a:r>
          <a:endParaRPr lang="en-US" b="1" dirty="0"/>
        </a:p>
        <a:p>
          <a:endParaRPr lang="en-US" b="1" dirty="0"/>
        </a:p>
      </dgm:t>
    </dgm:pt>
    <dgm:pt modelId="{730C0D48-6AE6-414B-AC10-A05D82313CF7}" type="parTrans" cxnId="{DE961A93-2238-4D13-8ECB-CA364E6579CE}">
      <dgm:prSet/>
      <dgm:spPr/>
      <dgm:t>
        <a:bodyPr/>
        <a:lstStyle/>
        <a:p>
          <a:endParaRPr lang="en-US"/>
        </a:p>
      </dgm:t>
    </dgm:pt>
    <dgm:pt modelId="{211BBBCA-5235-4CFA-85AB-74F550D80328}" type="sibTrans" cxnId="{DE961A93-2238-4D13-8ECB-CA364E6579CE}">
      <dgm:prSet/>
      <dgm:spPr/>
      <dgm:t>
        <a:bodyPr/>
        <a:lstStyle/>
        <a:p>
          <a:endParaRPr lang="en-US"/>
        </a:p>
      </dgm:t>
    </dgm:pt>
    <dgm:pt modelId="{0EFEC805-E87C-49DD-A7F7-353531F204E1}">
      <dgm:prSet phldrT="[Text]"/>
      <dgm:spPr/>
      <dgm:t>
        <a:bodyPr/>
        <a:lstStyle/>
        <a:p>
          <a:r>
            <a:rPr lang="en-US" b="1" dirty="0"/>
            <a:t>QH</a:t>
          </a:r>
        </a:p>
      </dgm:t>
    </dgm:pt>
    <dgm:pt modelId="{A9A90DFE-A64C-46F6-8892-9BE348048741}" type="parTrans" cxnId="{F5C2176F-8395-404F-873B-34EE541D8389}">
      <dgm:prSet/>
      <dgm:spPr/>
      <dgm:t>
        <a:bodyPr/>
        <a:lstStyle/>
        <a:p>
          <a:endParaRPr lang="en-US"/>
        </a:p>
      </dgm:t>
    </dgm:pt>
    <dgm:pt modelId="{565FA26A-A10C-4E11-84AD-DF53B9A0E9A5}" type="sibTrans" cxnId="{F5C2176F-8395-404F-873B-34EE541D8389}">
      <dgm:prSet/>
      <dgm:spPr/>
      <dgm:t>
        <a:bodyPr/>
        <a:lstStyle/>
        <a:p>
          <a:endParaRPr lang="en-US"/>
        </a:p>
      </dgm:t>
    </dgm:pt>
    <dgm:pt modelId="{51FF7F08-A6C7-4E7E-A2E1-330BF591311A}">
      <dgm:prSet phldrT="[Text]"/>
      <dgm:spPr/>
      <dgm:t>
        <a:bodyPr/>
        <a:lstStyle/>
        <a:p>
          <a:r>
            <a:rPr lang="en-US" b="1" dirty="0" err="1"/>
            <a:t>Thẩm</a:t>
          </a:r>
          <a:r>
            <a:rPr lang="en-US" b="1" dirty="0"/>
            <a:t> </a:t>
          </a:r>
          <a:r>
            <a:rPr lang="en-US" b="1" dirty="0" err="1"/>
            <a:t>tra</a:t>
          </a:r>
          <a:r>
            <a:rPr lang="en-US" b="1" dirty="0"/>
            <a:t> </a:t>
          </a:r>
          <a:r>
            <a:rPr lang="en-US" b="1" dirty="0" err="1"/>
            <a:t>cấp</a:t>
          </a:r>
          <a:r>
            <a:rPr lang="en-US" b="1" dirty="0"/>
            <a:t> CNĐT</a:t>
          </a:r>
        </a:p>
      </dgm:t>
    </dgm:pt>
    <dgm:pt modelId="{F2757D02-5710-4AF7-8EE2-454C29495D75}" type="parTrans" cxnId="{94D77611-C6F0-40F3-ABFF-A8B61314CFEC}">
      <dgm:prSet/>
      <dgm:spPr/>
      <dgm:t>
        <a:bodyPr/>
        <a:lstStyle/>
        <a:p>
          <a:endParaRPr lang="en-US"/>
        </a:p>
      </dgm:t>
    </dgm:pt>
    <dgm:pt modelId="{E9F49F15-8400-484E-B303-9F40018876E6}" type="sibTrans" cxnId="{94D77611-C6F0-40F3-ABFF-A8B61314CFEC}">
      <dgm:prSet/>
      <dgm:spPr/>
      <dgm:t>
        <a:bodyPr/>
        <a:lstStyle/>
        <a:p>
          <a:endParaRPr lang="en-US"/>
        </a:p>
      </dgm:t>
    </dgm:pt>
    <dgm:pt modelId="{006470DA-A476-4AC9-B4C0-BDC2F99E58F1}">
      <dgm:prSet/>
      <dgm:spPr/>
      <dgm:t>
        <a:bodyPr/>
        <a:lstStyle/>
        <a:p>
          <a:r>
            <a:rPr lang="en-US" b="1" dirty="0"/>
            <a:t>30 </a:t>
          </a:r>
          <a:r>
            <a:rPr lang="en-US" b="1" dirty="0" err="1"/>
            <a:t>ngày</a:t>
          </a:r>
          <a:r>
            <a:rPr lang="en-US" b="1" dirty="0"/>
            <a:t> (45 </a:t>
          </a:r>
          <a:r>
            <a:rPr lang="en-US" b="1" dirty="0" err="1"/>
            <a:t>ngày</a:t>
          </a:r>
          <a:r>
            <a:rPr lang="en-US" b="1" dirty="0"/>
            <a:t>)</a:t>
          </a:r>
        </a:p>
      </dgm:t>
    </dgm:pt>
    <dgm:pt modelId="{F146CDE8-1A97-4AA6-8A57-C601E1075976}" type="parTrans" cxnId="{E700EDB2-C43D-4BAC-9256-0E1AC324CF68}">
      <dgm:prSet/>
      <dgm:spPr/>
      <dgm:t>
        <a:bodyPr/>
        <a:lstStyle/>
        <a:p>
          <a:endParaRPr lang="en-US"/>
        </a:p>
      </dgm:t>
    </dgm:pt>
    <dgm:pt modelId="{4BAD176D-55EC-4021-B007-28CBC1109FF0}" type="sibTrans" cxnId="{E700EDB2-C43D-4BAC-9256-0E1AC324CF68}">
      <dgm:prSet/>
      <dgm:spPr/>
      <dgm:t>
        <a:bodyPr/>
        <a:lstStyle/>
        <a:p>
          <a:endParaRPr lang="en-US"/>
        </a:p>
      </dgm:t>
    </dgm:pt>
    <dgm:pt modelId="{FC4DAE1E-4380-4E42-A098-8E18CB8C2BC9}">
      <dgm:prSet phldrT="[Text]"/>
      <dgm:spPr/>
      <dgm:t>
        <a:bodyPr/>
        <a:lstStyle/>
        <a:p>
          <a:r>
            <a:rPr lang="en-US" b="1" dirty="0" err="1"/>
            <a:t>TTg</a:t>
          </a:r>
          <a:endParaRPr lang="en-US" b="1" dirty="0"/>
        </a:p>
      </dgm:t>
    </dgm:pt>
    <dgm:pt modelId="{1A0FBEE5-53DB-456F-B70D-E48CC315A3D6}" type="parTrans" cxnId="{8A2F39EA-1DF6-43D7-8A87-70756185AB0B}">
      <dgm:prSet/>
      <dgm:spPr/>
      <dgm:t>
        <a:bodyPr/>
        <a:lstStyle/>
        <a:p>
          <a:endParaRPr lang="en-US"/>
        </a:p>
      </dgm:t>
    </dgm:pt>
    <dgm:pt modelId="{A895CCCF-09B0-43DE-9128-EDA523711132}" type="sibTrans" cxnId="{8A2F39EA-1DF6-43D7-8A87-70756185AB0B}">
      <dgm:prSet/>
      <dgm:spPr/>
      <dgm:t>
        <a:bodyPr/>
        <a:lstStyle/>
        <a:p>
          <a:endParaRPr lang="en-US"/>
        </a:p>
      </dgm:t>
    </dgm:pt>
    <dgm:pt modelId="{7B1A1DC5-7256-4C18-A37B-CDCF10245192}">
      <dgm:prSet phldrT="[Text]"/>
      <dgm:spPr/>
      <dgm:t>
        <a:bodyPr/>
        <a:lstStyle/>
        <a:p>
          <a:r>
            <a:rPr lang="en-US" b="1" dirty="0" err="1"/>
            <a:t>Dưới</a:t>
          </a:r>
          <a:r>
            <a:rPr lang="en-US" b="1" dirty="0"/>
            <a:t> 300 </a:t>
          </a:r>
          <a:r>
            <a:rPr lang="en-US" b="1" dirty="0" err="1"/>
            <a:t>tỷ</a:t>
          </a:r>
          <a:r>
            <a:rPr lang="en-US" b="1" dirty="0"/>
            <a:t>, </a:t>
          </a:r>
          <a:r>
            <a:rPr lang="en-US" b="1" dirty="0" err="1"/>
            <a:t>không</a:t>
          </a:r>
          <a:r>
            <a:rPr lang="en-US" b="1" dirty="0"/>
            <a:t> </a:t>
          </a:r>
          <a:r>
            <a:rPr lang="en-US" b="1" dirty="0" err="1"/>
            <a:t>điều</a:t>
          </a:r>
          <a:r>
            <a:rPr lang="en-US" b="1" dirty="0"/>
            <a:t> </a:t>
          </a:r>
          <a:r>
            <a:rPr lang="en-US" b="1" dirty="0" err="1"/>
            <a:t>kiện</a:t>
          </a:r>
          <a:endParaRPr lang="en-US" b="1" dirty="0"/>
        </a:p>
      </dgm:t>
    </dgm:pt>
    <dgm:pt modelId="{18C7FEAD-7D53-455F-9201-2960DC465137}" type="parTrans" cxnId="{7F37FB4B-6C91-4D49-B6CC-840BEE1FEAD6}">
      <dgm:prSet/>
      <dgm:spPr/>
      <dgm:t>
        <a:bodyPr/>
        <a:lstStyle/>
        <a:p>
          <a:endParaRPr lang="en-US"/>
        </a:p>
      </dgm:t>
    </dgm:pt>
    <dgm:pt modelId="{48780DC8-811E-4615-924C-AF5013449E37}" type="sibTrans" cxnId="{7F37FB4B-6C91-4D49-B6CC-840BEE1FEAD6}">
      <dgm:prSet/>
      <dgm:spPr/>
      <dgm:t>
        <a:bodyPr/>
        <a:lstStyle/>
        <a:p>
          <a:endParaRPr lang="en-US"/>
        </a:p>
      </dgm:t>
    </dgm:pt>
    <dgm:pt modelId="{0FDDC400-BFCD-441F-A184-034611C4A201}">
      <dgm:prSet/>
      <dgm:spPr/>
      <dgm:t>
        <a:bodyPr/>
        <a:lstStyle/>
        <a:p>
          <a:r>
            <a:rPr lang="en-US" b="1" dirty="0" err="1"/>
            <a:t>Trên</a:t>
          </a:r>
          <a:r>
            <a:rPr lang="en-US" b="1" dirty="0"/>
            <a:t> 300 </a:t>
          </a:r>
          <a:r>
            <a:rPr lang="en-US" b="1" dirty="0" err="1"/>
            <a:t>tỷ</a:t>
          </a:r>
          <a:r>
            <a:rPr lang="en-US" b="1" dirty="0"/>
            <a:t> </a:t>
          </a:r>
          <a:r>
            <a:rPr lang="en-US" b="1" dirty="0" err="1"/>
            <a:t>hoặc</a:t>
          </a:r>
          <a:r>
            <a:rPr lang="en-US" b="1" dirty="0"/>
            <a:t> </a:t>
          </a:r>
          <a:r>
            <a:rPr lang="en-US" b="1" dirty="0" err="1"/>
            <a:t>có</a:t>
          </a:r>
          <a:r>
            <a:rPr lang="en-US" b="1" dirty="0"/>
            <a:t> </a:t>
          </a:r>
          <a:r>
            <a:rPr lang="en-US" b="1" dirty="0" err="1"/>
            <a:t>điều</a:t>
          </a:r>
          <a:r>
            <a:rPr lang="en-US" b="1" dirty="0"/>
            <a:t> </a:t>
          </a:r>
          <a:r>
            <a:rPr lang="en-US" b="1" dirty="0" err="1"/>
            <a:t>kiện</a:t>
          </a:r>
          <a:r>
            <a:rPr lang="en-US" b="1" dirty="0"/>
            <a:t> </a:t>
          </a:r>
        </a:p>
      </dgm:t>
    </dgm:pt>
    <dgm:pt modelId="{17A7EC2D-7E7E-4FD1-B9D5-2BE037CB8487}" type="parTrans" cxnId="{2C1CC265-59B9-46E1-88D6-46B9992A661D}">
      <dgm:prSet/>
      <dgm:spPr/>
      <dgm:t>
        <a:bodyPr/>
        <a:lstStyle/>
        <a:p>
          <a:endParaRPr lang="en-US"/>
        </a:p>
      </dgm:t>
    </dgm:pt>
    <dgm:pt modelId="{48B644FF-8B3B-42E1-B9FE-404E772446E7}" type="sibTrans" cxnId="{2C1CC265-59B9-46E1-88D6-46B9992A661D}">
      <dgm:prSet/>
      <dgm:spPr/>
      <dgm:t>
        <a:bodyPr/>
        <a:lstStyle/>
        <a:p>
          <a:endParaRPr lang="en-US"/>
        </a:p>
      </dgm:t>
    </dgm:pt>
    <dgm:pt modelId="{8CC32F6B-88EB-42C3-BF1A-3567E041989E}">
      <dgm:prSet/>
      <dgm:spPr/>
      <dgm:t>
        <a:bodyPr/>
        <a:lstStyle/>
        <a:p>
          <a:r>
            <a:rPr lang="en-US" b="1" dirty="0" err="1"/>
            <a:t>Cấp</a:t>
          </a:r>
          <a:r>
            <a:rPr lang="en-US" b="1" dirty="0"/>
            <a:t> </a:t>
          </a:r>
          <a:r>
            <a:rPr lang="en-US" b="1" dirty="0" err="1"/>
            <a:t>GCNĐT</a:t>
          </a:r>
          <a:r>
            <a:rPr lang="en-US" b="1" dirty="0"/>
            <a:t> </a:t>
          </a:r>
          <a:r>
            <a:rPr lang="en-US" b="1" dirty="0" err="1"/>
            <a:t>dự</a:t>
          </a:r>
          <a:r>
            <a:rPr lang="en-US" b="1" dirty="0"/>
            <a:t> </a:t>
          </a:r>
          <a:r>
            <a:rPr lang="en-US" b="1" dirty="0" err="1"/>
            <a:t>án</a:t>
          </a:r>
          <a:r>
            <a:rPr lang="en-US" b="1" dirty="0"/>
            <a:t>, </a:t>
          </a:r>
          <a:endParaRPr lang="en-US" dirty="0"/>
        </a:p>
      </dgm:t>
    </dgm:pt>
    <dgm:pt modelId="{20C1EC82-4D4F-420D-8EC6-A6CD554D5EAF}" type="parTrans" cxnId="{EB87BE99-EFDB-4427-8E78-1BF570ED5AFB}">
      <dgm:prSet/>
      <dgm:spPr/>
      <dgm:t>
        <a:bodyPr/>
        <a:lstStyle/>
        <a:p>
          <a:endParaRPr lang="en-US"/>
        </a:p>
      </dgm:t>
    </dgm:pt>
    <dgm:pt modelId="{389143D5-C63C-44E9-BA9F-3F2D24B7A2D3}" type="sibTrans" cxnId="{EB87BE99-EFDB-4427-8E78-1BF570ED5AFB}">
      <dgm:prSet/>
      <dgm:spPr/>
      <dgm:t>
        <a:bodyPr/>
        <a:lstStyle/>
        <a:p>
          <a:endParaRPr lang="en-US"/>
        </a:p>
      </dgm:t>
    </dgm:pt>
    <dgm:pt modelId="{752EEBDC-D799-476F-B668-B2BEB9D6E806}">
      <dgm:prSet/>
      <dgm:spPr/>
      <dgm:t>
        <a:bodyPr/>
        <a:lstStyle/>
        <a:p>
          <a:r>
            <a:rPr lang="en-US" b="1" dirty="0"/>
            <a:t>UBND </a:t>
          </a:r>
          <a:r>
            <a:rPr lang="en-US" b="1" dirty="0" err="1"/>
            <a:t>cấp</a:t>
          </a:r>
          <a:r>
            <a:rPr lang="en-US" b="1" dirty="0"/>
            <a:t> </a:t>
          </a:r>
          <a:r>
            <a:rPr lang="en-US" b="1" dirty="0" err="1"/>
            <a:t>tỉnh</a:t>
          </a:r>
          <a:endParaRPr lang="en-US" dirty="0"/>
        </a:p>
      </dgm:t>
    </dgm:pt>
    <dgm:pt modelId="{99C30D3E-C1AF-4D9F-BEE6-AE1C0DC8AFCD}" type="parTrans" cxnId="{303F3FF5-4D90-4C39-A9B2-CE86CD52AEF7}">
      <dgm:prSet/>
      <dgm:spPr/>
      <dgm:t>
        <a:bodyPr/>
        <a:lstStyle/>
        <a:p>
          <a:endParaRPr lang="en-US"/>
        </a:p>
      </dgm:t>
    </dgm:pt>
    <dgm:pt modelId="{6BD5A602-8547-4089-868C-ED7C265EAF6F}" type="sibTrans" cxnId="{303F3FF5-4D90-4C39-A9B2-CE86CD52AEF7}">
      <dgm:prSet/>
      <dgm:spPr/>
      <dgm:t>
        <a:bodyPr/>
        <a:lstStyle/>
        <a:p>
          <a:endParaRPr lang="en-US"/>
        </a:p>
      </dgm:t>
    </dgm:pt>
    <dgm:pt modelId="{D047EAAB-8831-4C16-B93F-BDD7CF4B4432}" type="pres">
      <dgm:prSet presAssocID="{1BFB2930-2C12-43AC-8438-A8B837723059}" presName="Name0" presStyleCnt="0">
        <dgm:presLayoutVars>
          <dgm:dir/>
          <dgm:animLvl val="lvl"/>
          <dgm:resizeHandles/>
        </dgm:presLayoutVars>
      </dgm:prSet>
      <dgm:spPr/>
    </dgm:pt>
    <dgm:pt modelId="{14206B7C-04EB-4027-8391-F3DE33B388F1}" type="pres">
      <dgm:prSet presAssocID="{693EF5AE-7A57-4839-A2BB-A50F28475A36}" presName="linNode" presStyleCnt="0"/>
      <dgm:spPr/>
    </dgm:pt>
    <dgm:pt modelId="{0695C686-42ED-477F-B7CF-EED0894C0D05}" type="pres">
      <dgm:prSet presAssocID="{693EF5AE-7A57-4839-A2BB-A50F28475A36}" presName="parentShp" presStyleLbl="node1" presStyleIdx="0" presStyleCnt="4">
        <dgm:presLayoutVars>
          <dgm:bulletEnabled val="1"/>
        </dgm:presLayoutVars>
      </dgm:prSet>
      <dgm:spPr/>
    </dgm:pt>
    <dgm:pt modelId="{217535C7-507B-42EF-B20C-AB06C41775ED}" type="pres">
      <dgm:prSet presAssocID="{693EF5AE-7A57-4839-A2BB-A50F28475A36}" presName="childShp" presStyleLbl="bgAccFollowNode1" presStyleIdx="0" presStyleCnt="4">
        <dgm:presLayoutVars>
          <dgm:bulletEnabled val="1"/>
        </dgm:presLayoutVars>
      </dgm:prSet>
      <dgm:spPr/>
    </dgm:pt>
    <dgm:pt modelId="{7B7B4407-9DFA-42E4-B58E-17AD9EB27E2D}" type="pres">
      <dgm:prSet presAssocID="{5A07B4E2-52A5-4AC0-A236-2B36791FABFC}" presName="spacing" presStyleCnt="0"/>
      <dgm:spPr/>
    </dgm:pt>
    <dgm:pt modelId="{03BE2DEC-4CB8-4921-9CBF-C4B2484CB1C5}" type="pres">
      <dgm:prSet presAssocID="{51FF7F08-A6C7-4E7E-A2E1-330BF591311A}" presName="linNode" presStyleCnt="0"/>
      <dgm:spPr/>
    </dgm:pt>
    <dgm:pt modelId="{E637A4CE-8EC8-4C4E-8CAB-CE4B6A144895}" type="pres">
      <dgm:prSet presAssocID="{51FF7F08-A6C7-4E7E-A2E1-330BF591311A}" presName="parentShp" presStyleLbl="node1" presStyleIdx="1" presStyleCnt="4">
        <dgm:presLayoutVars>
          <dgm:bulletEnabled val="1"/>
        </dgm:presLayoutVars>
      </dgm:prSet>
      <dgm:spPr/>
    </dgm:pt>
    <dgm:pt modelId="{2D8B6315-F3C2-4C67-B998-61FD0F56FC4F}" type="pres">
      <dgm:prSet presAssocID="{51FF7F08-A6C7-4E7E-A2E1-330BF591311A}" presName="childShp" presStyleLbl="bgAccFollowNode1" presStyleIdx="1" presStyleCnt="4">
        <dgm:presLayoutVars>
          <dgm:bulletEnabled val="1"/>
        </dgm:presLayoutVars>
      </dgm:prSet>
      <dgm:spPr/>
    </dgm:pt>
    <dgm:pt modelId="{02A78A0D-2F14-42BB-A2E2-328956328741}" type="pres">
      <dgm:prSet presAssocID="{E9F49F15-8400-484E-B303-9F40018876E6}" presName="spacing" presStyleCnt="0"/>
      <dgm:spPr/>
    </dgm:pt>
    <dgm:pt modelId="{AD297516-6F9B-4CC9-BFD1-AD63E56482E2}" type="pres">
      <dgm:prSet presAssocID="{AA0FF041-FFE9-4F1F-950E-EF50C2920D8B}" presName="linNode" presStyleCnt="0"/>
      <dgm:spPr/>
    </dgm:pt>
    <dgm:pt modelId="{46DC43EB-C128-4F94-A06F-DBC228AE7E95}" type="pres">
      <dgm:prSet presAssocID="{AA0FF041-FFE9-4F1F-950E-EF50C2920D8B}" presName="parentShp" presStyleLbl="node1" presStyleIdx="2" presStyleCnt="4">
        <dgm:presLayoutVars>
          <dgm:bulletEnabled val="1"/>
        </dgm:presLayoutVars>
      </dgm:prSet>
      <dgm:spPr/>
    </dgm:pt>
    <dgm:pt modelId="{6383D903-767A-4EE0-B0CA-89E743F0AC17}" type="pres">
      <dgm:prSet presAssocID="{AA0FF041-FFE9-4F1F-950E-EF50C2920D8B}" presName="childShp" presStyleLbl="bgAccFollowNode1" presStyleIdx="2" presStyleCnt="4">
        <dgm:presLayoutVars>
          <dgm:bulletEnabled val="1"/>
        </dgm:presLayoutVars>
      </dgm:prSet>
      <dgm:spPr/>
    </dgm:pt>
    <dgm:pt modelId="{BD1B7042-9571-4ADB-8200-866358182864}" type="pres">
      <dgm:prSet presAssocID="{211BBBCA-5235-4CFA-85AB-74F550D80328}" presName="spacing" presStyleCnt="0"/>
      <dgm:spPr/>
    </dgm:pt>
    <dgm:pt modelId="{BCF4812D-75E1-41C8-BEB9-AF71CA38A216}" type="pres">
      <dgm:prSet presAssocID="{8CC32F6B-88EB-42C3-BF1A-3567E041989E}" presName="linNode" presStyleCnt="0"/>
      <dgm:spPr/>
    </dgm:pt>
    <dgm:pt modelId="{CE1F0180-DDAB-4030-86EB-327F0DF00F07}" type="pres">
      <dgm:prSet presAssocID="{8CC32F6B-88EB-42C3-BF1A-3567E041989E}" presName="parentShp" presStyleLbl="node1" presStyleIdx="3" presStyleCnt="4">
        <dgm:presLayoutVars>
          <dgm:bulletEnabled val="1"/>
        </dgm:presLayoutVars>
      </dgm:prSet>
      <dgm:spPr/>
    </dgm:pt>
    <dgm:pt modelId="{5604FF97-E000-499A-939D-726FFD94B292}" type="pres">
      <dgm:prSet presAssocID="{8CC32F6B-88EB-42C3-BF1A-3567E041989E}" presName="childShp" presStyleLbl="bgAccFollowNode1" presStyleIdx="3" presStyleCnt="4">
        <dgm:presLayoutVars>
          <dgm:bulletEnabled val="1"/>
        </dgm:presLayoutVars>
      </dgm:prSet>
      <dgm:spPr/>
    </dgm:pt>
  </dgm:ptLst>
  <dgm:cxnLst>
    <dgm:cxn modelId="{E700EDB2-C43D-4BAC-9256-0E1AC324CF68}" srcId="{51FF7F08-A6C7-4E7E-A2E1-330BF591311A}" destId="{006470DA-A476-4AC9-B4C0-BDC2F99E58F1}" srcOrd="0" destOrd="0" parTransId="{F146CDE8-1A97-4AA6-8A57-C601E1075976}" sibTransId="{4BAD176D-55EC-4021-B007-28CBC1109FF0}"/>
    <dgm:cxn modelId="{2920977A-3260-4B6F-855A-12A02558BED3}" type="presOf" srcId="{FC4DAE1E-4380-4E42-A098-8E18CB8C2BC9}" destId="{6383D903-767A-4EE0-B0CA-89E743F0AC17}" srcOrd="0" destOrd="1" presId="urn:microsoft.com/office/officeart/2005/8/layout/vList6"/>
    <dgm:cxn modelId="{BDDDBA6A-B3B1-4F07-A895-500E96CE5AB7}" srcId="{1BFB2930-2C12-43AC-8438-A8B837723059}" destId="{693EF5AE-7A57-4839-A2BB-A50F28475A36}" srcOrd="0" destOrd="0" parTransId="{C9B062E8-E7F2-49DC-9BB2-4049FABF8646}" sibTransId="{5A07B4E2-52A5-4AC0-A236-2B36791FABFC}"/>
    <dgm:cxn modelId="{0EAA7313-BD63-42E5-8011-D6CFA99A10AE}" type="presOf" srcId="{0EFEC805-E87C-49DD-A7F7-353531F204E1}" destId="{6383D903-767A-4EE0-B0CA-89E743F0AC17}" srcOrd="0" destOrd="0" presId="urn:microsoft.com/office/officeart/2005/8/layout/vList6"/>
    <dgm:cxn modelId="{0E9E8E4F-D959-46AE-9F5D-13F7C9278B9B}" type="presOf" srcId="{693EF5AE-7A57-4839-A2BB-A50F28475A36}" destId="{0695C686-42ED-477F-B7CF-EED0894C0D05}" srcOrd="0" destOrd="0" presId="urn:microsoft.com/office/officeart/2005/8/layout/vList6"/>
    <dgm:cxn modelId="{94D77611-C6F0-40F3-ABFF-A8B61314CFEC}" srcId="{1BFB2930-2C12-43AC-8438-A8B837723059}" destId="{51FF7F08-A6C7-4E7E-A2E1-330BF591311A}" srcOrd="1" destOrd="0" parTransId="{F2757D02-5710-4AF7-8EE2-454C29495D75}" sibTransId="{E9F49F15-8400-484E-B303-9F40018876E6}"/>
    <dgm:cxn modelId="{8A2F39EA-1DF6-43D7-8A87-70756185AB0B}" srcId="{AA0FF041-FFE9-4F1F-950E-EF50C2920D8B}" destId="{FC4DAE1E-4380-4E42-A098-8E18CB8C2BC9}" srcOrd="1" destOrd="0" parTransId="{1A0FBEE5-53DB-456F-B70D-E48CC315A3D6}" sibTransId="{A895CCCF-09B0-43DE-9128-EDA523711132}"/>
    <dgm:cxn modelId="{CD5440A5-9D67-45CA-B957-C9D45BACA83A}" type="presOf" srcId="{1BFB2930-2C12-43AC-8438-A8B837723059}" destId="{D047EAAB-8831-4C16-B93F-BDD7CF4B4432}" srcOrd="0" destOrd="0" presId="urn:microsoft.com/office/officeart/2005/8/layout/vList6"/>
    <dgm:cxn modelId="{EB87BE99-EFDB-4427-8E78-1BF570ED5AFB}" srcId="{1BFB2930-2C12-43AC-8438-A8B837723059}" destId="{8CC32F6B-88EB-42C3-BF1A-3567E041989E}" srcOrd="3" destOrd="0" parTransId="{20C1EC82-4D4F-420D-8EC6-A6CD554D5EAF}" sibTransId="{389143D5-C63C-44E9-BA9F-3F2D24B7A2D3}"/>
    <dgm:cxn modelId="{7F37FB4B-6C91-4D49-B6CC-840BEE1FEAD6}" srcId="{693EF5AE-7A57-4839-A2BB-A50F28475A36}" destId="{7B1A1DC5-7256-4C18-A37B-CDCF10245192}" srcOrd="1" destOrd="0" parTransId="{18C7FEAD-7D53-455F-9201-2960DC465137}" sibTransId="{48780DC8-811E-4615-924C-AF5013449E37}"/>
    <dgm:cxn modelId="{5075C827-4774-419B-8C33-CB392B760759}" type="presOf" srcId="{AA0FF041-FFE9-4F1F-950E-EF50C2920D8B}" destId="{46DC43EB-C128-4F94-A06F-DBC228AE7E95}" srcOrd="0" destOrd="0" presId="urn:microsoft.com/office/officeart/2005/8/layout/vList6"/>
    <dgm:cxn modelId="{D2BF7032-F10D-43A1-92D4-CAD89648120B}" type="presOf" srcId="{7B1A1DC5-7256-4C18-A37B-CDCF10245192}" destId="{217535C7-507B-42EF-B20C-AB06C41775ED}" srcOrd="0" destOrd="1" presId="urn:microsoft.com/office/officeart/2005/8/layout/vList6"/>
    <dgm:cxn modelId="{303F3FF5-4D90-4C39-A9B2-CE86CD52AEF7}" srcId="{8CC32F6B-88EB-42C3-BF1A-3567E041989E}" destId="{752EEBDC-D799-476F-B668-B2BEB9D6E806}" srcOrd="0" destOrd="0" parTransId="{99C30D3E-C1AF-4D9F-BEE6-AE1C0DC8AFCD}" sibTransId="{6BD5A602-8547-4089-868C-ED7C265EAF6F}"/>
    <dgm:cxn modelId="{73B65EC4-2096-4F73-868A-BDADE381F0A8}" type="presOf" srcId="{752EEBDC-D799-476F-B668-B2BEB9D6E806}" destId="{5604FF97-E000-499A-939D-726FFD94B292}" srcOrd="0" destOrd="0" presId="urn:microsoft.com/office/officeart/2005/8/layout/vList6"/>
    <dgm:cxn modelId="{E1983985-CAFE-4325-8A7F-E3CCEB7644A9}" type="presOf" srcId="{8CC32F6B-88EB-42C3-BF1A-3567E041989E}" destId="{CE1F0180-DDAB-4030-86EB-327F0DF00F07}" srcOrd="0" destOrd="0" presId="urn:microsoft.com/office/officeart/2005/8/layout/vList6"/>
    <dgm:cxn modelId="{285B5A52-4B35-4C9A-B9F0-CECC02DA024B}" type="presOf" srcId="{006470DA-A476-4AC9-B4C0-BDC2F99E58F1}" destId="{2D8B6315-F3C2-4C67-B998-61FD0F56FC4F}" srcOrd="0" destOrd="0" presId="urn:microsoft.com/office/officeart/2005/8/layout/vList6"/>
    <dgm:cxn modelId="{2C1CC265-59B9-46E1-88D6-46B9992A661D}" srcId="{51FF7F08-A6C7-4E7E-A2E1-330BF591311A}" destId="{0FDDC400-BFCD-441F-A184-034611C4A201}" srcOrd="1" destOrd="0" parTransId="{17A7EC2D-7E7E-4FD1-B9D5-2BE037CB8487}" sibTransId="{48B644FF-8B3B-42E1-B9FE-404E772446E7}"/>
    <dgm:cxn modelId="{39419CC5-3C92-437D-98F7-0B9BA2646D9A}" type="presOf" srcId="{0FDDC400-BFCD-441F-A184-034611C4A201}" destId="{2D8B6315-F3C2-4C67-B998-61FD0F56FC4F}" srcOrd="0" destOrd="1" presId="urn:microsoft.com/office/officeart/2005/8/layout/vList6"/>
    <dgm:cxn modelId="{E30FA93F-DD85-4F1D-91AC-99CB67479C65}" srcId="{693EF5AE-7A57-4839-A2BB-A50F28475A36}" destId="{865FC27C-7C79-4DF0-AFBA-905A84E91CD8}" srcOrd="0" destOrd="0" parTransId="{1D8FEAF6-D610-4E68-B9F4-073446795891}" sibTransId="{DEA4A030-1130-447F-85A1-2F9CB4DA80FB}"/>
    <dgm:cxn modelId="{46D14571-C268-466A-9A3C-90DA8D292E46}" type="presOf" srcId="{51FF7F08-A6C7-4E7E-A2E1-330BF591311A}" destId="{E637A4CE-8EC8-4C4E-8CAB-CE4B6A144895}" srcOrd="0" destOrd="0" presId="urn:microsoft.com/office/officeart/2005/8/layout/vList6"/>
    <dgm:cxn modelId="{DE961A93-2238-4D13-8ECB-CA364E6579CE}" srcId="{1BFB2930-2C12-43AC-8438-A8B837723059}" destId="{AA0FF041-FFE9-4F1F-950E-EF50C2920D8B}" srcOrd="2" destOrd="0" parTransId="{730C0D48-6AE6-414B-AC10-A05D82313CF7}" sibTransId="{211BBBCA-5235-4CFA-85AB-74F550D80328}"/>
    <dgm:cxn modelId="{45C54B7B-0A79-463C-A5DF-FECA3A560A52}" type="presOf" srcId="{865FC27C-7C79-4DF0-AFBA-905A84E91CD8}" destId="{217535C7-507B-42EF-B20C-AB06C41775ED}" srcOrd="0" destOrd="0" presId="urn:microsoft.com/office/officeart/2005/8/layout/vList6"/>
    <dgm:cxn modelId="{F5C2176F-8395-404F-873B-34EE541D8389}" srcId="{AA0FF041-FFE9-4F1F-950E-EF50C2920D8B}" destId="{0EFEC805-E87C-49DD-A7F7-353531F204E1}" srcOrd="0" destOrd="0" parTransId="{A9A90DFE-A64C-46F6-8892-9BE348048741}" sibTransId="{565FA26A-A10C-4E11-84AD-DF53B9A0E9A5}"/>
    <dgm:cxn modelId="{5BA62CBA-FD2B-43C9-8171-7EB6479A40F9}" type="presParOf" srcId="{D047EAAB-8831-4C16-B93F-BDD7CF4B4432}" destId="{14206B7C-04EB-4027-8391-F3DE33B388F1}" srcOrd="0" destOrd="0" presId="urn:microsoft.com/office/officeart/2005/8/layout/vList6"/>
    <dgm:cxn modelId="{203028E2-0BA4-4080-BC49-9FC254CD9E70}" type="presParOf" srcId="{14206B7C-04EB-4027-8391-F3DE33B388F1}" destId="{0695C686-42ED-477F-B7CF-EED0894C0D05}" srcOrd="0" destOrd="0" presId="urn:microsoft.com/office/officeart/2005/8/layout/vList6"/>
    <dgm:cxn modelId="{19357129-E0B4-4EA7-AC13-0B03BA892883}" type="presParOf" srcId="{14206B7C-04EB-4027-8391-F3DE33B388F1}" destId="{217535C7-507B-42EF-B20C-AB06C41775ED}" srcOrd="1" destOrd="0" presId="urn:microsoft.com/office/officeart/2005/8/layout/vList6"/>
    <dgm:cxn modelId="{C11942C5-584A-49F7-8C9C-F18155628A07}" type="presParOf" srcId="{D047EAAB-8831-4C16-B93F-BDD7CF4B4432}" destId="{7B7B4407-9DFA-42E4-B58E-17AD9EB27E2D}" srcOrd="1" destOrd="0" presId="urn:microsoft.com/office/officeart/2005/8/layout/vList6"/>
    <dgm:cxn modelId="{9CBC7C43-FF3C-4704-86B1-8F582F7D391E}" type="presParOf" srcId="{D047EAAB-8831-4C16-B93F-BDD7CF4B4432}" destId="{03BE2DEC-4CB8-4921-9CBF-C4B2484CB1C5}" srcOrd="2" destOrd="0" presId="urn:microsoft.com/office/officeart/2005/8/layout/vList6"/>
    <dgm:cxn modelId="{AEE18847-3DE5-4F44-B796-5520E42682A8}" type="presParOf" srcId="{03BE2DEC-4CB8-4921-9CBF-C4B2484CB1C5}" destId="{E637A4CE-8EC8-4C4E-8CAB-CE4B6A144895}" srcOrd="0" destOrd="0" presId="urn:microsoft.com/office/officeart/2005/8/layout/vList6"/>
    <dgm:cxn modelId="{04014206-13E5-4552-8C20-99CC39E9C029}" type="presParOf" srcId="{03BE2DEC-4CB8-4921-9CBF-C4B2484CB1C5}" destId="{2D8B6315-F3C2-4C67-B998-61FD0F56FC4F}" srcOrd="1" destOrd="0" presId="urn:microsoft.com/office/officeart/2005/8/layout/vList6"/>
    <dgm:cxn modelId="{EB850073-198C-445F-8E14-761125F910D8}" type="presParOf" srcId="{D047EAAB-8831-4C16-B93F-BDD7CF4B4432}" destId="{02A78A0D-2F14-42BB-A2E2-328956328741}" srcOrd="3" destOrd="0" presId="urn:microsoft.com/office/officeart/2005/8/layout/vList6"/>
    <dgm:cxn modelId="{0CD92936-E869-4A46-8139-80619F21577C}" type="presParOf" srcId="{D047EAAB-8831-4C16-B93F-BDD7CF4B4432}" destId="{AD297516-6F9B-4CC9-BFD1-AD63E56482E2}" srcOrd="4" destOrd="0" presId="urn:microsoft.com/office/officeart/2005/8/layout/vList6"/>
    <dgm:cxn modelId="{DC3801C3-F3C1-44E9-9F73-960063DB50AC}" type="presParOf" srcId="{AD297516-6F9B-4CC9-BFD1-AD63E56482E2}" destId="{46DC43EB-C128-4F94-A06F-DBC228AE7E95}" srcOrd="0" destOrd="0" presId="urn:microsoft.com/office/officeart/2005/8/layout/vList6"/>
    <dgm:cxn modelId="{8431A42B-FD6F-472F-A2C3-E62D531911BE}" type="presParOf" srcId="{AD297516-6F9B-4CC9-BFD1-AD63E56482E2}" destId="{6383D903-767A-4EE0-B0CA-89E743F0AC17}" srcOrd="1" destOrd="0" presId="urn:microsoft.com/office/officeart/2005/8/layout/vList6"/>
    <dgm:cxn modelId="{5FD4EF8F-727A-444C-A044-11D890B21B37}" type="presParOf" srcId="{D047EAAB-8831-4C16-B93F-BDD7CF4B4432}" destId="{BD1B7042-9571-4ADB-8200-866358182864}" srcOrd="5" destOrd="0" presId="urn:microsoft.com/office/officeart/2005/8/layout/vList6"/>
    <dgm:cxn modelId="{045A944D-80BE-433A-95BE-A83FA0BB024E}" type="presParOf" srcId="{D047EAAB-8831-4C16-B93F-BDD7CF4B4432}" destId="{BCF4812D-75E1-41C8-BEB9-AF71CA38A216}" srcOrd="6" destOrd="0" presId="urn:microsoft.com/office/officeart/2005/8/layout/vList6"/>
    <dgm:cxn modelId="{F5B4DCCD-88D5-48CB-B4F1-B95A499AAC58}" type="presParOf" srcId="{BCF4812D-75E1-41C8-BEB9-AF71CA38A216}" destId="{CE1F0180-DDAB-4030-86EB-327F0DF00F07}" srcOrd="0" destOrd="0" presId="urn:microsoft.com/office/officeart/2005/8/layout/vList6"/>
    <dgm:cxn modelId="{9C27104B-795B-499E-A150-B4BD13BE9523}" type="presParOf" srcId="{BCF4812D-75E1-41C8-BEB9-AF71CA38A216}" destId="{5604FF97-E000-499A-939D-726FFD94B292}"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CC36A6-5C0C-4ED6-97E3-5CDD41F23CBE}" type="doc">
      <dgm:prSet loTypeId="urn:microsoft.com/office/officeart/2005/8/layout/chevron2" loCatId="list" qsTypeId="urn:microsoft.com/office/officeart/2005/8/quickstyle/3d3" qsCatId="3D" csTypeId="urn:microsoft.com/office/officeart/2005/8/colors/colorful1#1" csCatId="colorful" phldr="1"/>
      <dgm:spPr/>
      <dgm:t>
        <a:bodyPr/>
        <a:lstStyle/>
        <a:p>
          <a:endParaRPr lang="en-US"/>
        </a:p>
      </dgm:t>
    </dgm:pt>
    <dgm:pt modelId="{8B66C9BC-668F-40D5-84D2-BA9AD9D286A8}">
      <dgm:prSet phldrT="[Text]"/>
      <dgm:spPr/>
      <dgm:t>
        <a:bodyPr/>
        <a:lstStyle/>
        <a:p>
          <a:r>
            <a:rPr lang="en-US" dirty="0" err="1">
              <a:latin typeface="Calibri (Headings))"/>
            </a:rPr>
            <a:t>Bước</a:t>
          </a:r>
          <a:r>
            <a:rPr lang="en-US" dirty="0">
              <a:latin typeface="Calibri (Headings))"/>
            </a:rPr>
            <a:t> 1</a:t>
          </a:r>
        </a:p>
      </dgm:t>
    </dgm:pt>
    <dgm:pt modelId="{78825295-39A3-458A-95AE-6D65B788DFA6}" type="parTrans" cxnId="{3D688059-ACED-4FC2-B7FE-86C5DB2375DE}">
      <dgm:prSet/>
      <dgm:spPr/>
      <dgm:t>
        <a:bodyPr/>
        <a:lstStyle/>
        <a:p>
          <a:endParaRPr lang="en-US"/>
        </a:p>
      </dgm:t>
    </dgm:pt>
    <dgm:pt modelId="{5CE57F9C-C3C6-4394-961B-053832EA63E7}" type="sibTrans" cxnId="{3D688059-ACED-4FC2-B7FE-86C5DB2375DE}">
      <dgm:prSet/>
      <dgm:spPr/>
      <dgm:t>
        <a:bodyPr/>
        <a:lstStyle/>
        <a:p>
          <a:endParaRPr lang="en-US"/>
        </a:p>
      </dgm:t>
    </dgm:pt>
    <dgm:pt modelId="{413A92C8-5394-4DE7-9745-73DD1B9C5F9D}">
      <dgm:prSet phldrT="[Text]"/>
      <dgm:spPr/>
      <dgm:t>
        <a:bodyPr/>
        <a:lstStyle/>
        <a:p>
          <a:r>
            <a:rPr lang="en-US" dirty="0" err="1">
              <a:latin typeface="Calibri (Headings))"/>
            </a:rPr>
            <a:t>Bước</a:t>
          </a:r>
          <a:r>
            <a:rPr lang="en-US" dirty="0">
              <a:latin typeface="Calibri (Headings))"/>
            </a:rPr>
            <a:t> 2</a:t>
          </a:r>
        </a:p>
      </dgm:t>
    </dgm:pt>
    <dgm:pt modelId="{7FCF392D-310B-4F1D-B0BC-6B51A2D7A485}" type="parTrans" cxnId="{58DFD694-A42E-4EFD-B0D6-A3F3A9542913}">
      <dgm:prSet/>
      <dgm:spPr/>
      <dgm:t>
        <a:bodyPr/>
        <a:lstStyle/>
        <a:p>
          <a:endParaRPr lang="en-US"/>
        </a:p>
      </dgm:t>
    </dgm:pt>
    <dgm:pt modelId="{2342A81D-7EA4-43E1-A39C-0C5C619A308A}" type="sibTrans" cxnId="{58DFD694-A42E-4EFD-B0D6-A3F3A9542913}">
      <dgm:prSet/>
      <dgm:spPr/>
      <dgm:t>
        <a:bodyPr/>
        <a:lstStyle/>
        <a:p>
          <a:endParaRPr lang="en-US"/>
        </a:p>
      </dgm:t>
    </dgm:pt>
    <dgm:pt modelId="{032B1AC8-2FC0-429E-835C-7AABE4619C1B}">
      <dgm:prSet phldrT="[Text]"/>
      <dgm:spPr/>
      <dgm:t>
        <a:bodyPr/>
        <a:lstStyle/>
        <a:p>
          <a:r>
            <a:rPr lang="en-US" b="1" dirty="0" err="1">
              <a:latin typeface="Calibri (Headings))"/>
            </a:rPr>
            <a:t>Cơ</a:t>
          </a:r>
          <a:r>
            <a:rPr lang="en-US" b="1" dirty="0">
              <a:latin typeface="Calibri (Headings))"/>
            </a:rPr>
            <a:t> </a:t>
          </a:r>
          <a:r>
            <a:rPr lang="en-US" b="1" dirty="0" err="1">
              <a:latin typeface="Calibri (Headings))"/>
            </a:rPr>
            <a:t>quan</a:t>
          </a:r>
          <a:r>
            <a:rPr lang="en-US" b="1" dirty="0">
              <a:latin typeface="Calibri (Headings))"/>
            </a:rPr>
            <a:t> </a:t>
          </a:r>
          <a:r>
            <a:rPr lang="en-US" b="1" dirty="0" err="1">
              <a:latin typeface="Calibri (Headings))"/>
            </a:rPr>
            <a:t>đăng</a:t>
          </a:r>
          <a:r>
            <a:rPr lang="en-US" b="1" dirty="0">
              <a:latin typeface="Calibri (Headings))"/>
            </a:rPr>
            <a:t> </a:t>
          </a:r>
          <a:r>
            <a:rPr lang="en-US" b="1" dirty="0" err="1">
              <a:latin typeface="Calibri (Headings))"/>
            </a:rPr>
            <a:t>ký</a:t>
          </a:r>
          <a:r>
            <a:rPr lang="en-US" b="1" dirty="0">
              <a:latin typeface="Calibri (Headings))"/>
            </a:rPr>
            <a:t> </a:t>
          </a:r>
          <a:r>
            <a:rPr lang="en-US" b="1" dirty="0" err="1">
              <a:latin typeface="Calibri (Headings))"/>
            </a:rPr>
            <a:t>đầu</a:t>
          </a:r>
          <a:r>
            <a:rPr lang="en-US" b="1" dirty="0">
              <a:latin typeface="Calibri (Headings))"/>
            </a:rPr>
            <a:t> </a:t>
          </a:r>
          <a:r>
            <a:rPr lang="en-US" b="1" dirty="0" err="1">
              <a:latin typeface="Calibri (Headings))"/>
            </a:rPr>
            <a:t>tư</a:t>
          </a:r>
          <a:r>
            <a:rPr lang="en-US" b="1" dirty="0">
              <a:latin typeface="Calibri (Headings))"/>
            </a:rPr>
            <a:t> </a:t>
          </a:r>
          <a:r>
            <a:rPr lang="en-US" b="1" dirty="0" err="1">
              <a:latin typeface="Calibri (Headings))"/>
            </a:rPr>
            <a:t>gửi</a:t>
          </a:r>
          <a:r>
            <a:rPr lang="en-US" b="1" dirty="0">
              <a:latin typeface="Calibri (Headings))"/>
            </a:rPr>
            <a:t> </a:t>
          </a:r>
          <a:r>
            <a:rPr lang="en-US" b="1" dirty="0" err="1">
              <a:latin typeface="Calibri (Headings))"/>
            </a:rPr>
            <a:t>hồ</a:t>
          </a:r>
          <a:r>
            <a:rPr lang="en-US" b="1" dirty="0">
              <a:latin typeface="Calibri (Headings))"/>
            </a:rPr>
            <a:t> </a:t>
          </a:r>
          <a:r>
            <a:rPr lang="en-US" b="1" dirty="0" err="1">
              <a:latin typeface="Calibri (Headings))"/>
            </a:rPr>
            <a:t>sơ</a:t>
          </a:r>
          <a:r>
            <a:rPr lang="en-US" b="1" dirty="0">
              <a:latin typeface="Calibri (Headings))"/>
            </a:rPr>
            <a:t> </a:t>
          </a:r>
          <a:r>
            <a:rPr lang="en-US" b="1" dirty="0" err="1">
              <a:latin typeface="Calibri (Headings))"/>
            </a:rPr>
            <a:t>cho</a:t>
          </a:r>
          <a:r>
            <a:rPr lang="en-US" b="1" dirty="0">
              <a:latin typeface="Calibri (Headings))"/>
            </a:rPr>
            <a:t> </a:t>
          </a:r>
          <a:r>
            <a:rPr lang="en-US" b="1" dirty="0" err="1">
              <a:latin typeface="Calibri (Headings))"/>
            </a:rPr>
            <a:t>Bộ</a:t>
          </a:r>
          <a:r>
            <a:rPr lang="en-US" b="1" dirty="0">
              <a:latin typeface="Calibri (Headings))"/>
            </a:rPr>
            <a:t> </a:t>
          </a:r>
          <a:r>
            <a:rPr lang="en-US" b="1" dirty="0" err="1">
              <a:latin typeface="Calibri (Headings))"/>
            </a:rPr>
            <a:t>Kế</a:t>
          </a:r>
          <a:r>
            <a:rPr lang="en-US" b="1" dirty="0">
              <a:latin typeface="Calibri (Headings))"/>
            </a:rPr>
            <a:t> </a:t>
          </a:r>
          <a:r>
            <a:rPr lang="en-US" b="1" dirty="0" err="1">
              <a:latin typeface="Calibri (Headings))"/>
            </a:rPr>
            <a:t>hoạch</a:t>
          </a:r>
          <a:r>
            <a:rPr lang="en-US" b="1" dirty="0">
              <a:latin typeface="Calibri (Headings))"/>
            </a:rPr>
            <a:t> </a:t>
          </a:r>
          <a:r>
            <a:rPr lang="en-US" b="1" dirty="0" err="1">
              <a:latin typeface="Calibri (Headings))"/>
            </a:rPr>
            <a:t>và</a:t>
          </a:r>
          <a:r>
            <a:rPr lang="en-US" b="1" dirty="0">
              <a:latin typeface="Calibri (Headings))"/>
            </a:rPr>
            <a:t> </a:t>
          </a:r>
          <a:r>
            <a:rPr lang="en-US" b="1" dirty="0" err="1">
              <a:latin typeface="Calibri (Headings))"/>
            </a:rPr>
            <a:t>Đầu</a:t>
          </a:r>
          <a:r>
            <a:rPr lang="en-US" b="1" dirty="0">
              <a:latin typeface="Calibri (Headings))"/>
            </a:rPr>
            <a:t> </a:t>
          </a:r>
          <a:r>
            <a:rPr lang="en-US" b="1" dirty="0" err="1">
              <a:latin typeface="Calibri (Headings))"/>
            </a:rPr>
            <a:t>tư</a:t>
          </a:r>
          <a:r>
            <a:rPr lang="en-US" b="1" dirty="0">
              <a:latin typeface="Calibri (Headings))"/>
            </a:rPr>
            <a:t> </a:t>
          </a:r>
          <a:r>
            <a:rPr lang="en-US" b="1" dirty="0" err="1">
              <a:latin typeface="Calibri (Headings))"/>
            </a:rPr>
            <a:t>và</a:t>
          </a:r>
          <a:r>
            <a:rPr lang="en-US" b="1" dirty="0">
              <a:latin typeface="Calibri (Headings))"/>
            </a:rPr>
            <a:t> </a:t>
          </a:r>
          <a:r>
            <a:rPr lang="en-US" b="1" dirty="0" err="1">
              <a:latin typeface="Calibri (Headings))"/>
            </a:rPr>
            <a:t>các</a:t>
          </a:r>
          <a:r>
            <a:rPr lang="en-US" b="1" dirty="0">
              <a:latin typeface="Calibri (Headings))"/>
            </a:rPr>
            <a:t> </a:t>
          </a:r>
          <a:r>
            <a:rPr lang="en-US" b="1" dirty="0" err="1">
              <a:latin typeface="Calibri (Headings))"/>
            </a:rPr>
            <a:t>cơ</a:t>
          </a:r>
          <a:r>
            <a:rPr lang="en-US" b="1" dirty="0">
              <a:latin typeface="Calibri (Headings))"/>
            </a:rPr>
            <a:t> </a:t>
          </a:r>
          <a:r>
            <a:rPr lang="en-US" b="1" dirty="0" err="1">
              <a:latin typeface="Calibri (Headings))"/>
            </a:rPr>
            <a:t>quan</a:t>
          </a:r>
          <a:r>
            <a:rPr lang="en-US" b="1" dirty="0">
              <a:latin typeface="Calibri (Headings))"/>
            </a:rPr>
            <a:t> </a:t>
          </a:r>
          <a:r>
            <a:rPr lang="en-US" b="1" dirty="0" err="1">
              <a:latin typeface="Calibri (Headings))"/>
            </a:rPr>
            <a:t>có</a:t>
          </a:r>
          <a:r>
            <a:rPr lang="en-US" b="1" dirty="0">
              <a:latin typeface="Calibri (Headings))"/>
            </a:rPr>
            <a:t> </a:t>
          </a:r>
          <a:r>
            <a:rPr lang="en-US" b="1" dirty="0" err="1">
              <a:latin typeface="Calibri (Headings))"/>
            </a:rPr>
            <a:t>thẩm</a:t>
          </a:r>
          <a:r>
            <a:rPr lang="en-US" b="1" dirty="0">
              <a:latin typeface="Calibri (Headings))"/>
            </a:rPr>
            <a:t> </a:t>
          </a:r>
          <a:r>
            <a:rPr lang="en-US" b="1" dirty="0" err="1">
              <a:latin typeface="Calibri (Headings))"/>
            </a:rPr>
            <a:t>quyền</a:t>
          </a:r>
          <a:r>
            <a:rPr lang="en-US" b="1" dirty="0">
              <a:latin typeface="Calibri (Headings))"/>
            </a:rPr>
            <a:t> </a:t>
          </a:r>
          <a:r>
            <a:rPr lang="en-US" b="1" dirty="0" err="1">
              <a:latin typeface="Calibri (Headings))"/>
            </a:rPr>
            <a:t>liên</a:t>
          </a:r>
          <a:r>
            <a:rPr lang="en-US" b="1" dirty="0">
              <a:latin typeface="Calibri (Headings))"/>
            </a:rPr>
            <a:t> </a:t>
          </a:r>
          <a:r>
            <a:rPr lang="en-US" b="1" dirty="0" err="1">
              <a:latin typeface="Calibri (Headings))"/>
            </a:rPr>
            <a:t>quan</a:t>
          </a:r>
          <a:r>
            <a:rPr lang="en-US" b="1" dirty="0">
              <a:latin typeface="Calibri (Headings))"/>
            </a:rPr>
            <a:t>.</a:t>
          </a:r>
          <a:endParaRPr lang="en-US" dirty="0">
            <a:latin typeface="Calibri (Headings))"/>
          </a:endParaRPr>
        </a:p>
      </dgm:t>
    </dgm:pt>
    <dgm:pt modelId="{F5F4D7A6-0F4E-444D-9647-90A8B00C4F7B}" type="parTrans" cxnId="{74140549-20F1-4D2D-BD36-047D9CB96699}">
      <dgm:prSet/>
      <dgm:spPr/>
      <dgm:t>
        <a:bodyPr/>
        <a:lstStyle/>
        <a:p>
          <a:endParaRPr lang="en-US"/>
        </a:p>
      </dgm:t>
    </dgm:pt>
    <dgm:pt modelId="{45C592BA-91EC-423E-91AD-F14CA97939FA}" type="sibTrans" cxnId="{74140549-20F1-4D2D-BD36-047D9CB96699}">
      <dgm:prSet/>
      <dgm:spPr/>
      <dgm:t>
        <a:bodyPr/>
        <a:lstStyle/>
        <a:p>
          <a:endParaRPr lang="en-US"/>
        </a:p>
      </dgm:t>
    </dgm:pt>
    <dgm:pt modelId="{0213F693-6E91-45D8-8613-DC36A8D6FAB6}">
      <dgm:prSet phldrT="[Text]"/>
      <dgm:spPr/>
      <dgm:t>
        <a:bodyPr/>
        <a:lstStyle/>
        <a:p>
          <a:r>
            <a:rPr lang="en-US" dirty="0" err="1">
              <a:latin typeface="Calibri (Headings))"/>
            </a:rPr>
            <a:t>Bước</a:t>
          </a:r>
          <a:r>
            <a:rPr lang="en-US" dirty="0">
              <a:latin typeface="Calibri (Headings))"/>
            </a:rPr>
            <a:t> 3</a:t>
          </a:r>
        </a:p>
      </dgm:t>
    </dgm:pt>
    <dgm:pt modelId="{A1B40693-8A60-4773-96E6-0BE5365DD5F0}" type="parTrans" cxnId="{6F252026-3196-42AE-8868-D95A0D29347D}">
      <dgm:prSet/>
      <dgm:spPr/>
      <dgm:t>
        <a:bodyPr/>
        <a:lstStyle/>
        <a:p>
          <a:endParaRPr lang="en-US"/>
        </a:p>
      </dgm:t>
    </dgm:pt>
    <dgm:pt modelId="{0E3064B3-3DF2-4F6D-97F4-820D5A50C693}" type="sibTrans" cxnId="{6F252026-3196-42AE-8868-D95A0D29347D}">
      <dgm:prSet/>
      <dgm:spPr/>
      <dgm:t>
        <a:bodyPr/>
        <a:lstStyle/>
        <a:p>
          <a:endParaRPr lang="en-US"/>
        </a:p>
      </dgm:t>
    </dgm:pt>
    <dgm:pt modelId="{B544538C-E81D-4CFD-A08E-9AE50BFDC3BA}">
      <dgm:prSet phldrT="[Text]"/>
      <dgm:spPr/>
      <dgm:t>
        <a:bodyPr/>
        <a:lstStyle/>
        <a:p>
          <a:r>
            <a:rPr lang="en-US" b="1" dirty="0" err="1">
              <a:latin typeface="Calibri (Body)Calibri (Headings)"/>
            </a:rPr>
            <a:t>Cơ</a:t>
          </a:r>
          <a:r>
            <a:rPr lang="en-US" b="1" dirty="0">
              <a:latin typeface="Calibri (Body)Calibri (Headings)"/>
            </a:rPr>
            <a:t> </a:t>
          </a:r>
          <a:r>
            <a:rPr lang="en-US" b="1" dirty="0" err="1">
              <a:latin typeface="Calibri (Body)Calibri (Headings)"/>
            </a:rPr>
            <a:t>quan</a:t>
          </a:r>
          <a:r>
            <a:rPr lang="en-US" b="1" dirty="0">
              <a:latin typeface="Calibri (Body)Calibri (Headings)"/>
            </a:rPr>
            <a:t> </a:t>
          </a:r>
          <a:r>
            <a:rPr lang="en-US" b="1" dirty="0" err="1">
              <a:latin typeface="Calibri (Body)Calibri (Headings)"/>
            </a:rPr>
            <a:t>đăng</a:t>
          </a:r>
          <a:r>
            <a:rPr lang="en-US" b="1" dirty="0">
              <a:latin typeface="Calibri (Body)Calibri (Headings)"/>
            </a:rPr>
            <a:t> </a:t>
          </a:r>
          <a:r>
            <a:rPr lang="en-US" b="1" dirty="0" err="1">
              <a:latin typeface="Calibri (Body)Calibri (Headings)"/>
            </a:rPr>
            <a:t>ký</a:t>
          </a:r>
          <a:r>
            <a:rPr lang="en-US" b="1" dirty="0">
              <a:latin typeface="Calibri (Body)Calibri (Headings)"/>
            </a:rPr>
            <a:t> </a:t>
          </a:r>
          <a:r>
            <a:rPr lang="en-US" b="1" dirty="0" err="1">
              <a:latin typeface="Calibri (Body)Calibri (Headings)"/>
            </a:rPr>
            <a:t>đầu</a:t>
          </a:r>
          <a:r>
            <a:rPr lang="en-US" b="1" dirty="0">
              <a:latin typeface="Calibri (Body)Calibri (Headings)"/>
            </a:rPr>
            <a:t> </a:t>
          </a:r>
          <a:r>
            <a:rPr lang="en-US" b="1" dirty="0" err="1">
              <a:latin typeface="Calibri (Body)Calibri (Headings)"/>
            </a:rPr>
            <a:t>tư</a:t>
          </a:r>
          <a:r>
            <a:rPr lang="en-US" b="1" dirty="0">
              <a:latin typeface="Calibri (Body)Calibri (Headings)"/>
            </a:rPr>
            <a:t> </a:t>
          </a:r>
          <a:r>
            <a:rPr lang="en-US" b="1" dirty="0" err="1">
              <a:latin typeface="Calibri (Body)Calibri (Headings)"/>
            </a:rPr>
            <a:t>trình</a:t>
          </a:r>
          <a:r>
            <a:rPr lang="en-US" b="1" dirty="0">
              <a:latin typeface="Calibri (Body)Calibri (Headings)"/>
            </a:rPr>
            <a:t> </a:t>
          </a:r>
          <a:r>
            <a:rPr lang="en-US" b="1" dirty="0" err="1">
              <a:latin typeface="Calibri (Body)Calibri (Headings)"/>
            </a:rPr>
            <a:t>Ủy</a:t>
          </a:r>
          <a:r>
            <a:rPr lang="en-US" b="1" dirty="0">
              <a:latin typeface="Calibri (Body)Calibri (Headings)"/>
            </a:rPr>
            <a:t> ban </a:t>
          </a:r>
          <a:r>
            <a:rPr lang="en-US" b="1" dirty="0" err="1">
              <a:latin typeface="Calibri (Body)Calibri (Headings)"/>
            </a:rPr>
            <a:t>nhân</a:t>
          </a:r>
          <a:r>
            <a:rPr lang="en-US" b="1" dirty="0">
              <a:latin typeface="Calibri (Body)Calibri (Headings)"/>
            </a:rPr>
            <a:t> </a:t>
          </a:r>
          <a:r>
            <a:rPr lang="en-US" b="1" dirty="0" err="1">
              <a:latin typeface="Calibri (Body)Calibri (Headings)"/>
            </a:rPr>
            <a:t>dân</a:t>
          </a:r>
          <a:r>
            <a:rPr lang="en-US" b="1" dirty="0">
              <a:latin typeface="Calibri (Body)Calibri (Headings)"/>
            </a:rPr>
            <a:t> </a:t>
          </a:r>
          <a:r>
            <a:rPr lang="en-US" b="1" dirty="0" err="1">
              <a:latin typeface="Calibri (Body)Calibri (Headings)"/>
            </a:rPr>
            <a:t>cấp</a:t>
          </a:r>
          <a:r>
            <a:rPr lang="en-US" b="1" dirty="0">
              <a:latin typeface="Calibri (Body)Calibri (Headings)"/>
            </a:rPr>
            <a:t> </a:t>
          </a:r>
          <a:r>
            <a:rPr lang="en-US" b="1" dirty="0" err="1">
              <a:latin typeface="Calibri (Body)Calibri (Headings)"/>
            </a:rPr>
            <a:t>tỉnh</a:t>
          </a:r>
          <a:r>
            <a:rPr lang="en-US" b="1" dirty="0">
              <a:latin typeface="Calibri (Body)Calibri (Headings)"/>
            </a:rPr>
            <a:t> </a:t>
          </a:r>
          <a:r>
            <a:rPr lang="en-US" b="1" dirty="0" err="1">
              <a:latin typeface="Calibri (Body)Calibri (Headings)"/>
            </a:rPr>
            <a:t>xem</a:t>
          </a:r>
          <a:r>
            <a:rPr lang="en-US" b="1" dirty="0">
              <a:latin typeface="Calibri (Body)Calibri (Headings)"/>
            </a:rPr>
            <a:t> </a:t>
          </a:r>
          <a:r>
            <a:rPr lang="en-US" b="1" dirty="0" err="1">
              <a:latin typeface="Calibri (Body)Calibri (Headings)"/>
            </a:rPr>
            <a:t>xét</a:t>
          </a:r>
          <a:r>
            <a:rPr lang="en-US" b="1" dirty="0">
              <a:latin typeface="Calibri (Body)Calibri (Headings)"/>
            </a:rPr>
            <a:t>, </a:t>
          </a:r>
          <a:r>
            <a:rPr lang="en-US" b="1" dirty="0" err="1">
              <a:latin typeface="Calibri (Body)Calibri (Headings)"/>
            </a:rPr>
            <a:t>có</a:t>
          </a:r>
          <a:r>
            <a:rPr lang="en-US" b="1" dirty="0">
              <a:latin typeface="Calibri (Body)Calibri (Headings)"/>
            </a:rPr>
            <a:t> ý </a:t>
          </a:r>
          <a:r>
            <a:rPr lang="en-US" b="1" dirty="0" err="1">
              <a:latin typeface="Calibri (Body)Calibri (Headings)"/>
            </a:rPr>
            <a:t>kiến</a:t>
          </a:r>
          <a:r>
            <a:rPr lang="en-US" b="1" dirty="0">
              <a:latin typeface="Calibri (Body)Calibri (Headings)"/>
            </a:rPr>
            <a:t> </a:t>
          </a:r>
          <a:r>
            <a:rPr lang="en-US" b="1" dirty="0" err="1">
              <a:latin typeface="Calibri (Body)Calibri (Headings)"/>
            </a:rPr>
            <a:t>gửi</a:t>
          </a:r>
          <a:r>
            <a:rPr lang="en-US" b="1" dirty="0">
              <a:latin typeface="Calibri (Body)Calibri (Headings)"/>
            </a:rPr>
            <a:t> </a:t>
          </a:r>
          <a:r>
            <a:rPr lang="en-US" b="1" dirty="0" err="1">
              <a:latin typeface="Calibri (Body)Calibri (Headings)"/>
            </a:rPr>
            <a:t>Bộ</a:t>
          </a:r>
          <a:r>
            <a:rPr lang="en-US" b="1" dirty="0">
              <a:latin typeface="Calibri (Body)Calibri (Headings)"/>
            </a:rPr>
            <a:t> </a:t>
          </a:r>
          <a:r>
            <a:rPr lang="en-US" b="1" dirty="0" err="1">
              <a:latin typeface="Calibri (Body)Calibri (Headings)"/>
            </a:rPr>
            <a:t>Kế</a:t>
          </a:r>
          <a:r>
            <a:rPr lang="en-US" b="1" dirty="0">
              <a:latin typeface="Calibri (Body)Calibri (Headings)"/>
            </a:rPr>
            <a:t> </a:t>
          </a:r>
          <a:r>
            <a:rPr lang="en-US" b="1" dirty="0" err="1">
              <a:latin typeface="Calibri (Body)Calibri (Headings)"/>
            </a:rPr>
            <a:t>hoạch</a:t>
          </a:r>
          <a:r>
            <a:rPr lang="en-US" b="1" dirty="0">
              <a:latin typeface="Calibri (Body)Calibri (Headings)"/>
            </a:rPr>
            <a:t> </a:t>
          </a:r>
          <a:r>
            <a:rPr lang="en-US" b="1" dirty="0" err="1">
              <a:latin typeface="Calibri (Body)Calibri (Headings)"/>
            </a:rPr>
            <a:t>và</a:t>
          </a:r>
          <a:r>
            <a:rPr lang="en-US" b="1" dirty="0">
              <a:latin typeface="Calibri (Body)Calibri (Headings)"/>
            </a:rPr>
            <a:t> </a:t>
          </a:r>
          <a:r>
            <a:rPr lang="en-US" b="1" dirty="0" err="1">
              <a:latin typeface="Calibri (Body)Calibri (Headings)"/>
            </a:rPr>
            <a:t>Đầu</a:t>
          </a:r>
          <a:r>
            <a:rPr lang="en-US" b="1" dirty="0">
              <a:latin typeface="Calibri (Body)Calibri (Headings)"/>
            </a:rPr>
            <a:t> </a:t>
          </a:r>
          <a:r>
            <a:rPr lang="en-US" b="1" dirty="0" err="1">
              <a:latin typeface="Calibri (Body)Calibri (Headings)"/>
            </a:rPr>
            <a:t>tư</a:t>
          </a:r>
          <a:r>
            <a:rPr lang="en-US" b="1" dirty="0">
              <a:latin typeface="Calibri (Body)Calibri (Headings)"/>
            </a:rPr>
            <a:t>.</a:t>
          </a:r>
          <a:endParaRPr lang="en-US" dirty="0">
            <a:latin typeface="Calibri (Body)Calibri (Headings)"/>
          </a:endParaRPr>
        </a:p>
      </dgm:t>
    </dgm:pt>
    <dgm:pt modelId="{591FBFD3-52D8-44DB-BA50-5438276DC3A5}" type="parTrans" cxnId="{ED7A77E0-55E9-4CF2-A0B5-D50EACA924A9}">
      <dgm:prSet/>
      <dgm:spPr/>
      <dgm:t>
        <a:bodyPr/>
        <a:lstStyle/>
        <a:p>
          <a:endParaRPr lang="en-US"/>
        </a:p>
      </dgm:t>
    </dgm:pt>
    <dgm:pt modelId="{3C716BF5-4D6C-4BA0-99C3-6757CDD08A2F}" type="sibTrans" cxnId="{ED7A77E0-55E9-4CF2-A0B5-D50EACA924A9}">
      <dgm:prSet/>
      <dgm:spPr/>
      <dgm:t>
        <a:bodyPr/>
        <a:lstStyle/>
        <a:p>
          <a:endParaRPr lang="en-US"/>
        </a:p>
      </dgm:t>
    </dgm:pt>
    <dgm:pt modelId="{5D2D3427-6DF1-4398-A312-651F501A6312}">
      <dgm:prSet phldrT="[Text]"/>
      <dgm:spPr/>
      <dgm:t>
        <a:bodyPr/>
        <a:lstStyle/>
        <a:p>
          <a:r>
            <a:rPr lang="en-US" b="1" dirty="0">
              <a:latin typeface="Calibri (Headings))"/>
            </a:rPr>
            <a:t> </a:t>
          </a:r>
          <a:r>
            <a:rPr lang="en-US" b="1" dirty="0" err="1">
              <a:latin typeface="Calibri (Headings))"/>
            </a:rPr>
            <a:t>Nhà</a:t>
          </a:r>
          <a:r>
            <a:rPr lang="en-US" b="1" dirty="0">
              <a:latin typeface="Calibri (Headings))"/>
            </a:rPr>
            <a:t> </a:t>
          </a:r>
          <a:r>
            <a:rPr lang="en-US" b="1" dirty="0" err="1">
              <a:latin typeface="Calibri (Headings))"/>
            </a:rPr>
            <a:t>đầu</a:t>
          </a:r>
          <a:r>
            <a:rPr lang="en-US" b="1" dirty="0">
              <a:latin typeface="Calibri (Headings))"/>
            </a:rPr>
            <a:t> </a:t>
          </a:r>
          <a:r>
            <a:rPr lang="en-US" b="1" dirty="0" err="1">
              <a:latin typeface="Calibri (Headings))"/>
            </a:rPr>
            <a:t>tư</a:t>
          </a:r>
          <a:r>
            <a:rPr lang="en-US" b="1" dirty="0">
              <a:latin typeface="Calibri (Headings))"/>
            </a:rPr>
            <a:t> </a:t>
          </a:r>
          <a:r>
            <a:rPr lang="en-US" b="1" dirty="0" err="1">
              <a:latin typeface="Calibri (Headings))"/>
            </a:rPr>
            <a:t>nộp</a:t>
          </a:r>
          <a:r>
            <a:rPr lang="en-US" b="1" dirty="0">
              <a:latin typeface="Calibri (Headings))"/>
            </a:rPr>
            <a:t> </a:t>
          </a:r>
          <a:r>
            <a:rPr lang="en-US" b="1" dirty="0" err="1">
              <a:latin typeface="Calibri (Headings))"/>
            </a:rPr>
            <a:t>hồ</a:t>
          </a:r>
          <a:r>
            <a:rPr lang="en-US" b="1" dirty="0">
              <a:latin typeface="Calibri (Headings))"/>
            </a:rPr>
            <a:t> </a:t>
          </a:r>
          <a:r>
            <a:rPr lang="en-US" b="1" dirty="0" err="1">
              <a:latin typeface="Calibri (Headings))"/>
            </a:rPr>
            <a:t>sơ</a:t>
          </a:r>
          <a:r>
            <a:rPr lang="en-US" b="1" dirty="0">
              <a:latin typeface="Calibri (Headings))"/>
            </a:rPr>
            <a:t> </a:t>
          </a:r>
          <a:r>
            <a:rPr lang="en-US" b="1" dirty="0" err="1">
              <a:latin typeface="Calibri (Headings))"/>
            </a:rPr>
            <a:t>dự</a:t>
          </a:r>
          <a:r>
            <a:rPr lang="en-US" b="1" dirty="0">
              <a:latin typeface="Calibri (Headings))"/>
            </a:rPr>
            <a:t> </a:t>
          </a:r>
          <a:r>
            <a:rPr lang="en-US" b="1" dirty="0" err="1">
              <a:latin typeface="Calibri (Headings))"/>
            </a:rPr>
            <a:t>án</a:t>
          </a:r>
          <a:r>
            <a:rPr lang="en-US" b="1" dirty="0">
              <a:latin typeface="Calibri (Headings))"/>
            </a:rPr>
            <a:t> </a:t>
          </a:r>
          <a:r>
            <a:rPr lang="en-US" b="1" dirty="0" err="1">
              <a:latin typeface="Calibri (Headings))"/>
            </a:rPr>
            <a:t>đầu</a:t>
          </a:r>
          <a:r>
            <a:rPr lang="en-US" b="1" dirty="0">
              <a:latin typeface="Calibri (Headings))"/>
            </a:rPr>
            <a:t> </a:t>
          </a:r>
          <a:r>
            <a:rPr lang="en-US" b="1" dirty="0" err="1">
              <a:latin typeface="Calibri (Headings))"/>
            </a:rPr>
            <a:t>tư</a:t>
          </a:r>
          <a:r>
            <a:rPr lang="en-US" b="1" dirty="0">
              <a:latin typeface="Calibri (Headings))"/>
            </a:rPr>
            <a:t> </a:t>
          </a:r>
          <a:r>
            <a:rPr lang="en-US" b="1" dirty="0" err="1">
              <a:latin typeface="Calibri (Headings))"/>
            </a:rPr>
            <a:t>cho</a:t>
          </a:r>
          <a:r>
            <a:rPr lang="en-US" b="1" dirty="0">
              <a:latin typeface="Calibri (Headings))"/>
            </a:rPr>
            <a:t> </a:t>
          </a:r>
          <a:r>
            <a:rPr lang="en-US" b="1" dirty="0" err="1">
              <a:latin typeface="Calibri (Headings))"/>
            </a:rPr>
            <a:t>cơ</a:t>
          </a:r>
          <a:r>
            <a:rPr lang="en-US" b="1" dirty="0">
              <a:latin typeface="Calibri (Headings))"/>
            </a:rPr>
            <a:t> </a:t>
          </a:r>
          <a:r>
            <a:rPr lang="en-US" b="1" dirty="0" err="1">
              <a:latin typeface="Calibri (Headings))"/>
            </a:rPr>
            <a:t>quan</a:t>
          </a:r>
          <a:r>
            <a:rPr lang="en-US" b="1" dirty="0">
              <a:latin typeface="Calibri (Headings))"/>
            </a:rPr>
            <a:t> </a:t>
          </a:r>
          <a:r>
            <a:rPr lang="en-US" b="1" dirty="0" err="1">
              <a:latin typeface="Calibri (Headings))"/>
            </a:rPr>
            <a:t>đăng</a:t>
          </a:r>
          <a:r>
            <a:rPr lang="en-US" b="1" dirty="0">
              <a:latin typeface="Calibri (Headings))"/>
            </a:rPr>
            <a:t> </a:t>
          </a:r>
          <a:r>
            <a:rPr lang="en-US" b="1" dirty="0" err="1">
              <a:latin typeface="Calibri (Headings))"/>
            </a:rPr>
            <a:t>ký</a:t>
          </a:r>
          <a:r>
            <a:rPr lang="en-US" b="1" dirty="0">
              <a:latin typeface="Calibri (Headings))"/>
            </a:rPr>
            <a:t> </a:t>
          </a:r>
          <a:r>
            <a:rPr lang="en-US" b="1" dirty="0" err="1">
              <a:latin typeface="Calibri (Headings))"/>
            </a:rPr>
            <a:t>đầu</a:t>
          </a:r>
          <a:r>
            <a:rPr lang="en-US" b="1" dirty="0">
              <a:latin typeface="Calibri (Headings))"/>
            </a:rPr>
            <a:t> </a:t>
          </a:r>
          <a:r>
            <a:rPr lang="en-US" b="1" dirty="0" err="1">
              <a:latin typeface="Calibri (Headings))"/>
            </a:rPr>
            <a:t>tư</a:t>
          </a:r>
          <a:r>
            <a:rPr lang="en-US" b="1" dirty="0">
              <a:latin typeface="Calibri (Headings))"/>
            </a:rPr>
            <a:t> </a:t>
          </a:r>
          <a:r>
            <a:rPr lang="en-US" b="1" dirty="0" err="1">
              <a:latin typeface="Calibri (Headings))"/>
            </a:rPr>
            <a:t>nơi</a:t>
          </a:r>
          <a:r>
            <a:rPr lang="en-US" b="1" dirty="0">
              <a:latin typeface="Calibri (Headings))"/>
            </a:rPr>
            <a:t> </a:t>
          </a:r>
          <a:r>
            <a:rPr lang="en-US" b="1" dirty="0" err="1">
              <a:latin typeface="Calibri (Headings))"/>
            </a:rPr>
            <a:t>thực</a:t>
          </a:r>
          <a:r>
            <a:rPr lang="en-US" b="1" dirty="0">
              <a:latin typeface="Calibri (Headings))"/>
            </a:rPr>
            <a:t> </a:t>
          </a:r>
          <a:r>
            <a:rPr lang="en-US" b="1" dirty="0" err="1">
              <a:latin typeface="Calibri (Headings))"/>
            </a:rPr>
            <a:t>hiện</a:t>
          </a:r>
          <a:r>
            <a:rPr lang="en-US" b="1" dirty="0">
              <a:latin typeface="Calibri (Headings))"/>
            </a:rPr>
            <a:t> </a:t>
          </a:r>
          <a:r>
            <a:rPr lang="en-US" b="1" dirty="0" err="1">
              <a:latin typeface="Calibri (Headings))"/>
            </a:rPr>
            <a:t>dự</a:t>
          </a:r>
          <a:r>
            <a:rPr lang="en-US" b="1" dirty="0">
              <a:latin typeface="Calibri (Headings))"/>
            </a:rPr>
            <a:t> </a:t>
          </a:r>
          <a:r>
            <a:rPr lang="en-US" b="1" dirty="0" err="1">
              <a:latin typeface="Calibri (Headings))"/>
            </a:rPr>
            <a:t>án</a:t>
          </a:r>
          <a:r>
            <a:rPr lang="en-US" b="1" dirty="0">
              <a:latin typeface="Calibri (Headings))"/>
            </a:rPr>
            <a:t> </a:t>
          </a:r>
          <a:r>
            <a:rPr lang="en-US" b="1" dirty="0" err="1">
              <a:latin typeface="Calibri (Headings))"/>
            </a:rPr>
            <a:t>đầu</a:t>
          </a:r>
          <a:r>
            <a:rPr lang="en-US" b="1" dirty="0">
              <a:latin typeface="Calibri (Headings))"/>
            </a:rPr>
            <a:t> </a:t>
          </a:r>
          <a:r>
            <a:rPr lang="en-US" b="1" dirty="0" err="1">
              <a:latin typeface="Calibri (Headings))"/>
            </a:rPr>
            <a:t>tư</a:t>
          </a:r>
          <a:r>
            <a:rPr lang="en-US" b="1" dirty="0">
              <a:latin typeface="Calibri (Headings))"/>
            </a:rPr>
            <a:t>.</a:t>
          </a:r>
          <a:endParaRPr lang="en-US" dirty="0">
            <a:latin typeface="Calibri (Headings))"/>
          </a:endParaRPr>
        </a:p>
      </dgm:t>
    </dgm:pt>
    <dgm:pt modelId="{7C3D2176-A741-47ED-802F-7A1224BDF6F7}" type="sibTrans" cxnId="{45216059-3201-48AB-A57D-39D3DCD21097}">
      <dgm:prSet/>
      <dgm:spPr/>
      <dgm:t>
        <a:bodyPr/>
        <a:lstStyle/>
        <a:p>
          <a:endParaRPr lang="en-US"/>
        </a:p>
      </dgm:t>
    </dgm:pt>
    <dgm:pt modelId="{B7F6C86B-7553-4B63-948A-54054318662C}" type="parTrans" cxnId="{45216059-3201-48AB-A57D-39D3DCD21097}">
      <dgm:prSet/>
      <dgm:spPr/>
      <dgm:t>
        <a:bodyPr/>
        <a:lstStyle/>
        <a:p>
          <a:endParaRPr lang="en-US"/>
        </a:p>
      </dgm:t>
    </dgm:pt>
    <dgm:pt modelId="{C3B7F329-73A2-441C-BE1B-94F33F2F9106}">
      <dgm:prSet phldrT="[Text]"/>
      <dgm:spPr/>
      <dgm:t>
        <a:bodyPr/>
        <a:lstStyle/>
        <a:p>
          <a:r>
            <a:rPr lang="en-US" dirty="0" err="1">
              <a:latin typeface="Calibri (Headings))"/>
            </a:rPr>
            <a:t>Bước</a:t>
          </a:r>
          <a:r>
            <a:rPr lang="en-US" dirty="0">
              <a:latin typeface="Calibri (Headings))"/>
            </a:rPr>
            <a:t> 5</a:t>
          </a:r>
        </a:p>
      </dgm:t>
    </dgm:pt>
    <dgm:pt modelId="{95B4468E-6580-4445-BF7A-AE08ADC7CD56}" type="parTrans" cxnId="{4B2DB240-5A91-4B65-B7FD-CD3836D26F5F}">
      <dgm:prSet/>
      <dgm:spPr/>
      <dgm:t>
        <a:bodyPr/>
        <a:lstStyle/>
        <a:p>
          <a:endParaRPr lang="en-US"/>
        </a:p>
      </dgm:t>
    </dgm:pt>
    <dgm:pt modelId="{FE64F9F9-152A-45C8-ABC7-6724AF96FAA6}" type="sibTrans" cxnId="{4B2DB240-5A91-4B65-B7FD-CD3836D26F5F}">
      <dgm:prSet/>
      <dgm:spPr/>
      <dgm:t>
        <a:bodyPr/>
        <a:lstStyle/>
        <a:p>
          <a:endParaRPr lang="en-US"/>
        </a:p>
      </dgm:t>
    </dgm:pt>
    <dgm:pt modelId="{0934C80F-5B5D-42A2-985F-894901537891}">
      <dgm:prSet/>
      <dgm:spPr/>
      <dgm:t>
        <a:bodyPr/>
        <a:lstStyle/>
        <a:p>
          <a:r>
            <a:rPr lang="en-US" b="1" dirty="0" err="1">
              <a:latin typeface="Calibri (Headings))"/>
            </a:rPr>
            <a:t>Thủ</a:t>
          </a:r>
          <a:r>
            <a:rPr lang="en-US" b="1" dirty="0">
              <a:latin typeface="Calibri (Headings))"/>
            </a:rPr>
            <a:t> </a:t>
          </a:r>
          <a:r>
            <a:rPr lang="en-US" b="1" dirty="0" err="1">
              <a:latin typeface="Calibri (Headings))"/>
            </a:rPr>
            <a:t>tướng</a:t>
          </a:r>
          <a:r>
            <a:rPr lang="en-US" b="1" dirty="0">
              <a:latin typeface="Calibri (Headings))"/>
            </a:rPr>
            <a:t> </a:t>
          </a:r>
          <a:r>
            <a:rPr lang="en-US" b="1" dirty="0" err="1">
              <a:latin typeface="Calibri (Headings))"/>
            </a:rPr>
            <a:t>Chính</a:t>
          </a:r>
          <a:r>
            <a:rPr lang="en-US" b="1" dirty="0">
              <a:latin typeface="Calibri (Headings))"/>
            </a:rPr>
            <a:t> </a:t>
          </a:r>
          <a:r>
            <a:rPr lang="en-US" b="1" dirty="0" err="1">
              <a:latin typeface="Calibri (Headings))"/>
            </a:rPr>
            <a:t>phủ</a:t>
          </a:r>
          <a:r>
            <a:rPr lang="en-US" b="1" dirty="0">
              <a:latin typeface="Calibri (Headings))"/>
            </a:rPr>
            <a:t> </a:t>
          </a:r>
          <a:r>
            <a:rPr lang="en-US" b="1" dirty="0" err="1">
              <a:latin typeface="Calibri (Headings))"/>
            </a:rPr>
            <a:t>quyết</a:t>
          </a:r>
          <a:r>
            <a:rPr lang="en-US" b="1" dirty="0">
              <a:latin typeface="Calibri (Headings))"/>
            </a:rPr>
            <a:t> </a:t>
          </a:r>
          <a:r>
            <a:rPr lang="en-US" b="1" dirty="0" err="1">
              <a:latin typeface="Calibri (Headings))"/>
            </a:rPr>
            <a:t>định</a:t>
          </a:r>
          <a:r>
            <a:rPr lang="en-US" b="1" dirty="0">
              <a:latin typeface="Calibri (Headings))"/>
            </a:rPr>
            <a:t> </a:t>
          </a:r>
          <a:r>
            <a:rPr lang="en-US" b="1" dirty="0" err="1">
              <a:latin typeface="Calibri (Headings))"/>
            </a:rPr>
            <a:t>chủ</a:t>
          </a:r>
          <a:r>
            <a:rPr lang="en-US" b="1" dirty="0">
              <a:latin typeface="Calibri (Headings))"/>
            </a:rPr>
            <a:t> </a:t>
          </a:r>
          <a:r>
            <a:rPr lang="en-US" b="1" dirty="0" err="1">
              <a:latin typeface="Calibri (Headings))"/>
            </a:rPr>
            <a:t>trương</a:t>
          </a:r>
          <a:r>
            <a:rPr lang="en-US" b="1" dirty="0">
              <a:latin typeface="Calibri (Headings))"/>
            </a:rPr>
            <a:t> </a:t>
          </a:r>
          <a:r>
            <a:rPr lang="en-US" b="1" dirty="0" err="1">
              <a:latin typeface="Calibri (Headings))"/>
            </a:rPr>
            <a:t>đầu</a:t>
          </a:r>
          <a:r>
            <a:rPr lang="en-US" b="1" dirty="0">
              <a:latin typeface="Calibri (Headings))"/>
            </a:rPr>
            <a:t> </a:t>
          </a:r>
          <a:r>
            <a:rPr lang="en-US" b="1" dirty="0" err="1">
              <a:latin typeface="Calibri (Headings))"/>
            </a:rPr>
            <a:t>tư</a:t>
          </a:r>
          <a:endParaRPr lang="en-US" dirty="0">
            <a:latin typeface="Calibri (Headings))"/>
          </a:endParaRPr>
        </a:p>
      </dgm:t>
    </dgm:pt>
    <dgm:pt modelId="{E8F03048-7204-4D86-BFA6-3282DA689CA0}" type="parTrans" cxnId="{6FC89978-08D6-45D5-9C37-586EBA80B162}">
      <dgm:prSet/>
      <dgm:spPr/>
      <dgm:t>
        <a:bodyPr/>
        <a:lstStyle/>
        <a:p>
          <a:endParaRPr lang="en-US"/>
        </a:p>
      </dgm:t>
    </dgm:pt>
    <dgm:pt modelId="{1F1668A9-6B47-476D-BE57-91497A752E3D}" type="sibTrans" cxnId="{6FC89978-08D6-45D5-9C37-586EBA80B162}">
      <dgm:prSet/>
      <dgm:spPr/>
      <dgm:t>
        <a:bodyPr/>
        <a:lstStyle/>
        <a:p>
          <a:endParaRPr lang="en-US"/>
        </a:p>
      </dgm:t>
    </dgm:pt>
    <dgm:pt modelId="{FD6078DE-CB97-4313-A2AC-95A226E52D3E}">
      <dgm:prSet phldrT="[Text]"/>
      <dgm:spPr/>
      <dgm:t>
        <a:bodyPr/>
        <a:lstStyle/>
        <a:p>
          <a:r>
            <a:rPr lang="en-US" dirty="0" err="1">
              <a:latin typeface="Calibri (Headings))"/>
            </a:rPr>
            <a:t>Bước</a:t>
          </a:r>
          <a:r>
            <a:rPr lang="en-US" dirty="0">
              <a:latin typeface="Calibri (Headings))"/>
            </a:rPr>
            <a:t> 4</a:t>
          </a:r>
        </a:p>
      </dgm:t>
    </dgm:pt>
    <dgm:pt modelId="{B6D6D257-C399-4593-B3BD-EA1FFEBE8A74}" type="parTrans" cxnId="{6F1BD366-060F-476B-BE50-EDC29A41CEA7}">
      <dgm:prSet/>
      <dgm:spPr/>
      <dgm:t>
        <a:bodyPr/>
        <a:lstStyle/>
        <a:p>
          <a:endParaRPr lang="en-US"/>
        </a:p>
      </dgm:t>
    </dgm:pt>
    <dgm:pt modelId="{60F8E188-10BF-4B93-B264-AD990362EBAA}" type="sibTrans" cxnId="{6F1BD366-060F-476B-BE50-EDC29A41CEA7}">
      <dgm:prSet/>
      <dgm:spPr/>
      <dgm:t>
        <a:bodyPr/>
        <a:lstStyle/>
        <a:p>
          <a:endParaRPr lang="en-US"/>
        </a:p>
      </dgm:t>
    </dgm:pt>
    <dgm:pt modelId="{BF6BD0FD-E6CC-4E4E-8288-C9F06C47D8E3}">
      <dgm:prSet/>
      <dgm:spPr/>
      <dgm:t>
        <a:bodyPr/>
        <a:lstStyle/>
        <a:p>
          <a:r>
            <a:rPr lang="en-US" b="1" dirty="0">
              <a:latin typeface="Calibri (Headings))"/>
            </a:rPr>
            <a:t> </a:t>
          </a:r>
          <a:r>
            <a:rPr lang="en-US" b="1" dirty="0" err="1">
              <a:latin typeface="Calibri (Headings))"/>
            </a:rPr>
            <a:t>Bộ</a:t>
          </a:r>
          <a:r>
            <a:rPr lang="en-US" b="1" dirty="0">
              <a:latin typeface="Calibri (Headings))"/>
            </a:rPr>
            <a:t> </a:t>
          </a:r>
          <a:r>
            <a:rPr lang="en-US" b="1" dirty="0" err="1">
              <a:latin typeface="Calibri (Headings))"/>
            </a:rPr>
            <a:t>Kế</a:t>
          </a:r>
          <a:r>
            <a:rPr lang="en-US" b="1" dirty="0">
              <a:latin typeface="Calibri (Headings))"/>
            </a:rPr>
            <a:t> </a:t>
          </a:r>
          <a:r>
            <a:rPr lang="en-US" b="1" dirty="0" err="1">
              <a:latin typeface="Calibri (Headings))"/>
            </a:rPr>
            <a:t>hoạch</a:t>
          </a:r>
          <a:r>
            <a:rPr lang="en-US" b="1" dirty="0">
              <a:latin typeface="Calibri (Headings))"/>
            </a:rPr>
            <a:t> </a:t>
          </a:r>
          <a:r>
            <a:rPr lang="en-US" b="1" dirty="0" err="1">
              <a:latin typeface="Calibri (Headings))"/>
            </a:rPr>
            <a:t>và</a:t>
          </a:r>
          <a:r>
            <a:rPr lang="en-US" b="1" dirty="0">
              <a:latin typeface="Calibri (Headings))"/>
            </a:rPr>
            <a:t> </a:t>
          </a:r>
          <a:r>
            <a:rPr lang="en-US" b="1" dirty="0" err="1">
              <a:latin typeface="Calibri (Headings))"/>
            </a:rPr>
            <a:t>Đầu</a:t>
          </a:r>
          <a:r>
            <a:rPr lang="en-US" b="1" dirty="0">
              <a:latin typeface="Calibri (Headings))"/>
            </a:rPr>
            <a:t> </a:t>
          </a:r>
          <a:r>
            <a:rPr lang="en-US" b="1" dirty="0" err="1">
              <a:latin typeface="Calibri (Headings))"/>
            </a:rPr>
            <a:t>tư</a:t>
          </a:r>
          <a:r>
            <a:rPr lang="en-US" b="1" dirty="0">
              <a:latin typeface="Calibri (Headings))"/>
            </a:rPr>
            <a:t> </a:t>
          </a:r>
          <a:r>
            <a:rPr lang="en-US" b="1" dirty="0" err="1">
              <a:latin typeface="Calibri (Headings))"/>
            </a:rPr>
            <a:t>lập</a:t>
          </a:r>
          <a:r>
            <a:rPr lang="en-US" b="1" dirty="0">
              <a:latin typeface="Calibri (Headings))"/>
            </a:rPr>
            <a:t> </a:t>
          </a:r>
          <a:r>
            <a:rPr lang="en-US" b="1" dirty="0" err="1">
              <a:latin typeface="Calibri (Headings))"/>
            </a:rPr>
            <a:t>báo</a:t>
          </a:r>
          <a:r>
            <a:rPr lang="en-US" b="1" dirty="0">
              <a:latin typeface="Calibri (Headings))"/>
            </a:rPr>
            <a:t> </a:t>
          </a:r>
          <a:r>
            <a:rPr lang="en-US" b="1" dirty="0" err="1">
              <a:latin typeface="Calibri (Headings))"/>
            </a:rPr>
            <a:t>cáo</a:t>
          </a:r>
          <a:r>
            <a:rPr lang="en-US" b="1" dirty="0">
              <a:latin typeface="Calibri (Headings))"/>
            </a:rPr>
            <a:t> </a:t>
          </a:r>
          <a:r>
            <a:rPr lang="en-US" b="1" dirty="0" err="1">
              <a:latin typeface="Calibri (Headings))"/>
            </a:rPr>
            <a:t>thẩm</a:t>
          </a:r>
          <a:r>
            <a:rPr lang="en-US" b="1" dirty="0">
              <a:latin typeface="Calibri (Headings))"/>
            </a:rPr>
            <a:t> </a:t>
          </a:r>
          <a:r>
            <a:rPr lang="en-US" b="1" dirty="0" err="1">
              <a:latin typeface="Calibri (Headings))"/>
            </a:rPr>
            <a:t>định</a:t>
          </a:r>
          <a:r>
            <a:rPr lang="en-US" b="1" dirty="0">
              <a:latin typeface="Calibri (Headings))"/>
            </a:rPr>
            <a:t> </a:t>
          </a:r>
          <a:r>
            <a:rPr lang="en-US" b="1" dirty="0" err="1">
              <a:latin typeface="Calibri (Headings))"/>
            </a:rPr>
            <a:t>trình</a:t>
          </a:r>
          <a:r>
            <a:rPr lang="en-US" b="1" dirty="0">
              <a:latin typeface="Calibri (Headings))"/>
            </a:rPr>
            <a:t> </a:t>
          </a:r>
          <a:r>
            <a:rPr lang="en-US" b="1" dirty="0" err="1">
              <a:latin typeface="Calibri (Headings))"/>
            </a:rPr>
            <a:t>Thủ</a:t>
          </a:r>
          <a:r>
            <a:rPr lang="en-US" b="1" dirty="0">
              <a:latin typeface="Calibri (Headings))"/>
            </a:rPr>
            <a:t> </a:t>
          </a:r>
          <a:r>
            <a:rPr lang="en-US" b="1" dirty="0" err="1">
              <a:latin typeface="Calibri (Headings))"/>
            </a:rPr>
            <a:t>tướng</a:t>
          </a:r>
          <a:r>
            <a:rPr lang="en-US" b="1" dirty="0">
              <a:latin typeface="Calibri (Headings))"/>
            </a:rPr>
            <a:t> </a:t>
          </a:r>
          <a:r>
            <a:rPr lang="en-US" b="1" dirty="0" err="1">
              <a:latin typeface="Calibri (Headings))"/>
            </a:rPr>
            <a:t>Chính</a:t>
          </a:r>
          <a:r>
            <a:rPr lang="en-US" b="1" dirty="0">
              <a:latin typeface="Calibri (Headings))"/>
            </a:rPr>
            <a:t> </a:t>
          </a:r>
          <a:r>
            <a:rPr lang="en-US" b="1" dirty="0" err="1">
              <a:latin typeface="Calibri (Headings))"/>
            </a:rPr>
            <a:t>phủ</a:t>
          </a:r>
          <a:r>
            <a:rPr lang="en-US" b="1" dirty="0">
              <a:latin typeface="Calibri (Headings))"/>
            </a:rPr>
            <a:t> </a:t>
          </a:r>
          <a:r>
            <a:rPr lang="en-US" b="1" dirty="0" err="1">
              <a:latin typeface="Calibri (Headings))"/>
            </a:rPr>
            <a:t>quyết</a:t>
          </a:r>
          <a:r>
            <a:rPr lang="en-US" b="1" dirty="0">
              <a:latin typeface="Calibri (Headings))"/>
            </a:rPr>
            <a:t> </a:t>
          </a:r>
          <a:r>
            <a:rPr lang="en-US" b="1" dirty="0" err="1">
              <a:latin typeface="Calibri (Headings))"/>
            </a:rPr>
            <a:t>định</a:t>
          </a:r>
          <a:r>
            <a:rPr lang="en-US" b="1" dirty="0">
              <a:latin typeface="Calibri (Headings))"/>
            </a:rPr>
            <a:t> </a:t>
          </a:r>
          <a:r>
            <a:rPr lang="en-US" b="1" dirty="0" err="1">
              <a:latin typeface="Calibri (Headings))"/>
            </a:rPr>
            <a:t>chủ</a:t>
          </a:r>
          <a:r>
            <a:rPr lang="en-US" b="1" dirty="0">
              <a:latin typeface="Calibri (Headings))"/>
            </a:rPr>
            <a:t> </a:t>
          </a:r>
          <a:r>
            <a:rPr lang="en-US" b="1" dirty="0" err="1">
              <a:latin typeface="Calibri (Headings))"/>
            </a:rPr>
            <a:t>trương</a:t>
          </a:r>
          <a:r>
            <a:rPr lang="en-US" b="1" dirty="0">
              <a:latin typeface="Calibri (Headings))"/>
            </a:rPr>
            <a:t> </a:t>
          </a:r>
          <a:r>
            <a:rPr lang="en-US" b="1" dirty="0" err="1">
              <a:latin typeface="Calibri (Headings))"/>
            </a:rPr>
            <a:t>đầu</a:t>
          </a:r>
          <a:r>
            <a:rPr lang="en-US" b="1" dirty="0">
              <a:latin typeface="Calibri (Headings))"/>
            </a:rPr>
            <a:t> </a:t>
          </a:r>
          <a:r>
            <a:rPr lang="en-US" b="1" dirty="0" err="1">
              <a:latin typeface="Calibri (Headings))"/>
            </a:rPr>
            <a:t>tư</a:t>
          </a:r>
          <a:r>
            <a:rPr lang="en-US" dirty="0">
              <a:latin typeface="Calibri (Headings))"/>
            </a:rPr>
            <a:t>.</a:t>
          </a:r>
        </a:p>
      </dgm:t>
    </dgm:pt>
    <dgm:pt modelId="{3EF7274E-460C-4B0F-AAD3-D938A35DD6F7}" type="parTrans" cxnId="{45E7A803-EC29-4D3D-9C6F-E1D4FE67F8CD}">
      <dgm:prSet/>
      <dgm:spPr/>
      <dgm:t>
        <a:bodyPr/>
        <a:lstStyle/>
        <a:p>
          <a:endParaRPr lang="en-US"/>
        </a:p>
      </dgm:t>
    </dgm:pt>
    <dgm:pt modelId="{FC2075CC-975A-4105-924D-2B3B53E3675D}" type="sibTrans" cxnId="{45E7A803-EC29-4D3D-9C6F-E1D4FE67F8CD}">
      <dgm:prSet/>
      <dgm:spPr/>
      <dgm:t>
        <a:bodyPr/>
        <a:lstStyle/>
        <a:p>
          <a:endParaRPr lang="en-US"/>
        </a:p>
      </dgm:t>
    </dgm:pt>
    <dgm:pt modelId="{8C82224F-39D2-4B7D-971F-AED05DFE2DCB}" type="pres">
      <dgm:prSet presAssocID="{F7CC36A6-5C0C-4ED6-97E3-5CDD41F23CBE}" presName="linearFlow" presStyleCnt="0">
        <dgm:presLayoutVars>
          <dgm:dir/>
          <dgm:animLvl val="lvl"/>
          <dgm:resizeHandles val="exact"/>
        </dgm:presLayoutVars>
      </dgm:prSet>
      <dgm:spPr/>
    </dgm:pt>
    <dgm:pt modelId="{243879AF-DA56-4DD2-B59A-E69CBD1CD954}" type="pres">
      <dgm:prSet presAssocID="{8B66C9BC-668F-40D5-84D2-BA9AD9D286A8}" presName="composite" presStyleCnt="0"/>
      <dgm:spPr/>
    </dgm:pt>
    <dgm:pt modelId="{AB02DEC5-694F-4CB4-8991-31AE3891E559}" type="pres">
      <dgm:prSet presAssocID="{8B66C9BC-668F-40D5-84D2-BA9AD9D286A8}" presName="parentText" presStyleLbl="alignNode1" presStyleIdx="0" presStyleCnt="5">
        <dgm:presLayoutVars>
          <dgm:chMax val="1"/>
          <dgm:bulletEnabled val="1"/>
        </dgm:presLayoutVars>
      </dgm:prSet>
      <dgm:spPr/>
    </dgm:pt>
    <dgm:pt modelId="{548319AD-B047-402C-A3A0-E43C204BDCD7}" type="pres">
      <dgm:prSet presAssocID="{8B66C9BC-668F-40D5-84D2-BA9AD9D286A8}" presName="descendantText" presStyleLbl="alignAcc1" presStyleIdx="0" presStyleCnt="5">
        <dgm:presLayoutVars>
          <dgm:bulletEnabled val="1"/>
        </dgm:presLayoutVars>
      </dgm:prSet>
      <dgm:spPr/>
    </dgm:pt>
    <dgm:pt modelId="{A28481D4-A1F1-4A6B-BB1C-EDC57CB1627C}" type="pres">
      <dgm:prSet presAssocID="{5CE57F9C-C3C6-4394-961B-053832EA63E7}" presName="sp" presStyleCnt="0"/>
      <dgm:spPr/>
    </dgm:pt>
    <dgm:pt modelId="{C2EE3184-5245-4F2C-AD5B-B8A69C437C48}" type="pres">
      <dgm:prSet presAssocID="{413A92C8-5394-4DE7-9745-73DD1B9C5F9D}" presName="composite" presStyleCnt="0"/>
      <dgm:spPr/>
    </dgm:pt>
    <dgm:pt modelId="{5B959EC1-3523-4562-8ABD-CAE69C5753C3}" type="pres">
      <dgm:prSet presAssocID="{413A92C8-5394-4DE7-9745-73DD1B9C5F9D}" presName="parentText" presStyleLbl="alignNode1" presStyleIdx="1" presStyleCnt="5">
        <dgm:presLayoutVars>
          <dgm:chMax val="1"/>
          <dgm:bulletEnabled val="1"/>
        </dgm:presLayoutVars>
      </dgm:prSet>
      <dgm:spPr/>
    </dgm:pt>
    <dgm:pt modelId="{D324C761-DA27-465D-9D7E-7D4B09826BFB}" type="pres">
      <dgm:prSet presAssocID="{413A92C8-5394-4DE7-9745-73DD1B9C5F9D}" presName="descendantText" presStyleLbl="alignAcc1" presStyleIdx="1" presStyleCnt="5">
        <dgm:presLayoutVars>
          <dgm:bulletEnabled val="1"/>
        </dgm:presLayoutVars>
      </dgm:prSet>
      <dgm:spPr/>
    </dgm:pt>
    <dgm:pt modelId="{D849E7A7-DA9B-4642-9E57-C52A657264E6}" type="pres">
      <dgm:prSet presAssocID="{2342A81D-7EA4-43E1-A39C-0C5C619A308A}" presName="sp" presStyleCnt="0"/>
      <dgm:spPr/>
    </dgm:pt>
    <dgm:pt modelId="{FAFE3069-8B40-4B23-85FE-7B2F1843B558}" type="pres">
      <dgm:prSet presAssocID="{0213F693-6E91-45D8-8613-DC36A8D6FAB6}" presName="composite" presStyleCnt="0"/>
      <dgm:spPr/>
    </dgm:pt>
    <dgm:pt modelId="{D51E88E4-A646-4A9D-AAAC-64F8250FBB18}" type="pres">
      <dgm:prSet presAssocID="{0213F693-6E91-45D8-8613-DC36A8D6FAB6}" presName="parentText" presStyleLbl="alignNode1" presStyleIdx="2" presStyleCnt="5">
        <dgm:presLayoutVars>
          <dgm:chMax val="1"/>
          <dgm:bulletEnabled val="1"/>
        </dgm:presLayoutVars>
      </dgm:prSet>
      <dgm:spPr/>
    </dgm:pt>
    <dgm:pt modelId="{79E1C576-305B-4B84-8596-E3AA7B4DDFB1}" type="pres">
      <dgm:prSet presAssocID="{0213F693-6E91-45D8-8613-DC36A8D6FAB6}" presName="descendantText" presStyleLbl="alignAcc1" presStyleIdx="2" presStyleCnt="5">
        <dgm:presLayoutVars>
          <dgm:bulletEnabled val="1"/>
        </dgm:presLayoutVars>
      </dgm:prSet>
      <dgm:spPr/>
    </dgm:pt>
    <dgm:pt modelId="{684D6A16-785B-4B49-B088-5ED15436C4F3}" type="pres">
      <dgm:prSet presAssocID="{0E3064B3-3DF2-4F6D-97F4-820D5A50C693}" presName="sp" presStyleCnt="0"/>
      <dgm:spPr/>
    </dgm:pt>
    <dgm:pt modelId="{25186A28-E50C-44B8-8DBB-681479591936}" type="pres">
      <dgm:prSet presAssocID="{FD6078DE-CB97-4313-A2AC-95A226E52D3E}" presName="composite" presStyleCnt="0"/>
      <dgm:spPr/>
    </dgm:pt>
    <dgm:pt modelId="{73987EFD-986F-4B63-83C2-8E9AE49B7A75}" type="pres">
      <dgm:prSet presAssocID="{FD6078DE-CB97-4313-A2AC-95A226E52D3E}" presName="parentText" presStyleLbl="alignNode1" presStyleIdx="3" presStyleCnt="5">
        <dgm:presLayoutVars>
          <dgm:chMax val="1"/>
          <dgm:bulletEnabled val="1"/>
        </dgm:presLayoutVars>
      </dgm:prSet>
      <dgm:spPr/>
    </dgm:pt>
    <dgm:pt modelId="{DF8BF73E-DD2C-41BA-9A74-019A246BEC21}" type="pres">
      <dgm:prSet presAssocID="{FD6078DE-CB97-4313-A2AC-95A226E52D3E}" presName="descendantText" presStyleLbl="alignAcc1" presStyleIdx="3" presStyleCnt="5">
        <dgm:presLayoutVars>
          <dgm:bulletEnabled val="1"/>
        </dgm:presLayoutVars>
      </dgm:prSet>
      <dgm:spPr/>
    </dgm:pt>
    <dgm:pt modelId="{927FCF1F-7026-4C6A-848C-17909E45599A}" type="pres">
      <dgm:prSet presAssocID="{60F8E188-10BF-4B93-B264-AD990362EBAA}" presName="sp" presStyleCnt="0"/>
      <dgm:spPr/>
    </dgm:pt>
    <dgm:pt modelId="{741E4F30-5532-488C-BBD7-9DCEB3E853C6}" type="pres">
      <dgm:prSet presAssocID="{C3B7F329-73A2-441C-BE1B-94F33F2F9106}" presName="composite" presStyleCnt="0"/>
      <dgm:spPr/>
    </dgm:pt>
    <dgm:pt modelId="{90610D72-B2D9-4B65-9B17-3D076D5F4F5E}" type="pres">
      <dgm:prSet presAssocID="{C3B7F329-73A2-441C-BE1B-94F33F2F9106}" presName="parentText" presStyleLbl="alignNode1" presStyleIdx="4" presStyleCnt="5">
        <dgm:presLayoutVars>
          <dgm:chMax val="1"/>
          <dgm:bulletEnabled val="1"/>
        </dgm:presLayoutVars>
      </dgm:prSet>
      <dgm:spPr/>
    </dgm:pt>
    <dgm:pt modelId="{3E389677-EE1C-44EB-B1C9-C5CF73DEC8A0}" type="pres">
      <dgm:prSet presAssocID="{C3B7F329-73A2-441C-BE1B-94F33F2F9106}" presName="descendantText" presStyleLbl="alignAcc1" presStyleIdx="4" presStyleCnt="5">
        <dgm:presLayoutVars>
          <dgm:bulletEnabled val="1"/>
        </dgm:presLayoutVars>
      </dgm:prSet>
      <dgm:spPr/>
    </dgm:pt>
  </dgm:ptLst>
  <dgm:cxnLst>
    <dgm:cxn modelId="{6F252026-3196-42AE-8868-D95A0D29347D}" srcId="{F7CC36A6-5C0C-4ED6-97E3-5CDD41F23CBE}" destId="{0213F693-6E91-45D8-8613-DC36A8D6FAB6}" srcOrd="2" destOrd="0" parTransId="{A1B40693-8A60-4773-96E6-0BE5365DD5F0}" sibTransId="{0E3064B3-3DF2-4F6D-97F4-820D5A50C693}"/>
    <dgm:cxn modelId="{BE3EA2E5-3361-4693-B4A3-803AD1109D1F}" type="presOf" srcId="{5D2D3427-6DF1-4398-A312-651F501A6312}" destId="{548319AD-B047-402C-A3A0-E43C204BDCD7}" srcOrd="0" destOrd="0" presId="urn:microsoft.com/office/officeart/2005/8/layout/chevron2"/>
    <dgm:cxn modelId="{92396DDF-361F-42E4-84AD-057F592F0D76}" type="presOf" srcId="{8B66C9BC-668F-40D5-84D2-BA9AD9D286A8}" destId="{AB02DEC5-694F-4CB4-8991-31AE3891E559}" srcOrd="0" destOrd="0" presId="urn:microsoft.com/office/officeart/2005/8/layout/chevron2"/>
    <dgm:cxn modelId="{6F1BD366-060F-476B-BE50-EDC29A41CEA7}" srcId="{F7CC36A6-5C0C-4ED6-97E3-5CDD41F23CBE}" destId="{FD6078DE-CB97-4313-A2AC-95A226E52D3E}" srcOrd="3" destOrd="0" parTransId="{B6D6D257-C399-4593-B3BD-EA1FFEBE8A74}" sibTransId="{60F8E188-10BF-4B93-B264-AD990362EBAA}"/>
    <dgm:cxn modelId="{4B2DB240-5A91-4B65-B7FD-CD3836D26F5F}" srcId="{F7CC36A6-5C0C-4ED6-97E3-5CDD41F23CBE}" destId="{C3B7F329-73A2-441C-BE1B-94F33F2F9106}" srcOrd="4" destOrd="0" parTransId="{95B4468E-6580-4445-BF7A-AE08ADC7CD56}" sibTransId="{FE64F9F9-152A-45C8-ABC7-6724AF96FAA6}"/>
    <dgm:cxn modelId="{3D688059-ACED-4FC2-B7FE-86C5DB2375DE}" srcId="{F7CC36A6-5C0C-4ED6-97E3-5CDD41F23CBE}" destId="{8B66C9BC-668F-40D5-84D2-BA9AD9D286A8}" srcOrd="0" destOrd="0" parTransId="{78825295-39A3-458A-95AE-6D65B788DFA6}" sibTransId="{5CE57F9C-C3C6-4394-961B-053832EA63E7}"/>
    <dgm:cxn modelId="{9BB17D9C-BE04-46C9-BEDD-AA66DA5B01B7}" type="presOf" srcId="{B544538C-E81D-4CFD-A08E-9AE50BFDC3BA}" destId="{79E1C576-305B-4B84-8596-E3AA7B4DDFB1}" srcOrd="0" destOrd="0" presId="urn:microsoft.com/office/officeart/2005/8/layout/chevron2"/>
    <dgm:cxn modelId="{0790879E-E381-40A7-88C1-A05135C733B5}" type="presOf" srcId="{FD6078DE-CB97-4313-A2AC-95A226E52D3E}" destId="{73987EFD-986F-4B63-83C2-8E9AE49B7A75}" srcOrd="0" destOrd="0" presId="urn:microsoft.com/office/officeart/2005/8/layout/chevron2"/>
    <dgm:cxn modelId="{6FC89978-08D6-45D5-9C37-586EBA80B162}" srcId="{C3B7F329-73A2-441C-BE1B-94F33F2F9106}" destId="{0934C80F-5B5D-42A2-985F-894901537891}" srcOrd="0" destOrd="0" parTransId="{E8F03048-7204-4D86-BFA6-3282DA689CA0}" sibTransId="{1F1668A9-6B47-476D-BE57-91497A752E3D}"/>
    <dgm:cxn modelId="{270DDAFC-336C-4DC7-9481-F3F7A083F66B}" type="presOf" srcId="{C3B7F329-73A2-441C-BE1B-94F33F2F9106}" destId="{90610D72-B2D9-4B65-9B17-3D076D5F4F5E}" srcOrd="0" destOrd="0" presId="urn:microsoft.com/office/officeart/2005/8/layout/chevron2"/>
    <dgm:cxn modelId="{3C61F45D-A9D5-4E73-A64D-71A49E1F65A4}" type="presOf" srcId="{F7CC36A6-5C0C-4ED6-97E3-5CDD41F23CBE}" destId="{8C82224F-39D2-4B7D-971F-AED05DFE2DCB}" srcOrd="0" destOrd="0" presId="urn:microsoft.com/office/officeart/2005/8/layout/chevron2"/>
    <dgm:cxn modelId="{11B44006-1C83-4FEA-BD01-698FDEA6BD12}" type="presOf" srcId="{0934C80F-5B5D-42A2-985F-894901537891}" destId="{3E389677-EE1C-44EB-B1C9-C5CF73DEC8A0}" srcOrd="0" destOrd="0" presId="urn:microsoft.com/office/officeart/2005/8/layout/chevron2"/>
    <dgm:cxn modelId="{74140549-20F1-4D2D-BD36-047D9CB96699}" srcId="{413A92C8-5394-4DE7-9745-73DD1B9C5F9D}" destId="{032B1AC8-2FC0-429E-835C-7AABE4619C1B}" srcOrd="0" destOrd="0" parTransId="{F5F4D7A6-0F4E-444D-9647-90A8B00C4F7B}" sibTransId="{45C592BA-91EC-423E-91AD-F14CA97939FA}"/>
    <dgm:cxn modelId="{9B4D5108-166D-4CA6-8ADB-A55446CF9F44}" type="presOf" srcId="{0213F693-6E91-45D8-8613-DC36A8D6FAB6}" destId="{D51E88E4-A646-4A9D-AAAC-64F8250FBB18}" srcOrd="0" destOrd="0" presId="urn:microsoft.com/office/officeart/2005/8/layout/chevron2"/>
    <dgm:cxn modelId="{3A18F9D5-C6E5-479B-9298-A49EFB5C3CE9}" type="presOf" srcId="{BF6BD0FD-E6CC-4E4E-8288-C9F06C47D8E3}" destId="{DF8BF73E-DD2C-41BA-9A74-019A246BEC21}" srcOrd="0" destOrd="0" presId="urn:microsoft.com/office/officeart/2005/8/layout/chevron2"/>
    <dgm:cxn modelId="{45216059-3201-48AB-A57D-39D3DCD21097}" srcId="{8B66C9BC-668F-40D5-84D2-BA9AD9D286A8}" destId="{5D2D3427-6DF1-4398-A312-651F501A6312}" srcOrd="0" destOrd="0" parTransId="{B7F6C86B-7553-4B63-948A-54054318662C}" sibTransId="{7C3D2176-A741-47ED-802F-7A1224BDF6F7}"/>
    <dgm:cxn modelId="{58DFD694-A42E-4EFD-B0D6-A3F3A9542913}" srcId="{F7CC36A6-5C0C-4ED6-97E3-5CDD41F23CBE}" destId="{413A92C8-5394-4DE7-9745-73DD1B9C5F9D}" srcOrd="1" destOrd="0" parTransId="{7FCF392D-310B-4F1D-B0BC-6B51A2D7A485}" sibTransId="{2342A81D-7EA4-43E1-A39C-0C5C619A308A}"/>
    <dgm:cxn modelId="{B5CB13C5-FA60-468B-B5C1-EB3BA35DECC0}" type="presOf" srcId="{413A92C8-5394-4DE7-9745-73DD1B9C5F9D}" destId="{5B959EC1-3523-4562-8ABD-CAE69C5753C3}" srcOrd="0" destOrd="0" presId="urn:microsoft.com/office/officeart/2005/8/layout/chevron2"/>
    <dgm:cxn modelId="{45E7A803-EC29-4D3D-9C6F-E1D4FE67F8CD}" srcId="{FD6078DE-CB97-4313-A2AC-95A226E52D3E}" destId="{BF6BD0FD-E6CC-4E4E-8288-C9F06C47D8E3}" srcOrd="0" destOrd="0" parTransId="{3EF7274E-460C-4B0F-AAD3-D938A35DD6F7}" sibTransId="{FC2075CC-975A-4105-924D-2B3B53E3675D}"/>
    <dgm:cxn modelId="{ED7A77E0-55E9-4CF2-A0B5-D50EACA924A9}" srcId="{0213F693-6E91-45D8-8613-DC36A8D6FAB6}" destId="{B544538C-E81D-4CFD-A08E-9AE50BFDC3BA}" srcOrd="0" destOrd="0" parTransId="{591FBFD3-52D8-44DB-BA50-5438276DC3A5}" sibTransId="{3C716BF5-4D6C-4BA0-99C3-6757CDD08A2F}"/>
    <dgm:cxn modelId="{50823FCA-EC84-4DC1-A68C-823A5D62ECC4}" type="presOf" srcId="{032B1AC8-2FC0-429E-835C-7AABE4619C1B}" destId="{D324C761-DA27-465D-9D7E-7D4B09826BFB}" srcOrd="0" destOrd="0" presId="urn:microsoft.com/office/officeart/2005/8/layout/chevron2"/>
    <dgm:cxn modelId="{1137F9BF-6802-4264-8D87-FCEE4805333A}" type="presParOf" srcId="{8C82224F-39D2-4B7D-971F-AED05DFE2DCB}" destId="{243879AF-DA56-4DD2-B59A-E69CBD1CD954}" srcOrd="0" destOrd="0" presId="urn:microsoft.com/office/officeart/2005/8/layout/chevron2"/>
    <dgm:cxn modelId="{67FA5B9F-5CEC-4203-A64D-3EF3A1EADE76}" type="presParOf" srcId="{243879AF-DA56-4DD2-B59A-E69CBD1CD954}" destId="{AB02DEC5-694F-4CB4-8991-31AE3891E559}" srcOrd="0" destOrd="0" presId="urn:microsoft.com/office/officeart/2005/8/layout/chevron2"/>
    <dgm:cxn modelId="{AEF8282E-8D66-47B2-801D-7E2FD8639BB1}" type="presParOf" srcId="{243879AF-DA56-4DD2-B59A-E69CBD1CD954}" destId="{548319AD-B047-402C-A3A0-E43C204BDCD7}" srcOrd="1" destOrd="0" presId="urn:microsoft.com/office/officeart/2005/8/layout/chevron2"/>
    <dgm:cxn modelId="{B1270A26-9526-4B63-9D24-276F0DB7C1BC}" type="presParOf" srcId="{8C82224F-39D2-4B7D-971F-AED05DFE2DCB}" destId="{A28481D4-A1F1-4A6B-BB1C-EDC57CB1627C}" srcOrd="1" destOrd="0" presId="urn:microsoft.com/office/officeart/2005/8/layout/chevron2"/>
    <dgm:cxn modelId="{06FE3DE9-2321-4A70-8077-228C41C1BA99}" type="presParOf" srcId="{8C82224F-39D2-4B7D-971F-AED05DFE2DCB}" destId="{C2EE3184-5245-4F2C-AD5B-B8A69C437C48}" srcOrd="2" destOrd="0" presId="urn:microsoft.com/office/officeart/2005/8/layout/chevron2"/>
    <dgm:cxn modelId="{D60719B0-9AE4-43BE-ABC1-AE1A6B44A43F}" type="presParOf" srcId="{C2EE3184-5245-4F2C-AD5B-B8A69C437C48}" destId="{5B959EC1-3523-4562-8ABD-CAE69C5753C3}" srcOrd="0" destOrd="0" presId="urn:microsoft.com/office/officeart/2005/8/layout/chevron2"/>
    <dgm:cxn modelId="{258B3594-DE5B-40B4-A7CF-2591E4270141}" type="presParOf" srcId="{C2EE3184-5245-4F2C-AD5B-B8A69C437C48}" destId="{D324C761-DA27-465D-9D7E-7D4B09826BFB}" srcOrd="1" destOrd="0" presId="urn:microsoft.com/office/officeart/2005/8/layout/chevron2"/>
    <dgm:cxn modelId="{846A0B98-4A66-4943-BC84-9CDE4866A589}" type="presParOf" srcId="{8C82224F-39D2-4B7D-971F-AED05DFE2DCB}" destId="{D849E7A7-DA9B-4642-9E57-C52A657264E6}" srcOrd="3" destOrd="0" presId="urn:microsoft.com/office/officeart/2005/8/layout/chevron2"/>
    <dgm:cxn modelId="{7CC1A1EB-FF5A-41E4-BB1F-B81FF212A429}" type="presParOf" srcId="{8C82224F-39D2-4B7D-971F-AED05DFE2DCB}" destId="{FAFE3069-8B40-4B23-85FE-7B2F1843B558}" srcOrd="4" destOrd="0" presId="urn:microsoft.com/office/officeart/2005/8/layout/chevron2"/>
    <dgm:cxn modelId="{F9F82693-B0F1-491C-95B0-502D80BA712F}" type="presParOf" srcId="{FAFE3069-8B40-4B23-85FE-7B2F1843B558}" destId="{D51E88E4-A646-4A9D-AAAC-64F8250FBB18}" srcOrd="0" destOrd="0" presId="urn:microsoft.com/office/officeart/2005/8/layout/chevron2"/>
    <dgm:cxn modelId="{74DCF500-F5B4-402E-B804-8C018046588E}" type="presParOf" srcId="{FAFE3069-8B40-4B23-85FE-7B2F1843B558}" destId="{79E1C576-305B-4B84-8596-E3AA7B4DDFB1}" srcOrd="1" destOrd="0" presId="urn:microsoft.com/office/officeart/2005/8/layout/chevron2"/>
    <dgm:cxn modelId="{CF341A67-A162-4996-B6E1-3F7C57B9FED5}" type="presParOf" srcId="{8C82224F-39D2-4B7D-971F-AED05DFE2DCB}" destId="{684D6A16-785B-4B49-B088-5ED15436C4F3}" srcOrd="5" destOrd="0" presId="urn:microsoft.com/office/officeart/2005/8/layout/chevron2"/>
    <dgm:cxn modelId="{5501DD89-B178-42E8-9EFD-98D3087A1039}" type="presParOf" srcId="{8C82224F-39D2-4B7D-971F-AED05DFE2DCB}" destId="{25186A28-E50C-44B8-8DBB-681479591936}" srcOrd="6" destOrd="0" presId="urn:microsoft.com/office/officeart/2005/8/layout/chevron2"/>
    <dgm:cxn modelId="{0E945933-93C7-4FAE-BDAD-58E4831F7D7D}" type="presParOf" srcId="{25186A28-E50C-44B8-8DBB-681479591936}" destId="{73987EFD-986F-4B63-83C2-8E9AE49B7A75}" srcOrd="0" destOrd="0" presId="urn:microsoft.com/office/officeart/2005/8/layout/chevron2"/>
    <dgm:cxn modelId="{C5F79DB4-E81E-484A-B4B3-7FB492B75B5C}" type="presParOf" srcId="{25186A28-E50C-44B8-8DBB-681479591936}" destId="{DF8BF73E-DD2C-41BA-9A74-019A246BEC21}" srcOrd="1" destOrd="0" presId="urn:microsoft.com/office/officeart/2005/8/layout/chevron2"/>
    <dgm:cxn modelId="{E0826104-5FF0-40AB-831F-B47F994A6BDE}" type="presParOf" srcId="{8C82224F-39D2-4B7D-971F-AED05DFE2DCB}" destId="{927FCF1F-7026-4C6A-848C-17909E45599A}" srcOrd="7" destOrd="0" presId="urn:microsoft.com/office/officeart/2005/8/layout/chevron2"/>
    <dgm:cxn modelId="{5BE99751-1099-401D-AE89-239EED9F9D7E}" type="presParOf" srcId="{8C82224F-39D2-4B7D-971F-AED05DFE2DCB}" destId="{741E4F30-5532-488C-BBD7-9DCEB3E853C6}" srcOrd="8" destOrd="0" presId="urn:microsoft.com/office/officeart/2005/8/layout/chevron2"/>
    <dgm:cxn modelId="{C25025D0-2DBC-4BBF-B3F6-EE788C223CE9}" type="presParOf" srcId="{741E4F30-5532-488C-BBD7-9DCEB3E853C6}" destId="{90610D72-B2D9-4B65-9B17-3D076D5F4F5E}" srcOrd="0" destOrd="0" presId="urn:microsoft.com/office/officeart/2005/8/layout/chevron2"/>
    <dgm:cxn modelId="{9A2335F0-CF4A-4D4B-BB01-573534DB8F87}" type="presParOf" srcId="{741E4F30-5532-488C-BBD7-9DCEB3E853C6}" destId="{3E389677-EE1C-44EB-B1C9-C5CF73DEC8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5D2271-D85E-4354-BB2E-731BD09253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437CEEE-5F89-4493-8D6D-C2DD3CAE0293}">
      <dgm:prSet phldrT="[Text]" custT="1"/>
      <dgm:spPr/>
      <dgm:t>
        <a:bodyPr/>
        <a:lstStyle/>
        <a:p>
          <a:r>
            <a:rPr lang="en-US" sz="2400" b="1" dirty="0" err="1"/>
            <a:t>Tại</a:t>
          </a:r>
          <a:r>
            <a:rPr lang="en-US" sz="2400" b="1" dirty="0"/>
            <a:t> </a:t>
          </a:r>
          <a:r>
            <a:rPr lang="en-US" sz="2400" b="1" dirty="0" err="1"/>
            <a:t>thời</a:t>
          </a:r>
          <a:r>
            <a:rPr lang="en-US" sz="2400" b="1" dirty="0"/>
            <a:t> </a:t>
          </a:r>
          <a:r>
            <a:rPr lang="en-US" sz="2400" b="1" dirty="0" err="1"/>
            <a:t>điểm</a:t>
          </a:r>
          <a:r>
            <a:rPr lang="en-US" sz="2400" b="1" dirty="0"/>
            <a:t> </a:t>
          </a:r>
          <a:r>
            <a:rPr lang="en-US" sz="2400" b="1" dirty="0" err="1"/>
            <a:t>thành</a:t>
          </a:r>
          <a:r>
            <a:rPr lang="en-US" sz="2400" b="1" dirty="0"/>
            <a:t> </a:t>
          </a:r>
          <a:r>
            <a:rPr lang="en-US" sz="2400" b="1" dirty="0" err="1"/>
            <a:t>lập</a:t>
          </a:r>
          <a:r>
            <a:rPr lang="en-US" sz="2400" b="1" dirty="0"/>
            <a:t>: </a:t>
          </a:r>
          <a:r>
            <a:rPr lang="en-US" sz="2400" b="1" dirty="0" err="1"/>
            <a:t>ngành</a:t>
          </a:r>
          <a:r>
            <a:rPr lang="en-US" sz="2400" b="1" dirty="0"/>
            <a:t>, </a:t>
          </a:r>
          <a:r>
            <a:rPr lang="en-US" sz="2400" b="1" dirty="0" err="1"/>
            <a:t>nghề</a:t>
          </a:r>
          <a:r>
            <a:rPr lang="en-US" sz="2400" b="1" dirty="0"/>
            <a:t> ĐKKD </a:t>
          </a:r>
          <a:r>
            <a:rPr lang="en-US" sz="2400" b="1" dirty="0" err="1"/>
            <a:t>phù</a:t>
          </a:r>
          <a:r>
            <a:rPr lang="en-US" sz="2400" b="1" dirty="0"/>
            <a:t> </a:t>
          </a:r>
          <a:r>
            <a:rPr lang="en-US" sz="2400" b="1" dirty="0" err="1"/>
            <a:t>hợp</a:t>
          </a:r>
          <a:r>
            <a:rPr lang="en-US" sz="2400" b="1" dirty="0"/>
            <a:t> </a:t>
          </a:r>
          <a:r>
            <a:rPr lang="en-US" sz="2400" b="1" dirty="0" err="1"/>
            <a:t>với</a:t>
          </a:r>
          <a:r>
            <a:rPr lang="en-US" sz="2400" b="1" dirty="0"/>
            <a:t> </a:t>
          </a:r>
          <a:r>
            <a:rPr lang="en-US" sz="2400" b="1" dirty="0" err="1"/>
            <a:t>mục</a:t>
          </a:r>
          <a:r>
            <a:rPr lang="en-US" sz="2400" b="1" dirty="0"/>
            <a:t> </a:t>
          </a:r>
          <a:r>
            <a:rPr lang="en-US" sz="2400" b="1" dirty="0" err="1"/>
            <a:t>tiêu</a:t>
          </a:r>
          <a:r>
            <a:rPr lang="en-US" sz="2400" b="1" dirty="0"/>
            <a:t> DAĐT </a:t>
          </a:r>
        </a:p>
      </dgm:t>
    </dgm:pt>
    <dgm:pt modelId="{5D6849DB-C746-4F7F-84C9-13A7650F57AF}" type="parTrans" cxnId="{80B5A8F6-A526-4EEA-B77C-CC24F1D2F9BD}">
      <dgm:prSet/>
      <dgm:spPr/>
      <dgm:t>
        <a:bodyPr/>
        <a:lstStyle/>
        <a:p>
          <a:endParaRPr lang="en-US"/>
        </a:p>
      </dgm:t>
    </dgm:pt>
    <dgm:pt modelId="{CBFDFB8C-AC5E-459D-BB84-8806802E7265}" type="sibTrans" cxnId="{80B5A8F6-A526-4EEA-B77C-CC24F1D2F9BD}">
      <dgm:prSet/>
      <dgm:spPr/>
      <dgm:t>
        <a:bodyPr/>
        <a:lstStyle/>
        <a:p>
          <a:endParaRPr lang="en-US"/>
        </a:p>
      </dgm:t>
    </dgm:pt>
    <dgm:pt modelId="{011622D5-5578-403E-A22F-D657AB0DBEE6}">
      <dgm:prSet phldrT="[Text]" custT="1"/>
      <dgm:spPr/>
      <dgm:t>
        <a:bodyPr/>
        <a:lstStyle/>
        <a:p>
          <a:r>
            <a:rPr lang="en-US" sz="2300" b="1" dirty="0" err="1"/>
            <a:t>Nhà</a:t>
          </a:r>
          <a:r>
            <a:rPr lang="en-US" sz="2300" b="1" dirty="0"/>
            <a:t> </a:t>
          </a:r>
          <a:r>
            <a:rPr lang="en-US" sz="2300" b="1" dirty="0" err="1"/>
            <a:t>đầu</a:t>
          </a:r>
          <a:r>
            <a:rPr lang="en-US" sz="2300" b="1" dirty="0"/>
            <a:t> </a:t>
          </a:r>
          <a:r>
            <a:rPr lang="en-US" sz="2300" b="1" dirty="0" err="1"/>
            <a:t>tư</a:t>
          </a:r>
          <a:r>
            <a:rPr lang="en-US" sz="2300" b="1" dirty="0"/>
            <a:t> </a:t>
          </a:r>
          <a:r>
            <a:rPr lang="en-US" sz="2300" b="1" dirty="0" err="1"/>
            <a:t>thực</a:t>
          </a:r>
          <a:r>
            <a:rPr lang="en-US" sz="2300" b="1" dirty="0"/>
            <a:t> </a:t>
          </a:r>
          <a:r>
            <a:rPr lang="en-US" sz="2300" b="1" dirty="0" err="1"/>
            <a:t>hiện</a:t>
          </a:r>
          <a:r>
            <a:rPr lang="en-US" sz="2300" b="1" dirty="0"/>
            <a:t> </a:t>
          </a:r>
          <a:r>
            <a:rPr lang="en-US" sz="2300" b="1" dirty="0" err="1"/>
            <a:t>quyền</a:t>
          </a:r>
          <a:r>
            <a:rPr lang="en-US" sz="2300" b="1" dirty="0"/>
            <a:t> </a:t>
          </a:r>
          <a:r>
            <a:rPr lang="en-US" sz="2300" b="1" dirty="0" err="1"/>
            <a:t>và</a:t>
          </a:r>
          <a:r>
            <a:rPr lang="en-US" sz="2300" b="1" dirty="0"/>
            <a:t> </a:t>
          </a:r>
          <a:r>
            <a:rPr lang="en-US" sz="2300" b="1" dirty="0" err="1"/>
            <a:t>nghĩa</a:t>
          </a:r>
          <a:r>
            <a:rPr lang="en-US" sz="2300" b="1" dirty="0"/>
            <a:t> </a:t>
          </a:r>
          <a:r>
            <a:rPr lang="en-US" sz="2300" b="1" dirty="0" err="1"/>
            <a:t>vụ</a:t>
          </a:r>
          <a:r>
            <a:rPr lang="en-US" sz="2300" b="1" dirty="0"/>
            <a:t> </a:t>
          </a:r>
          <a:r>
            <a:rPr lang="en-US" sz="2300" b="1" dirty="0" err="1"/>
            <a:t>đối</a:t>
          </a:r>
          <a:r>
            <a:rPr lang="en-US" sz="2300" b="1" dirty="0"/>
            <a:t> </a:t>
          </a:r>
          <a:r>
            <a:rPr lang="en-US" sz="2300" b="1" dirty="0" err="1"/>
            <a:t>với</a:t>
          </a:r>
          <a:r>
            <a:rPr lang="en-US" sz="2300" b="1" dirty="0"/>
            <a:t> </a:t>
          </a:r>
          <a:r>
            <a:rPr lang="en-US" sz="2300" b="1" dirty="0" err="1"/>
            <a:t>dự</a:t>
          </a:r>
          <a:r>
            <a:rPr lang="en-US" sz="2300" b="1" dirty="0"/>
            <a:t> </a:t>
          </a:r>
          <a:r>
            <a:rPr lang="en-US" sz="2300" b="1" dirty="0" err="1"/>
            <a:t>án</a:t>
          </a:r>
          <a:r>
            <a:rPr lang="en-US" sz="2300" b="1" dirty="0"/>
            <a:t> </a:t>
          </a:r>
          <a:r>
            <a:rPr lang="en-US" sz="2300" b="1" dirty="0" err="1"/>
            <a:t>với</a:t>
          </a:r>
          <a:r>
            <a:rPr lang="en-US" sz="2300" b="1" dirty="0"/>
            <a:t> </a:t>
          </a:r>
          <a:r>
            <a:rPr lang="en-US" sz="2300" b="1" dirty="0" err="1"/>
            <a:t>tư</a:t>
          </a:r>
          <a:r>
            <a:rPr lang="en-US" sz="2300" b="1" dirty="0"/>
            <a:t> </a:t>
          </a:r>
          <a:r>
            <a:rPr lang="en-US" sz="2300" b="1" dirty="0" err="1"/>
            <a:t>cách</a:t>
          </a:r>
          <a:r>
            <a:rPr lang="en-US" sz="2300" b="1" dirty="0"/>
            <a:t> </a:t>
          </a:r>
          <a:r>
            <a:rPr lang="en-US" sz="2300" b="1" dirty="0" err="1"/>
            <a:t>là</a:t>
          </a:r>
          <a:r>
            <a:rPr lang="en-US" sz="2300" b="1" dirty="0"/>
            <a:t> </a:t>
          </a:r>
          <a:r>
            <a:rPr lang="en-US" sz="2300" b="1" dirty="0" err="1"/>
            <a:t>thành</a:t>
          </a:r>
          <a:r>
            <a:rPr lang="en-US" sz="2300" b="1" dirty="0"/>
            <a:t> </a:t>
          </a:r>
          <a:r>
            <a:rPr lang="en-US" sz="2300" b="1" dirty="0" err="1"/>
            <a:t>viên</a:t>
          </a:r>
          <a:r>
            <a:rPr lang="en-US" sz="2300" b="1" dirty="0"/>
            <a:t>, </a:t>
          </a:r>
          <a:r>
            <a:rPr lang="en-US" sz="2300" b="1" dirty="0" err="1"/>
            <a:t>cổ</a:t>
          </a:r>
          <a:r>
            <a:rPr lang="en-US" sz="2300" b="1" dirty="0"/>
            <a:t> </a:t>
          </a:r>
          <a:r>
            <a:rPr lang="en-US" sz="2300" b="1" dirty="0" err="1"/>
            <a:t>đông</a:t>
          </a:r>
          <a:r>
            <a:rPr lang="en-US" sz="2300" b="1" dirty="0"/>
            <a:t> </a:t>
          </a:r>
          <a:r>
            <a:rPr lang="en-US" sz="2300" b="1" dirty="0" err="1"/>
            <a:t>sau</a:t>
          </a:r>
          <a:r>
            <a:rPr lang="en-US" sz="2300" b="1" dirty="0"/>
            <a:t> </a:t>
          </a:r>
          <a:r>
            <a:rPr lang="en-US" sz="2300" b="1" dirty="0" err="1"/>
            <a:t>khi</a:t>
          </a:r>
          <a:r>
            <a:rPr lang="en-US" sz="2300" b="1" dirty="0"/>
            <a:t> </a:t>
          </a:r>
          <a:r>
            <a:rPr lang="en-US" sz="2300" b="1" dirty="0" err="1"/>
            <a:t>thành</a:t>
          </a:r>
          <a:r>
            <a:rPr lang="en-US" sz="2300" b="1" dirty="0"/>
            <a:t> </a:t>
          </a:r>
          <a:r>
            <a:rPr lang="en-US" sz="2300" b="1" dirty="0" err="1"/>
            <a:t>lập</a:t>
          </a:r>
          <a:r>
            <a:rPr lang="en-US" sz="2300" b="1" dirty="0"/>
            <a:t> TCKT</a:t>
          </a:r>
        </a:p>
      </dgm:t>
    </dgm:pt>
    <dgm:pt modelId="{6E3B0372-14F0-45DE-AC04-7C7B09E56142}" type="parTrans" cxnId="{4CFBE458-0D44-4186-A450-F6061F571923}">
      <dgm:prSet/>
      <dgm:spPr/>
      <dgm:t>
        <a:bodyPr/>
        <a:lstStyle/>
        <a:p>
          <a:endParaRPr lang="en-US"/>
        </a:p>
      </dgm:t>
    </dgm:pt>
    <dgm:pt modelId="{9D4BC59E-3DD8-47FC-B142-41D94CB33B27}" type="sibTrans" cxnId="{4CFBE458-0D44-4186-A450-F6061F571923}">
      <dgm:prSet/>
      <dgm:spPr/>
      <dgm:t>
        <a:bodyPr/>
        <a:lstStyle/>
        <a:p>
          <a:endParaRPr lang="en-US"/>
        </a:p>
      </dgm:t>
    </dgm:pt>
    <dgm:pt modelId="{8D9E95A4-03F3-470D-8AB6-CD7BAE68E76B}">
      <dgm:prSet phldrT="[Text]"/>
      <dgm:spPr/>
      <dgm:t>
        <a:bodyPr/>
        <a:lstStyle/>
        <a:p>
          <a:r>
            <a:rPr lang="en-US" b="1" dirty="0" err="1"/>
            <a:t>Vốn</a:t>
          </a:r>
          <a:r>
            <a:rPr lang="en-US" b="1" dirty="0"/>
            <a:t> </a:t>
          </a:r>
          <a:r>
            <a:rPr lang="en-US" b="1" dirty="0" err="1"/>
            <a:t>điều</a:t>
          </a:r>
          <a:r>
            <a:rPr lang="en-US" b="1" dirty="0"/>
            <a:t> </a:t>
          </a:r>
          <a:r>
            <a:rPr lang="en-US" b="1" dirty="0" err="1"/>
            <a:t>lệ</a:t>
          </a:r>
          <a:r>
            <a:rPr lang="en-US" b="1" dirty="0"/>
            <a:t> </a:t>
          </a:r>
          <a:r>
            <a:rPr lang="en-US" b="1" dirty="0" err="1"/>
            <a:t>của</a:t>
          </a:r>
          <a:r>
            <a:rPr lang="en-US" b="1" dirty="0"/>
            <a:t> TCKT </a:t>
          </a:r>
          <a:r>
            <a:rPr lang="en-US" b="1" dirty="0" err="1"/>
            <a:t>tại</a:t>
          </a:r>
          <a:r>
            <a:rPr lang="en-US" b="1" dirty="0"/>
            <a:t> </a:t>
          </a:r>
          <a:r>
            <a:rPr lang="en-US" b="1" dirty="0" err="1"/>
            <a:t>thời</a:t>
          </a:r>
          <a:r>
            <a:rPr lang="en-US" b="1" dirty="0"/>
            <a:t> </a:t>
          </a:r>
          <a:r>
            <a:rPr lang="en-US" b="1" dirty="0" err="1"/>
            <a:t>điểm</a:t>
          </a:r>
          <a:r>
            <a:rPr lang="en-US" b="1" dirty="0"/>
            <a:t> </a:t>
          </a:r>
          <a:r>
            <a:rPr lang="en-US" b="1" dirty="0" err="1"/>
            <a:t>thành</a:t>
          </a:r>
          <a:r>
            <a:rPr lang="en-US" b="1" dirty="0"/>
            <a:t> </a:t>
          </a:r>
          <a:r>
            <a:rPr lang="en-US" b="1" dirty="0" err="1"/>
            <a:t>lập</a:t>
          </a:r>
          <a:r>
            <a:rPr lang="en-US" b="1" dirty="0"/>
            <a:t> </a:t>
          </a:r>
          <a:r>
            <a:rPr lang="en-US" b="1" dirty="0" err="1"/>
            <a:t>không</a:t>
          </a:r>
          <a:r>
            <a:rPr lang="en-US" b="1" dirty="0"/>
            <a:t> </a:t>
          </a:r>
          <a:r>
            <a:rPr lang="en-US" b="1" dirty="0" err="1"/>
            <a:t>bắt</a:t>
          </a:r>
          <a:r>
            <a:rPr lang="en-US" b="1" dirty="0"/>
            <a:t> </a:t>
          </a:r>
          <a:r>
            <a:rPr lang="en-US" b="1" dirty="0" err="1"/>
            <a:t>buộc</a:t>
          </a:r>
          <a:r>
            <a:rPr lang="en-US" b="1" dirty="0"/>
            <a:t> </a:t>
          </a:r>
          <a:r>
            <a:rPr lang="en-US" b="1" dirty="0" err="1"/>
            <a:t>phải</a:t>
          </a:r>
          <a:r>
            <a:rPr lang="en-US" b="1" dirty="0"/>
            <a:t> </a:t>
          </a:r>
          <a:r>
            <a:rPr lang="en-US" b="1" dirty="0" err="1"/>
            <a:t>bằng</a:t>
          </a:r>
          <a:r>
            <a:rPr lang="en-US" b="1" dirty="0"/>
            <a:t> </a:t>
          </a:r>
          <a:r>
            <a:rPr lang="en-US" b="1" dirty="0" err="1"/>
            <a:t>vốn</a:t>
          </a:r>
          <a:r>
            <a:rPr lang="en-US" b="1" dirty="0"/>
            <a:t> </a:t>
          </a:r>
          <a:r>
            <a:rPr lang="en-US" b="1" dirty="0" err="1"/>
            <a:t>nhà</a:t>
          </a:r>
          <a:r>
            <a:rPr lang="en-US" b="1" dirty="0"/>
            <a:t> </a:t>
          </a:r>
          <a:r>
            <a:rPr lang="en-US" b="1" dirty="0" err="1"/>
            <a:t>đầu</a:t>
          </a:r>
          <a:r>
            <a:rPr lang="en-US" b="1" dirty="0"/>
            <a:t> </a:t>
          </a:r>
          <a:r>
            <a:rPr lang="en-US" b="1" dirty="0" err="1"/>
            <a:t>tư</a:t>
          </a:r>
          <a:r>
            <a:rPr lang="en-US" b="1" dirty="0"/>
            <a:t> cam </a:t>
          </a:r>
          <a:r>
            <a:rPr lang="en-US" b="1" dirty="0" err="1"/>
            <a:t>kết</a:t>
          </a:r>
          <a:r>
            <a:rPr lang="en-US" b="1" dirty="0"/>
            <a:t> </a:t>
          </a:r>
          <a:r>
            <a:rPr lang="en-US" b="1" dirty="0" err="1"/>
            <a:t>góp</a:t>
          </a:r>
          <a:endParaRPr lang="en-US" b="1" dirty="0"/>
        </a:p>
      </dgm:t>
    </dgm:pt>
    <dgm:pt modelId="{555CC290-1CE5-4036-8155-E40E3D7046B4}" type="parTrans" cxnId="{29F28E27-07BE-4ED1-967D-0ECE2976AE07}">
      <dgm:prSet/>
      <dgm:spPr/>
      <dgm:t>
        <a:bodyPr/>
        <a:lstStyle/>
        <a:p>
          <a:endParaRPr lang="en-US"/>
        </a:p>
      </dgm:t>
    </dgm:pt>
    <dgm:pt modelId="{FE603258-3CE5-4C10-A0DB-3387CFF0DE25}" type="sibTrans" cxnId="{29F28E27-07BE-4ED1-967D-0ECE2976AE07}">
      <dgm:prSet/>
      <dgm:spPr/>
      <dgm:t>
        <a:bodyPr/>
        <a:lstStyle/>
        <a:p>
          <a:endParaRPr lang="en-US"/>
        </a:p>
      </dgm:t>
    </dgm:pt>
    <dgm:pt modelId="{529CE91D-45BA-4DB0-A081-A6AE2F1F3E60}" type="pres">
      <dgm:prSet presAssocID="{B75D2271-D85E-4354-BB2E-731BD0925333}" presName="Name0" presStyleCnt="0">
        <dgm:presLayoutVars>
          <dgm:chMax val="7"/>
          <dgm:chPref val="7"/>
          <dgm:dir/>
        </dgm:presLayoutVars>
      </dgm:prSet>
      <dgm:spPr/>
    </dgm:pt>
    <dgm:pt modelId="{BA625F6B-A44F-4242-9E80-34CA94DBC3C0}" type="pres">
      <dgm:prSet presAssocID="{B75D2271-D85E-4354-BB2E-731BD0925333}" presName="Name1" presStyleCnt="0"/>
      <dgm:spPr/>
    </dgm:pt>
    <dgm:pt modelId="{5337DC56-5F35-46A0-906D-AAB08ADFC1B4}" type="pres">
      <dgm:prSet presAssocID="{B75D2271-D85E-4354-BB2E-731BD0925333}" presName="cycle" presStyleCnt="0"/>
      <dgm:spPr/>
    </dgm:pt>
    <dgm:pt modelId="{6FE6AD0E-3338-4271-AC93-70FBECF0C7AC}" type="pres">
      <dgm:prSet presAssocID="{B75D2271-D85E-4354-BB2E-731BD0925333}" presName="srcNode" presStyleLbl="node1" presStyleIdx="0" presStyleCnt="3"/>
      <dgm:spPr/>
    </dgm:pt>
    <dgm:pt modelId="{A7014CA1-C0A0-4352-B3C6-796C02E4CB45}" type="pres">
      <dgm:prSet presAssocID="{B75D2271-D85E-4354-BB2E-731BD0925333}" presName="conn" presStyleLbl="parChTrans1D2" presStyleIdx="0" presStyleCnt="1"/>
      <dgm:spPr/>
    </dgm:pt>
    <dgm:pt modelId="{6785E4B4-919B-483F-B60E-E9DD9FA754D7}" type="pres">
      <dgm:prSet presAssocID="{B75D2271-D85E-4354-BB2E-731BD0925333}" presName="extraNode" presStyleLbl="node1" presStyleIdx="0" presStyleCnt="3"/>
      <dgm:spPr/>
    </dgm:pt>
    <dgm:pt modelId="{6270D292-48D2-4EA0-926D-A852545F21A6}" type="pres">
      <dgm:prSet presAssocID="{B75D2271-D85E-4354-BB2E-731BD0925333}" presName="dstNode" presStyleLbl="node1" presStyleIdx="0" presStyleCnt="3"/>
      <dgm:spPr/>
    </dgm:pt>
    <dgm:pt modelId="{E0A453C2-3A63-41DA-BDA4-65C6F7A161F4}" type="pres">
      <dgm:prSet presAssocID="{A437CEEE-5F89-4493-8D6D-C2DD3CAE0293}" presName="text_1" presStyleLbl="node1" presStyleIdx="0" presStyleCnt="3" custLinFactNeighborX="-2275" custLinFactNeighborY="-7876">
        <dgm:presLayoutVars>
          <dgm:bulletEnabled val="1"/>
        </dgm:presLayoutVars>
      </dgm:prSet>
      <dgm:spPr/>
    </dgm:pt>
    <dgm:pt modelId="{65408E70-5465-4E10-BF23-5B59E31310A9}" type="pres">
      <dgm:prSet presAssocID="{A437CEEE-5F89-4493-8D6D-C2DD3CAE0293}" presName="accent_1" presStyleCnt="0"/>
      <dgm:spPr/>
    </dgm:pt>
    <dgm:pt modelId="{31817FE2-3AD1-4623-8ED6-D20BEC6DEE86}" type="pres">
      <dgm:prSet presAssocID="{A437CEEE-5F89-4493-8D6D-C2DD3CAE0293}" presName="accentRepeatNode" presStyleLbl="solidFgAcc1" presStyleIdx="0" presStyleCnt="3" custLinFactNeighborX="-5520" custLinFactNeighborY="-3035"/>
      <dgm:spPr/>
    </dgm:pt>
    <dgm:pt modelId="{597695CF-3E4E-43A6-8DD8-7299D4B9483C}" type="pres">
      <dgm:prSet presAssocID="{011622D5-5578-403E-A22F-D657AB0DBEE6}" presName="text_2" presStyleLbl="node1" presStyleIdx="1" presStyleCnt="3" custLinFactNeighborX="-2379" custLinFactNeighborY="-7876">
        <dgm:presLayoutVars>
          <dgm:bulletEnabled val="1"/>
        </dgm:presLayoutVars>
      </dgm:prSet>
      <dgm:spPr/>
    </dgm:pt>
    <dgm:pt modelId="{C0AC2D7A-5792-4734-A929-2B4B5CBA397B}" type="pres">
      <dgm:prSet presAssocID="{011622D5-5578-403E-A22F-D657AB0DBEE6}" presName="accent_2" presStyleCnt="0"/>
      <dgm:spPr/>
    </dgm:pt>
    <dgm:pt modelId="{539D071E-B6CB-4518-A249-830AEF932D2E}" type="pres">
      <dgm:prSet presAssocID="{011622D5-5578-403E-A22F-D657AB0DBEE6}" presName="accentRepeatNode" presStyleLbl="solidFgAcc1" presStyleIdx="1" presStyleCnt="3"/>
      <dgm:spPr/>
    </dgm:pt>
    <dgm:pt modelId="{D3688450-AE79-4A66-A4B7-3B8B80D44C56}" type="pres">
      <dgm:prSet presAssocID="{8D9E95A4-03F3-470D-8AB6-CD7BAE68E76B}" presName="text_3" presStyleLbl="node1" presStyleIdx="2" presStyleCnt="3" custLinFactNeighborX="-2275" custLinFactNeighborY="-7876">
        <dgm:presLayoutVars>
          <dgm:bulletEnabled val="1"/>
        </dgm:presLayoutVars>
      </dgm:prSet>
      <dgm:spPr/>
    </dgm:pt>
    <dgm:pt modelId="{EA0FB1A6-A1C7-47F6-9700-B30C95EF477C}" type="pres">
      <dgm:prSet presAssocID="{8D9E95A4-03F3-470D-8AB6-CD7BAE68E76B}" presName="accent_3" presStyleCnt="0"/>
      <dgm:spPr/>
    </dgm:pt>
    <dgm:pt modelId="{DD14005F-DB7C-42F1-8B8B-58A63248FF8A}" type="pres">
      <dgm:prSet presAssocID="{8D9E95A4-03F3-470D-8AB6-CD7BAE68E76B}" presName="accentRepeatNode" presStyleLbl="solidFgAcc1" presStyleIdx="2" presStyleCnt="3"/>
      <dgm:spPr/>
    </dgm:pt>
  </dgm:ptLst>
  <dgm:cxnLst>
    <dgm:cxn modelId="{2578712C-51BA-4A15-81A6-B0C9F82CD1F0}" type="presOf" srcId="{8D9E95A4-03F3-470D-8AB6-CD7BAE68E76B}" destId="{D3688450-AE79-4A66-A4B7-3B8B80D44C56}" srcOrd="0" destOrd="0" presId="urn:microsoft.com/office/officeart/2008/layout/VerticalCurvedList"/>
    <dgm:cxn modelId="{29F28E27-07BE-4ED1-967D-0ECE2976AE07}" srcId="{B75D2271-D85E-4354-BB2E-731BD0925333}" destId="{8D9E95A4-03F3-470D-8AB6-CD7BAE68E76B}" srcOrd="2" destOrd="0" parTransId="{555CC290-1CE5-4036-8155-E40E3D7046B4}" sibTransId="{FE603258-3CE5-4C10-A0DB-3387CFF0DE25}"/>
    <dgm:cxn modelId="{9989B108-5382-4742-9A1D-74F582B75EBA}" type="presOf" srcId="{A437CEEE-5F89-4493-8D6D-C2DD3CAE0293}" destId="{E0A453C2-3A63-41DA-BDA4-65C6F7A161F4}" srcOrd="0" destOrd="0" presId="urn:microsoft.com/office/officeart/2008/layout/VerticalCurvedList"/>
    <dgm:cxn modelId="{02B222FB-B06D-4F71-8E23-CE96D6C9604A}" type="presOf" srcId="{CBFDFB8C-AC5E-459D-BB84-8806802E7265}" destId="{A7014CA1-C0A0-4352-B3C6-796C02E4CB45}" srcOrd="0" destOrd="0" presId="urn:microsoft.com/office/officeart/2008/layout/VerticalCurvedList"/>
    <dgm:cxn modelId="{70503B6F-08BA-42DD-BC3C-CB2350B6481C}" type="presOf" srcId="{011622D5-5578-403E-A22F-D657AB0DBEE6}" destId="{597695CF-3E4E-43A6-8DD8-7299D4B9483C}" srcOrd="0" destOrd="0" presId="urn:microsoft.com/office/officeart/2008/layout/VerticalCurvedList"/>
    <dgm:cxn modelId="{4CFBE458-0D44-4186-A450-F6061F571923}" srcId="{B75D2271-D85E-4354-BB2E-731BD0925333}" destId="{011622D5-5578-403E-A22F-D657AB0DBEE6}" srcOrd="1" destOrd="0" parTransId="{6E3B0372-14F0-45DE-AC04-7C7B09E56142}" sibTransId="{9D4BC59E-3DD8-47FC-B142-41D94CB33B27}"/>
    <dgm:cxn modelId="{FE40A06A-6731-4884-9F84-11FAD88BC1AC}" type="presOf" srcId="{B75D2271-D85E-4354-BB2E-731BD0925333}" destId="{529CE91D-45BA-4DB0-A081-A6AE2F1F3E60}" srcOrd="0" destOrd="0" presId="urn:microsoft.com/office/officeart/2008/layout/VerticalCurvedList"/>
    <dgm:cxn modelId="{80B5A8F6-A526-4EEA-B77C-CC24F1D2F9BD}" srcId="{B75D2271-D85E-4354-BB2E-731BD0925333}" destId="{A437CEEE-5F89-4493-8D6D-C2DD3CAE0293}" srcOrd="0" destOrd="0" parTransId="{5D6849DB-C746-4F7F-84C9-13A7650F57AF}" sibTransId="{CBFDFB8C-AC5E-459D-BB84-8806802E7265}"/>
    <dgm:cxn modelId="{AAFB084E-115B-4A55-8966-3B0CB72531DC}" type="presParOf" srcId="{529CE91D-45BA-4DB0-A081-A6AE2F1F3E60}" destId="{BA625F6B-A44F-4242-9E80-34CA94DBC3C0}" srcOrd="0" destOrd="0" presId="urn:microsoft.com/office/officeart/2008/layout/VerticalCurvedList"/>
    <dgm:cxn modelId="{5D377745-EB5F-403C-ADA8-B028E5E5FF9F}" type="presParOf" srcId="{BA625F6B-A44F-4242-9E80-34CA94DBC3C0}" destId="{5337DC56-5F35-46A0-906D-AAB08ADFC1B4}" srcOrd="0" destOrd="0" presId="urn:microsoft.com/office/officeart/2008/layout/VerticalCurvedList"/>
    <dgm:cxn modelId="{8DCF5E2A-8BF6-4FA9-A7DB-E8181D03B0F0}" type="presParOf" srcId="{5337DC56-5F35-46A0-906D-AAB08ADFC1B4}" destId="{6FE6AD0E-3338-4271-AC93-70FBECF0C7AC}" srcOrd="0" destOrd="0" presId="urn:microsoft.com/office/officeart/2008/layout/VerticalCurvedList"/>
    <dgm:cxn modelId="{CA4B5985-2159-44B2-A738-FCF7AFD2395D}" type="presParOf" srcId="{5337DC56-5F35-46A0-906D-AAB08ADFC1B4}" destId="{A7014CA1-C0A0-4352-B3C6-796C02E4CB45}" srcOrd="1" destOrd="0" presId="urn:microsoft.com/office/officeart/2008/layout/VerticalCurvedList"/>
    <dgm:cxn modelId="{DE834D3A-5D35-41CA-8DD8-224EB1E9B737}" type="presParOf" srcId="{5337DC56-5F35-46A0-906D-AAB08ADFC1B4}" destId="{6785E4B4-919B-483F-B60E-E9DD9FA754D7}" srcOrd="2" destOrd="0" presId="urn:microsoft.com/office/officeart/2008/layout/VerticalCurvedList"/>
    <dgm:cxn modelId="{A834EE70-AC23-4F39-AA31-547DD1E1003C}" type="presParOf" srcId="{5337DC56-5F35-46A0-906D-AAB08ADFC1B4}" destId="{6270D292-48D2-4EA0-926D-A852545F21A6}" srcOrd="3" destOrd="0" presId="urn:microsoft.com/office/officeart/2008/layout/VerticalCurvedList"/>
    <dgm:cxn modelId="{59F8271A-31A7-42F8-B96A-61C4961C44E9}" type="presParOf" srcId="{BA625F6B-A44F-4242-9E80-34CA94DBC3C0}" destId="{E0A453C2-3A63-41DA-BDA4-65C6F7A161F4}" srcOrd="1" destOrd="0" presId="urn:microsoft.com/office/officeart/2008/layout/VerticalCurvedList"/>
    <dgm:cxn modelId="{64C2C73E-D384-4454-8772-066F2BEE06C1}" type="presParOf" srcId="{BA625F6B-A44F-4242-9E80-34CA94DBC3C0}" destId="{65408E70-5465-4E10-BF23-5B59E31310A9}" srcOrd="2" destOrd="0" presId="urn:microsoft.com/office/officeart/2008/layout/VerticalCurvedList"/>
    <dgm:cxn modelId="{30EE87C1-9365-462D-A58D-10CDFCBC8F98}" type="presParOf" srcId="{65408E70-5465-4E10-BF23-5B59E31310A9}" destId="{31817FE2-3AD1-4623-8ED6-D20BEC6DEE86}" srcOrd="0" destOrd="0" presId="urn:microsoft.com/office/officeart/2008/layout/VerticalCurvedList"/>
    <dgm:cxn modelId="{89E1C8EB-44C2-4A30-AFFF-AC9DE4108667}" type="presParOf" srcId="{BA625F6B-A44F-4242-9E80-34CA94DBC3C0}" destId="{597695CF-3E4E-43A6-8DD8-7299D4B9483C}" srcOrd="3" destOrd="0" presId="urn:microsoft.com/office/officeart/2008/layout/VerticalCurvedList"/>
    <dgm:cxn modelId="{2BC3F4BE-E7D5-45AB-9CF4-ADA42C978797}" type="presParOf" srcId="{BA625F6B-A44F-4242-9E80-34CA94DBC3C0}" destId="{C0AC2D7A-5792-4734-A929-2B4B5CBA397B}" srcOrd="4" destOrd="0" presId="urn:microsoft.com/office/officeart/2008/layout/VerticalCurvedList"/>
    <dgm:cxn modelId="{FC612D68-5228-4025-93EF-2250DD7EDDF6}" type="presParOf" srcId="{C0AC2D7A-5792-4734-A929-2B4B5CBA397B}" destId="{539D071E-B6CB-4518-A249-830AEF932D2E}" srcOrd="0" destOrd="0" presId="urn:microsoft.com/office/officeart/2008/layout/VerticalCurvedList"/>
    <dgm:cxn modelId="{935DB51D-20F6-4B93-9DE7-BBC279E38B65}" type="presParOf" srcId="{BA625F6B-A44F-4242-9E80-34CA94DBC3C0}" destId="{D3688450-AE79-4A66-A4B7-3B8B80D44C56}" srcOrd="5" destOrd="0" presId="urn:microsoft.com/office/officeart/2008/layout/VerticalCurvedList"/>
    <dgm:cxn modelId="{5926E49C-C823-4609-B083-073938B715DB}" type="presParOf" srcId="{BA625F6B-A44F-4242-9E80-34CA94DBC3C0}" destId="{EA0FB1A6-A1C7-47F6-9700-B30C95EF477C}" srcOrd="6" destOrd="0" presId="urn:microsoft.com/office/officeart/2008/layout/VerticalCurvedList"/>
    <dgm:cxn modelId="{74AF7D27-AA0D-430C-864B-3ACBC37E8E26}" type="presParOf" srcId="{EA0FB1A6-A1C7-47F6-9700-B30C95EF477C}" destId="{DD14005F-DB7C-42F1-8B8B-58A63248FF8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80DC67-A560-407D-8E54-B36A0A5F691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817B91D-8B0A-4CB9-AEE0-E1F6A0AF7532}">
      <dgm:prSet phldrT="[Text]" custT="1"/>
      <dgm:spPr/>
      <dgm:t>
        <a:bodyPr/>
        <a:lstStyle/>
        <a:p>
          <a:r>
            <a:rPr lang="en-US" sz="2200" b="1" dirty="0" err="1"/>
            <a:t>Là</a:t>
          </a:r>
          <a:r>
            <a:rPr lang="en-US" sz="2200" b="1" dirty="0"/>
            <a:t> </a:t>
          </a:r>
          <a:r>
            <a:rPr lang="en-US" sz="2200" b="1" dirty="0" err="1"/>
            <a:t>nhà</a:t>
          </a:r>
          <a:r>
            <a:rPr lang="en-US" sz="2200" b="1" dirty="0"/>
            <a:t> </a:t>
          </a:r>
          <a:r>
            <a:rPr lang="en-US" sz="2200" b="1" dirty="0" err="1"/>
            <a:t>đầu</a:t>
          </a:r>
          <a:r>
            <a:rPr lang="en-US" sz="2200" b="1" dirty="0"/>
            <a:t> </a:t>
          </a:r>
          <a:r>
            <a:rPr lang="en-US" sz="2200" b="1" dirty="0" err="1"/>
            <a:t>tư</a:t>
          </a:r>
          <a:r>
            <a:rPr lang="en-US" sz="2200" b="1" dirty="0"/>
            <a:t> </a:t>
          </a:r>
          <a:r>
            <a:rPr lang="en-US" sz="2200" b="1" dirty="0" err="1"/>
            <a:t>đối</a:t>
          </a:r>
          <a:r>
            <a:rPr lang="en-US" sz="2200" b="1" dirty="0"/>
            <a:t> </a:t>
          </a:r>
          <a:r>
            <a:rPr lang="en-US" sz="2200" b="1" dirty="0" err="1"/>
            <a:t>với</a:t>
          </a:r>
          <a:r>
            <a:rPr lang="en-US" sz="2200" b="1" dirty="0"/>
            <a:t> </a:t>
          </a:r>
          <a:r>
            <a:rPr lang="en-US" sz="2200" b="1" dirty="0" err="1"/>
            <a:t>dự</a:t>
          </a:r>
          <a:r>
            <a:rPr lang="en-US" sz="2200" b="1" dirty="0"/>
            <a:t> </a:t>
          </a:r>
          <a:r>
            <a:rPr lang="en-US" sz="2200" b="1" dirty="0" err="1"/>
            <a:t>án</a:t>
          </a:r>
          <a:r>
            <a:rPr lang="en-US" sz="2200" b="1" dirty="0"/>
            <a:t> </a:t>
          </a:r>
          <a:r>
            <a:rPr lang="en-US" sz="2200" b="1" dirty="0" err="1"/>
            <a:t>kể</a:t>
          </a:r>
          <a:r>
            <a:rPr lang="en-US" sz="2200" b="1" dirty="0"/>
            <a:t> </a:t>
          </a:r>
          <a:r>
            <a:rPr lang="en-US" sz="2200" b="1" dirty="0" err="1"/>
            <a:t>từ</a:t>
          </a:r>
          <a:r>
            <a:rPr lang="en-US" sz="2200" b="1" dirty="0"/>
            <a:t> </a:t>
          </a:r>
          <a:r>
            <a:rPr lang="en-US" sz="2200" b="1" dirty="0" err="1"/>
            <a:t>thời</a:t>
          </a:r>
          <a:r>
            <a:rPr lang="en-US" sz="2200" b="1" dirty="0"/>
            <a:t> </a:t>
          </a:r>
          <a:r>
            <a:rPr lang="en-US" sz="2200" b="1" dirty="0" err="1"/>
            <a:t>điểm</a:t>
          </a:r>
          <a:r>
            <a:rPr lang="en-US" sz="2200" b="1" dirty="0"/>
            <a:t> </a:t>
          </a:r>
          <a:r>
            <a:rPr lang="en-US" sz="2200" b="1" dirty="0" err="1"/>
            <a:t>thành</a:t>
          </a:r>
          <a:r>
            <a:rPr lang="en-US" sz="2200" b="1" dirty="0"/>
            <a:t> </a:t>
          </a:r>
          <a:r>
            <a:rPr lang="en-US" sz="2200" b="1" dirty="0" err="1"/>
            <a:t>lập</a:t>
          </a:r>
          <a:endParaRPr lang="en-US" sz="2200" b="1" dirty="0"/>
        </a:p>
      </dgm:t>
    </dgm:pt>
    <dgm:pt modelId="{14A32196-DAA8-4915-B5BC-9AAFA6311FB9}" type="parTrans" cxnId="{DBD3313F-C5CF-46AD-8969-A50C0B89C66D}">
      <dgm:prSet/>
      <dgm:spPr/>
      <dgm:t>
        <a:bodyPr/>
        <a:lstStyle/>
        <a:p>
          <a:endParaRPr lang="en-US"/>
        </a:p>
      </dgm:t>
    </dgm:pt>
    <dgm:pt modelId="{B210CE81-6ECF-4141-BF59-A25731B74CCF}" type="sibTrans" cxnId="{DBD3313F-C5CF-46AD-8969-A50C0B89C66D}">
      <dgm:prSet/>
      <dgm:spPr/>
      <dgm:t>
        <a:bodyPr/>
        <a:lstStyle/>
        <a:p>
          <a:endParaRPr lang="en-US"/>
        </a:p>
      </dgm:t>
    </dgm:pt>
    <dgm:pt modelId="{54008D55-2B24-42BD-BFE7-18DA98726D15}">
      <dgm:prSet phldrT="[Text]" custT="1"/>
      <dgm:spPr/>
      <dgm:t>
        <a:bodyPr/>
        <a:lstStyle/>
        <a:p>
          <a:r>
            <a:rPr lang="en-US" sz="2200" b="1" dirty="0" err="1"/>
            <a:t>Được</a:t>
          </a:r>
          <a:r>
            <a:rPr lang="en-US" sz="2200" b="1" dirty="0"/>
            <a:t> </a:t>
          </a:r>
          <a:r>
            <a:rPr lang="en-US" sz="2200" b="1" dirty="0" err="1"/>
            <a:t>thực</a:t>
          </a:r>
          <a:r>
            <a:rPr lang="en-US" sz="2200" b="1" dirty="0"/>
            <a:t> </a:t>
          </a:r>
          <a:r>
            <a:rPr lang="en-US" sz="2200" b="1" dirty="0" err="1"/>
            <a:t>hiện</a:t>
          </a:r>
          <a:r>
            <a:rPr lang="en-US" sz="2200" b="1" dirty="0"/>
            <a:t> </a:t>
          </a:r>
          <a:r>
            <a:rPr lang="en-US" sz="2200" b="1" dirty="0" err="1"/>
            <a:t>dự</a:t>
          </a:r>
          <a:r>
            <a:rPr lang="en-US" sz="2200" b="1" dirty="0"/>
            <a:t> </a:t>
          </a:r>
          <a:r>
            <a:rPr lang="en-US" sz="2200" b="1" dirty="0" err="1"/>
            <a:t>án</a:t>
          </a:r>
          <a:r>
            <a:rPr lang="en-US" sz="2200" b="1" dirty="0"/>
            <a:t> </a:t>
          </a:r>
          <a:r>
            <a:rPr lang="en-US" sz="2200" b="1" dirty="0" err="1"/>
            <a:t>mới</a:t>
          </a:r>
          <a:r>
            <a:rPr lang="en-US" sz="2200" b="1" dirty="0"/>
            <a:t> </a:t>
          </a:r>
          <a:r>
            <a:rPr lang="en-US" sz="2200" b="1" dirty="0" err="1"/>
            <a:t>mà</a:t>
          </a:r>
          <a:r>
            <a:rPr lang="en-US" sz="2200" b="1" dirty="0"/>
            <a:t> </a:t>
          </a:r>
          <a:r>
            <a:rPr lang="en-US" sz="2200" b="1" dirty="0" err="1"/>
            <a:t>không</a:t>
          </a:r>
          <a:r>
            <a:rPr lang="en-US" sz="2200" b="1" dirty="0"/>
            <a:t> </a:t>
          </a:r>
          <a:r>
            <a:rPr lang="en-US" sz="2200" b="1" dirty="0" err="1"/>
            <a:t>phải</a:t>
          </a:r>
          <a:r>
            <a:rPr lang="en-US" sz="2200" b="1" dirty="0"/>
            <a:t> </a:t>
          </a:r>
          <a:r>
            <a:rPr lang="en-US" sz="2200" b="1" dirty="0" err="1"/>
            <a:t>lập</a:t>
          </a:r>
          <a:r>
            <a:rPr lang="en-US" sz="2200" b="1" dirty="0"/>
            <a:t> TCKT </a:t>
          </a:r>
          <a:r>
            <a:rPr lang="en-US" sz="2200" b="1" dirty="0" err="1"/>
            <a:t>mới</a:t>
          </a:r>
          <a:endParaRPr lang="en-US" sz="2200" b="1" dirty="0"/>
        </a:p>
      </dgm:t>
    </dgm:pt>
    <dgm:pt modelId="{75A30ED1-D120-46ED-95A4-5F01495D3D34}" type="parTrans" cxnId="{A90348FC-7255-40C7-95E4-74C41870001F}">
      <dgm:prSet/>
      <dgm:spPr/>
      <dgm:t>
        <a:bodyPr/>
        <a:lstStyle/>
        <a:p>
          <a:endParaRPr lang="en-US"/>
        </a:p>
      </dgm:t>
    </dgm:pt>
    <dgm:pt modelId="{83696E4B-6544-4527-B889-2D0BB582F61E}" type="sibTrans" cxnId="{A90348FC-7255-40C7-95E4-74C41870001F}">
      <dgm:prSet/>
      <dgm:spPr/>
      <dgm:t>
        <a:bodyPr/>
        <a:lstStyle/>
        <a:p>
          <a:endParaRPr lang="en-US"/>
        </a:p>
      </dgm:t>
    </dgm:pt>
    <dgm:pt modelId="{F9BDE5C9-EFAE-4AC6-B615-366B40D589CE}">
      <dgm:prSet phldrT="[Text]" custT="1"/>
      <dgm:spPr/>
      <dgm:t>
        <a:bodyPr/>
        <a:lstStyle/>
        <a:p>
          <a:r>
            <a:rPr lang="en-US" sz="2200" b="1" dirty="0"/>
            <a:t>a, b, c K1 Đ23 LĐT </a:t>
          </a:r>
          <a:r>
            <a:rPr lang="en-US" sz="2200" b="1" dirty="0" err="1"/>
            <a:t>thực</a:t>
          </a:r>
          <a:r>
            <a:rPr lang="en-US" sz="2200" b="1" dirty="0"/>
            <a:t> </a:t>
          </a:r>
          <a:r>
            <a:rPr lang="en-US" sz="2200" b="1" dirty="0" err="1"/>
            <a:t>hiện</a:t>
          </a:r>
          <a:r>
            <a:rPr lang="en-US" sz="2200" b="1" dirty="0"/>
            <a:t> </a:t>
          </a:r>
          <a:r>
            <a:rPr lang="en-US" sz="2200" b="1" dirty="0" err="1"/>
            <a:t>thủ</a:t>
          </a:r>
          <a:r>
            <a:rPr lang="en-US" sz="2200" b="1" dirty="0"/>
            <a:t> </a:t>
          </a:r>
          <a:r>
            <a:rPr lang="en-US" sz="2200" b="1" dirty="0" err="1"/>
            <a:t>tục</a:t>
          </a:r>
          <a:r>
            <a:rPr lang="en-US" sz="2200" b="1" dirty="0"/>
            <a:t> </a:t>
          </a:r>
          <a:r>
            <a:rPr lang="en-US" sz="2200" b="1" dirty="0" err="1"/>
            <a:t>cấp</a:t>
          </a:r>
          <a:r>
            <a:rPr lang="en-US" sz="2200" b="1" dirty="0"/>
            <a:t> GCNĐT.</a:t>
          </a:r>
        </a:p>
        <a:p>
          <a:r>
            <a:rPr lang="en-US" sz="2200" b="1" dirty="0" err="1"/>
            <a:t>Trường</a:t>
          </a:r>
          <a:r>
            <a:rPr lang="en-US" sz="2200" b="1" dirty="0"/>
            <a:t> </a:t>
          </a:r>
          <a:r>
            <a:rPr lang="en-US" sz="2200" b="1" dirty="0" err="1"/>
            <a:t>hợp</a:t>
          </a:r>
          <a:r>
            <a:rPr lang="en-US" sz="2200" b="1" dirty="0"/>
            <a:t> </a:t>
          </a:r>
          <a:r>
            <a:rPr lang="en-US" sz="2200" b="1" dirty="0" err="1"/>
            <a:t>còn</a:t>
          </a:r>
          <a:r>
            <a:rPr lang="en-US" sz="2200" b="1" dirty="0"/>
            <a:t> </a:t>
          </a:r>
          <a:r>
            <a:rPr lang="en-US" sz="2200" b="1" dirty="0" err="1"/>
            <a:t>lại</a:t>
          </a:r>
          <a:r>
            <a:rPr lang="en-US" sz="2200" b="1" dirty="0"/>
            <a:t> </a:t>
          </a:r>
          <a:r>
            <a:rPr lang="en-US" sz="2200" b="1" dirty="0" err="1"/>
            <a:t>thực</a:t>
          </a:r>
          <a:r>
            <a:rPr lang="en-US" sz="2200" b="1" dirty="0"/>
            <a:t> </a:t>
          </a:r>
          <a:r>
            <a:rPr lang="en-US" sz="2200" b="1" dirty="0" err="1"/>
            <a:t>hiện</a:t>
          </a:r>
          <a:r>
            <a:rPr lang="en-US" sz="2200" b="1" dirty="0"/>
            <a:t> </a:t>
          </a:r>
          <a:r>
            <a:rPr lang="en-US" sz="2200" b="1" dirty="0" err="1"/>
            <a:t>thủ</a:t>
          </a:r>
          <a:r>
            <a:rPr lang="en-US" sz="2200" b="1" dirty="0"/>
            <a:t> </a:t>
          </a:r>
          <a:r>
            <a:rPr lang="en-US" sz="2200" b="1" dirty="0" err="1"/>
            <a:t>tục</a:t>
          </a:r>
          <a:r>
            <a:rPr lang="en-US" sz="2200" b="1" dirty="0"/>
            <a:t> </a:t>
          </a:r>
          <a:r>
            <a:rPr lang="en-US" sz="2200" b="1" dirty="0" err="1"/>
            <a:t>thông</a:t>
          </a:r>
          <a:r>
            <a:rPr lang="en-US" sz="2200" b="1" dirty="0"/>
            <a:t> </a:t>
          </a:r>
          <a:r>
            <a:rPr lang="en-US" sz="2200" b="1" dirty="0" err="1"/>
            <a:t>báo</a:t>
          </a:r>
          <a:r>
            <a:rPr lang="en-US" sz="2200" b="1" dirty="0"/>
            <a:t> </a:t>
          </a:r>
          <a:r>
            <a:rPr lang="en-US" sz="2200" b="1" dirty="0" err="1"/>
            <a:t>dự</a:t>
          </a:r>
          <a:r>
            <a:rPr lang="en-US" sz="2200" b="1" dirty="0"/>
            <a:t> </a:t>
          </a:r>
          <a:r>
            <a:rPr lang="en-US" sz="2200" b="1" dirty="0" err="1"/>
            <a:t>án</a:t>
          </a:r>
          <a:r>
            <a:rPr lang="en-US" sz="2200" b="1" dirty="0"/>
            <a:t> </a:t>
          </a:r>
          <a:r>
            <a:rPr lang="en-US" sz="2200" b="1" dirty="0" err="1"/>
            <a:t>theo</a:t>
          </a:r>
          <a:r>
            <a:rPr lang="en-US" sz="2200" b="1" dirty="0"/>
            <a:t> </a:t>
          </a:r>
          <a:r>
            <a:rPr lang="en-US" sz="2200" b="1" dirty="0" err="1"/>
            <a:t>mẫu</a:t>
          </a:r>
          <a:r>
            <a:rPr lang="en-US" sz="2200" b="1" dirty="0"/>
            <a:t>.</a:t>
          </a:r>
        </a:p>
      </dgm:t>
    </dgm:pt>
    <dgm:pt modelId="{98E11040-348D-4121-9F52-496156279B44}" type="parTrans" cxnId="{9427E0C4-F26D-40EC-B140-DB82B275BE81}">
      <dgm:prSet/>
      <dgm:spPr/>
      <dgm:t>
        <a:bodyPr/>
        <a:lstStyle/>
        <a:p>
          <a:endParaRPr lang="en-US"/>
        </a:p>
      </dgm:t>
    </dgm:pt>
    <dgm:pt modelId="{BD2B9444-4681-4F59-A02F-E5075C421FF5}" type="sibTrans" cxnId="{9427E0C4-F26D-40EC-B140-DB82B275BE81}">
      <dgm:prSet/>
      <dgm:spPr/>
      <dgm:t>
        <a:bodyPr/>
        <a:lstStyle/>
        <a:p>
          <a:endParaRPr lang="en-US"/>
        </a:p>
      </dgm:t>
    </dgm:pt>
    <dgm:pt modelId="{20ABB002-4F3B-4762-A76F-3797E273C7B1}">
      <dgm:prSet phldrT="[Text]" custT="1"/>
      <dgm:spPr/>
      <dgm:t>
        <a:bodyPr/>
        <a:lstStyle/>
        <a:p>
          <a:r>
            <a:rPr lang="en-US" sz="2200" b="1" dirty="0" err="1"/>
            <a:t>Được</a:t>
          </a:r>
          <a:r>
            <a:rPr lang="en-US" sz="2200" b="1" dirty="0"/>
            <a:t> </a:t>
          </a:r>
          <a:r>
            <a:rPr lang="en-US" sz="2200" b="1" dirty="0" err="1"/>
            <a:t>bổ</a:t>
          </a:r>
          <a:r>
            <a:rPr lang="en-US" sz="2200" b="1" dirty="0"/>
            <a:t> sung </a:t>
          </a:r>
          <a:r>
            <a:rPr lang="en-US" sz="2200" b="1" dirty="0" err="1"/>
            <a:t>ngành</a:t>
          </a:r>
          <a:r>
            <a:rPr lang="en-US" sz="2200" b="1" dirty="0"/>
            <a:t>, </a:t>
          </a:r>
          <a:r>
            <a:rPr lang="en-US" sz="2200" b="1" dirty="0" err="1"/>
            <a:t>nghề</a:t>
          </a:r>
          <a:r>
            <a:rPr lang="en-US" sz="2200" b="1" dirty="0"/>
            <a:t> </a:t>
          </a:r>
          <a:r>
            <a:rPr lang="en-US" sz="2200" b="1" dirty="0" err="1"/>
            <a:t>kinh</a:t>
          </a:r>
          <a:r>
            <a:rPr lang="en-US" sz="2200" b="1" dirty="0"/>
            <a:t> </a:t>
          </a:r>
          <a:r>
            <a:rPr lang="en-US" sz="2200" b="1" dirty="0" err="1"/>
            <a:t>doanh</a:t>
          </a:r>
          <a:r>
            <a:rPr lang="en-US" sz="2200" b="1" dirty="0"/>
            <a:t> </a:t>
          </a:r>
          <a:r>
            <a:rPr lang="en-US" sz="2200" b="1" dirty="0" err="1"/>
            <a:t>không</a:t>
          </a:r>
          <a:r>
            <a:rPr lang="en-US" sz="2200" b="1" dirty="0"/>
            <a:t> </a:t>
          </a:r>
          <a:r>
            <a:rPr lang="en-US" sz="2200" b="1" dirty="0" err="1"/>
            <a:t>cần</a:t>
          </a:r>
          <a:r>
            <a:rPr lang="en-US" sz="2200" b="1" dirty="0"/>
            <a:t> </a:t>
          </a:r>
          <a:r>
            <a:rPr lang="en-US" sz="2200" b="1" dirty="0" err="1"/>
            <a:t>dự</a:t>
          </a:r>
          <a:r>
            <a:rPr lang="en-US" sz="2200" b="1" dirty="0"/>
            <a:t> </a:t>
          </a:r>
          <a:r>
            <a:rPr lang="en-US" sz="2200" b="1" dirty="0" err="1"/>
            <a:t>án</a:t>
          </a:r>
          <a:r>
            <a:rPr lang="en-US" sz="2200" b="1" dirty="0"/>
            <a:t> </a:t>
          </a:r>
          <a:r>
            <a:rPr lang="en-US" sz="2200" b="1" dirty="0" err="1"/>
            <a:t>đầu</a:t>
          </a:r>
          <a:r>
            <a:rPr lang="en-US" sz="2200" b="1" dirty="0"/>
            <a:t> </a:t>
          </a:r>
          <a:r>
            <a:rPr lang="en-US" sz="2200" b="1" dirty="0" err="1"/>
            <a:t>tư</a:t>
          </a:r>
          <a:endParaRPr lang="en-US" sz="2200" b="1" dirty="0"/>
        </a:p>
      </dgm:t>
    </dgm:pt>
    <dgm:pt modelId="{53F7E470-B30A-43C8-85D4-151D32DC1309}" type="parTrans" cxnId="{7D46DEC8-9AD9-4A1C-9B71-DBED41F0B799}">
      <dgm:prSet/>
      <dgm:spPr/>
      <dgm:t>
        <a:bodyPr/>
        <a:lstStyle/>
        <a:p>
          <a:endParaRPr lang="en-US"/>
        </a:p>
      </dgm:t>
    </dgm:pt>
    <dgm:pt modelId="{7905F305-B2A0-411E-8920-A32E5C9896FB}" type="sibTrans" cxnId="{7D46DEC8-9AD9-4A1C-9B71-DBED41F0B799}">
      <dgm:prSet/>
      <dgm:spPr/>
      <dgm:t>
        <a:bodyPr/>
        <a:lstStyle/>
        <a:p>
          <a:endParaRPr lang="en-US"/>
        </a:p>
      </dgm:t>
    </dgm:pt>
    <dgm:pt modelId="{5938F75A-C274-4D5C-869B-A3896F7EFE6A}" type="pres">
      <dgm:prSet presAssocID="{7C80DC67-A560-407D-8E54-B36A0A5F691A}" presName="Name0" presStyleCnt="0">
        <dgm:presLayoutVars>
          <dgm:chMax val="7"/>
          <dgm:chPref val="7"/>
          <dgm:dir/>
        </dgm:presLayoutVars>
      </dgm:prSet>
      <dgm:spPr/>
    </dgm:pt>
    <dgm:pt modelId="{310226C3-4DBB-46E2-970B-5B5F3B7199DA}" type="pres">
      <dgm:prSet presAssocID="{7C80DC67-A560-407D-8E54-B36A0A5F691A}" presName="Name1" presStyleCnt="0"/>
      <dgm:spPr/>
    </dgm:pt>
    <dgm:pt modelId="{9671E594-7458-4B44-8BA1-31E4A4A9D9F1}" type="pres">
      <dgm:prSet presAssocID="{7C80DC67-A560-407D-8E54-B36A0A5F691A}" presName="cycle" presStyleCnt="0"/>
      <dgm:spPr/>
    </dgm:pt>
    <dgm:pt modelId="{0903BD45-B0B1-4CC4-82D3-CF33D9BC400B}" type="pres">
      <dgm:prSet presAssocID="{7C80DC67-A560-407D-8E54-B36A0A5F691A}" presName="srcNode" presStyleLbl="node1" presStyleIdx="0" presStyleCnt="4"/>
      <dgm:spPr/>
    </dgm:pt>
    <dgm:pt modelId="{70929F75-458C-4DDD-BFBA-77C8555AC5AB}" type="pres">
      <dgm:prSet presAssocID="{7C80DC67-A560-407D-8E54-B36A0A5F691A}" presName="conn" presStyleLbl="parChTrans1D2" presStyleIdx="0" presStyleCnt="1"/>
      <dgm:spPr/>
    </dgm:pt>
    <dgm:pt modelId="{4DEE4B09-E55A-4616-9995-6B941232447E}" type="pres">
      <dgm:prSet presAssocID="{7C80DC67-A560-407D-8E54-B36A0A5F691A}" presName="extraNode" presStyleLbl="node1" presStyleIdx="0" presStyleCnt="4"/>
      <dgm:spPr/>
    </dgm:pt>
    <dgm:pt modelId="{8E92F625-F340-4F20-942C-C65293E94335}" type="pres">
      <dgm:prSet presAssocID="{7C80DC67-A560-407D-8E54-B36A0A5F691A}" presName="dstNode" presStyleLbl="node1" presStyleIdx="0" presStyleCnt="4"/>
      <dgm:spPr/>
    </dgm:pt>
    <dgm:pt modelId="{2F458853-3083-4CEC-94B0-5216B262E349}" type="pres">
      <dgm:prSet presAssocID="{4817B91D-8B0A-4CB9-AEE0-E1F6A0AF7532}" presName="text_1" presStyleLbl="node1" presStyleIdx="0" presStyleCnt="4">
        <dgm:presLayoutVars>
          <dgm:bulletEnabled val="1"/>
        </dgm:presLayoutVars>
      </dgm:prSet>
      <dgm:spPr/>
    </dgm:pt>
    <dgm:pt modelId="{6DBFA2B3-2887-4B44-8FD2-652FD9D15488}" type="pres">
      <dgm:prSet presAssocID="{4817B91D-8B0A-4CB9-AEE0-E1F6A0AF7532}" presName="accent_1" presStyleCnt="0"/>
      <dgm:spPr/>
    </dgm:pt>
    <dgm:pt modelId="{DC2DD8AC-3CEA-41D6-9D74-8193A5CC031C}" type="pres">
      <dgm:prSet presAssocID="{4817B91D-8B0A-4CB9-AEE0-E1F6A0AF7532}" presName="accentRepeatNode" presStyleLbl="solidFgAcc1" presStyleIdx="0" presStyleCnt="4"/>
      <dgm:spPr/>
    </dgm:pt>
    <dgm:pt modelId="{C833BABD-CD40-4A8D-8AD7-1EBF7CD40C98}" type="pres">
      <dgm:prSet presAssocID="{54008D55-2B24-42BD-BFE7-18DA98726D15}" presName="text_2" presStyleLbl="node1" presStyleIdx="1" presStyleCnt="4">
        <dgm:presLayoutVars>
          <dgm:bulletEnabled val="1"/>
        </dgm:presLayoutVars>
      </dgm:prSet>
      <dgm:spPr/>
    </dgm:pt>
    <dgm:pt modelId="{EFD152B6-8147-4C50-A01A-C9C3C37A8564}" type="pres">
      <dgm:prSet presAssocID="{54008D55-2B24-42BD-BFE7-18DA98726D15}" presName="accent_2" presStyleCnt="0"/>
      <dgm:spPr/>
    </dgm:pt>
    <dgm:pt modelId="{291EC7F1-6AEB-45B8-80B3-84B140BB9910}" type="pres">
      <dgm:prSet presAssocID="{54008D55-2B24-42BD-BFE7-18DA98726D15}" presName="accentRepeatNode" presStyleLbl="solidFgAcc1" presStyleIdx="1" presStyleCnt="4"/>
      <dgm:spPr/>
    </dgm:pt>
    <dgm:pt modelId="{804D0B2C-B480-4DC9-BCBF-3D26B942B459}" type="pres">
      <dgm:prSet presAssocID="{F9BDE5C9-EFAE-4AC6-B615-366B40D589CE}" presName="text_3" presStyleLbl="node1" presStyleIdx="2" presStyleCnt="4">
        <dgm:presLayoutVars>
          <dgm:bulletEnabled val="1"/>
        </dgm:presLayoutVars>
      </dgm:prSet>
      <dgm:spPr/>
    </dgm:pt>
    <dgm:pt modelId="{C74230BE-1BA3-4FAC-9ED9-D9054E0759A5}" type="pres">
      <dgm:prSet presAssocID="{F9BDE5C9-EFAE-4AC6-B615-366B40D589CE}" presName="accent_3" presStyleCnt="0"/>
      <dgm:spPr/>
    </dgm:pt>
    <dgm:pt modelId="{2B56B142-9762-4477-A53D-0601CBBB9268}" type="pres">
      <dgm:prSet presAssocID="{F9BDE5C9-EFAE-4AC6-B615-366B40D589CE}" presName="accentRepeatNode" presStyleLbl="solidFgAcc1" presStyleIdx="2" presStyleCnt="4"/>
      <dgm:spPr/>
    </dgm:pt>
    <dgm:pt modelId="{FD56DD81-98DE-4AB7-9E7B-8E92371D2A3B}" type="pres">
      <dgm:prSet presAssocID="{20ABB002-4F3B-4762-A76F-3797E273C7B1}" presName="text_4" presStyleLbl="node1" presStyleIdx="3" presStyleCnt="4">
        <dgm:presLayoutVars>
          <dgm:bulletEnabled val="1"/>
        </dgm:presLayoutVars>
      </dgm:prSet>
      <dgm:spPr/>
    </dgm:pt>
    <dgm:pt modelId="{D66FFF2F-6B3D-412B-A5B8-16D76A56CA35}" type="pres">
      <dgm:prSet presAssocID="{20ABB002-4F3B-4762-A76F-3797E273C7B1}" presName="accent_4" presStyleCnt="0"/>
      <dgm:spPr/>
    </dgm:pt>
    <dgm:pt modelId="{566B34DD-E779-4D65-830F-15DC67A47052}" type="pres">
      <dgm:prSet presAssocID="{20ABB002-4F3B-4762-A76F-3797E273C7B1}" presName="accentRepeatNode" presStyleLbl="solidFgAcc1" presStyleIdx="3" presStyleCnt="4"/>
      <dgm:spPr/>
    </dgm:pt>
  </dgm:ptLst>
  <dgm:cxnLst>
    <dgm:cxn modelId="{F989A8D9-D8FE-4CB7-8478-F0F6B966CC12}" type="presOf" srcId="{7C80DC67-A560-407D-8E54-B36A0A5F691A}" destId="{5938F75A-C274-4D5C-869B-A3896F7EFE6A}" srcOrd="0" destOrd="0" presId="urn:microsoft.com/office/officeart/2008/layout/VerticalCurvedList"/>
    <dgm:cxn modelId="{DBD3313F-C5CF-46AD-8969-A50C0B89C66D}" srcId="{7C80DC67-A560-407D-8E54-B36A0A5F691A}" destId="{4817B91D-8B0A-4CB9-AEE0-E1F6A0AF7532}" srcOrd="0" destOrd="0" parTransId="{14A32196-DAA8-4915-B5BC-9AAFA6311FB9}" sibTransId="{B210CE81-6ECF-4141-BF59-A25731B74CCF}"/>
    <dgm:cxn modelId="{6F2EEA10-0073-47C7-BC53-FE4CC1E84196}" type="presOf" srcId="{B210CE81-6ECF-4141-BF59-A25731B74CCF}" destId="{70929F75-458C-4DDD-BFBA-77C8555AC5AB}" srcOrd="0" destOrd="0" presId="urn:microsoft.com/office/officeart/2008/layout/VerticalCurvedList"/>
    <dgm:cxn modelId="{20EFABA7-BF0D-499B-AF98-C701CFB77C6C}" type="presOf" srcId="{4817B91D-8B0A-4CB9-AEE0-E1F6A0AF7532}" destId="{2F458853-3083-4CEC-94B0-5216B262E349}" srcOrd="0" destOrd="0" presId="urn:microsoft.com/office/officeart/2008/layout/VerticalCurvedList"/>
    <dgm:cxn modelId="{4C219553-580F-4DE4-A9FB-D26E3272B00B}" type="presOf" srcId="{20ABB002-4F3B-4762-A76F-3797E273C7B1}" destId="{FD56DD81-98DE-4AB7-9E7B-8E92371D2A3B}" srcOrd="0" destOrd="0" presId="urn:microsoft.com/office/officeart/2008/layout/VerticalCurvedList"/>
    <dgm:cxn modelId="{497F7DF3-6D67-49AC-B3FC-2791DA7355DF}" type="presOf" srcId="{F9BDE5C9-EFAE-4AC6-B615-366B40D589CE}" destId="{804D0B2C-B480-4DC9-BCBF-3D26B942B459}" srcOrd="0" destOrd="0" presId="urn:microsoft.com/office/officeart/2008/layout/VerticalCurvedList"/>
    <dgm:cxn modelId="{9427E0C4-F26D-40EC-B140-DB82B275BE81}" srcId="{7C80DC67-A560-407D-8E54-B36A0A5F691A}" destId="{F9BDE5C9-EFAE-4AC6-B615-366B40D589CE}" srcOrd="2" destOrd="0" parTransId="{98E11040-348D-4121-9F52-496156279B44}" sibTransId="{BD2B9444-4681-4F59-A02F-E5075C421FF5}"/>
    <dgm:cxn modelId="{A90348FC-7255-40C7-95E4-74C41870001F}" srcId="{7C80DC67-A560-407D-8E54-B36A0A5F691A}" destId="{54008D55-2B24-42BD-BFE7-18DA98726D15}" srcOrd="1" destOrd="0" parTransId="{75A30ED1-D120-46ED-95A4-5F01495D3D34}" sibTransId="{83696E4B-6544-4527-B889-2D0BB582F61E}"/>
    <dgm:cxn modelId="{7D46DEC8-9AD9-4A1C-9B71-DBED41F0B799}" srcId="{7C80DC67-A560-407D-8E54-B36A0A5F691A}" destId="{20ABB002-4F3B-4762-A76F-3797E273C7B1}" srcOrd="3" destOrd="0" parTransId="{53F7E470-B30A-43C8-85D4-151D32DC1309}" sibTransId="{7905F305-B2A0-411E-8920-A32E5C9896FB}"/>
    <dgm:cxn modelId="{25D6D847-5E7A-40C0-90DA-99447523B342}" type="presOf" srcId="{54008D55-2B24-42BD-BFE7-18DA98726D15}" destId="{C833BABD-CD40-4A8D-8AD7-1EBF7CD40C98}" srcOrd="0" destOrd="0" presId="urn:microsoft.com/office/officeart/2008/layout/VerticalCurvedList"/>
    <dgm:cxn modelId="{5AD6AA1B-296F-4F26-9486-A61CB7B8203B}" type="presParOf" srcId="{5938F75A-C274-4D5C-869B-A3896F7EFE6A}" destId="{310226C3-4DBB-46E2-970B-5B5F3B7199DA}" srcOrd="0" destOrd="0" presId="urn:microsoft.com/office/officeart/2008/layout/VerticalCurvedList"/>
    <dgm:cxn modelId="{5BFBC8BF-91A0-4253-B921-4E0B59DA25FB}" type="presParOf" srcId="{310226C3-4DBB-46E2-970B-5B5F3B7199DA}" destId="{9671E594-7458-4B44-8BA1-31E4A4A9D9F1}" srcOrd="0" destOrd="0" presId="urn:microsoft.com/office/officeart/2008/layout/VerticalCurvedList"/>
    <dgm:cxn modelId="{DEE90AC9-7155-4FB1-AC47-53CE26754CA8}" type="presParOf" srcId="{9671E594-7458-4B44-8BA1-31E4A4A9D9F1}" destId="{0903BD45-B0B1-4CC4-82D3-CF33D9BC400B}" srcOrd="0" destOrd="0" presId="urn:microsoft.com/office/officeart/2008/layout/VerticalCurvedList"/>
    <dgm:cxn modelId="{0A038EBD-04DA-40B2-AA55-A727FACDA005}" type="presParOf" srcId="{9671E594-7458-4B44-8BA1-31E4A4A9D9F1}" destId="{70929F75-458C-4DDD-BFBA-77C8555AC5AB}" srcOrd="1" destOrd="0" presId="urn:microsoft.com/office/officeart/2008/layout/VerticalCurvedList"/>
    <dgm:cxn modelId="{F8DFC477-2030-4C08-8ABB-2B736CABFB83}" type="presParOf" srcId="{9671E594-7458-4B44-8BA1-31E4A4A9D9F1}" destId="{4DEE4B09-E55A-4616-9995-6B941232447E}" srcOrd="2" destOrd="0" presId="urn:microsoft.com/office/officeart/2008/layout/VerticalCurvedList"/>
    <dgm:cxn modelId="{0DDF0DCA-28B6-42DF-8AC6-C67BB7E11C58}" type="presParOf" srcId="{9671E594-7458-4B44-8BA1-31E4A4A9D9F1}" destId="{8E92F625-F340-4F20-942C-C65293E94335}" srcOrd="3" destOrd="0" presId="urn:microsoft.com/office/officeart/2008/layout/VerticalCurvedList"/>
    <dgm:cxn modelId="{02D906D1-BCED-41EF-9AD8-85244BBE5182}" type="presParOf" srcId="{310226C3-4DBB-46E2-970B-5B5F3B7199DA}" destId="{2F458853-3083-4CEC-94B0-5216B262E349}" srcOrd="1" destOrd="0" presId="urn:microsoft.com/office/officeart/2008/layout/VerticalCurvedList"/>
    <dgm:cxn modelId="{E5D8130F-4FC8-4209-89C2-3AD75DAEAF9E}" type="presParOf" srcId="{310226C3-4DBB-46E2-970B-5B5F3B7199DA}" destId="{6DBFA2B3-2887-4B44-8FD2-652FD9D15488}" srcOrd="2" destOrd="0" presId="urn:microsoft.com/office/officeart/2008/layout/VerticalCurvedList"/>
    <dgm:cxn modelId="{A4C3B56C-7E78-444D-9F65-49B8A9446577}" type="presParOf" srcId="{6DBFA2B3-2887-4B44-8FD2-652FD9D15488}" destId="{DC2DD8AC-3CEA-41D6-9D74-8193A5CC031C}" srcOrd="0" destOrd="0" presId="urn:microsoft.com/office/officeart/2008/layout/VerticalCurvedList"/>
    <dgm:cxn modelId="{A0623B8F-B356-42D6-A53B-96B4F70ECB50}" type="presParOf" srcId="{310226C3-4DBB-46E2-970B-5B5F3B7199DA}" destId="{C833BABD-CD40-4A8D-8AD7-1EBF7CD40C98}" srcOrd="3" destOrd="0" presId="urn:microsoft.com/office/officeart/2008/layout/VerticalCurvedList"/>
    <dgm:cxn modelId="{896151A4-D345-4C3D-A400-CC57AF4D1455}" type="presParOf" srcId="{310226C3-4DBB-46E2-970B-5B5F3B7199DA}" destId="{EFD152B6-8147-4C50-A01A-C9C3C37A8564}" srcOrd="4" destOrd="0" presId="urn:microsoft.com/office/officeart/2008/layout/VerticalCurvedList"/>
    <dgm:cxn modelId="{30CED63C-7F41-49B7-BD2C-EC946BC74974}" type="presParOf" srcId="{EFD152B6-8147-4C50-A01A-C9C3C37A8564}" destId="{291EC7F1-6AEB-45B8-80B3-84B140BB9910}" srcOrd="0" destOrd="0" presId="urn:microsoft.com/office/officeart/2008/layout/VerticalCurvedList"/>
    <dgm:cxn modelId="{9C76F09F-B3AA-4DB5-A01B-AB26FF91B1E0}" type="presParOf" srcId="{310226C3-4DBB-46E2-970B-5B5F3B7199DA}" destId="{804D0B2C-B480-4DC9-BCBF-3D26B942B459}" srcOrd="5" destOrd="0" presId="urn:microsoft.com/office/officeart/2008/layout/VerticalCurvedList"/>
    <dgm:cxn modelId="{F23049B2-D563-453D-B8EF-A5E96E7700D0}" type="presParOf" srcId="{310226C3-4DBB-46E2-970B-5B5F3B7199DA}" destId="{C74230BE-1BA3-4FAC-9ED9-D9054E0759A5}" srcOrd="6" destOrd="0" presId="urn:microsoft.com/office/officeart/2008/layout/VerticalCurvedList"/>
    <dgm:cxn modelId="{7A534D76-A3EC-45C1-AF17-28A939EC4DD0}" type="presParOf" srcId="{C74230BE-1BA3-4FAC-9ED9-D9054E0759A5}" destId="{2B56B142-9762-4477-A53D-0601CBBB9268}" srcOrd="0" destOrd="0" presId="urn:microsoft.com/office/officeart/2008/layout/VerticalCurvedList"/>
    <dgm:cxn modelId="{A2A94A9B-B8C4-40AF-8FFE-D86676227E21}" type="presParOf" srcId="{310226C3-4DBB-46E2-970B-5B5F3B7199DA}" destId="{FD56DD81-98DE-4AB7-9E7B-8E92371D2A3B}" srcOrd="7" destOrd="0" presId="urn:microsoft.com/office/officeart/2008/layout/VerticalCurvedList"/>
    <dgm:cxn modelId="{4776D87D-B5F5-404C-AE13-30B2EA059905}" type="presParOf" srcId="{310226C3-4DBB-46E2-970B-5B5F3B7199DA}" destId="{D66FFF2F-6B3D-412B-A5B8-16D76A56CA35}" srcOrd="8" destOrd="0" presId="urn:microsoft.com/office/officeart/2008/layout/VerticalCurvedList"/>
    <dgm:cxn modelId="{C4FF90EC-2A72-4941-AB71-51842C87AB0A}" type="presParOf" srcId="{D66FFF2F-6B3D-412B-A5B8-16D76A56CA35}" destId="{566B34DD-E779-4D65-830F-15DC67A4705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9B66E88-5C38-4588-B1F8-6079303EE537}"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vi-VN"/>
        </a:p>
      </dgm:t>
    </dgm:pt>
    <dgm:pt modelId="{CD08B142-8F84-4475-A027-63A8E942A9B3}">
      <dgm:prSet phldrT="[Text]" custT="1"/>
      <dgm:spPr/>
      <dgm:t>
        <a:bodyPr/>
        <a:lstStyle/>
        <a:p>
          <a:r>
            <a:rPr lang="en-US" sz="2000" b="1" dirty="0" err="1">
              <a:latin typeface="Times New Roman" pitchFamily="18" charset="0"/>
              <a:cs typeface="Times New Roman" pitchFamily="18" charset="0"/>
            </a:rPr>
            <a:t>Hợp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BCC </a:t>
          </a:r>
          <a:r>
            <a:rPr lang="en-US" sz="2000" b="1" dirty="0" err="1">
              <a:latin typeface="Times New Roman" pitchFamily="18" charset="0"/>
              <a:cs typeface="Times New Roman" pitchFamily="18" charset="0"/>
            </a:rPr>
            <a:t>được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theo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pháp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luật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endParaRPr lang="vi-VN" sz="2000" b="1" dirty="0"/>
        </a:p>
      </dgm:t>
    </dgm:pt>
    <dgm:pt modelId="{DB51DF17-CA36-484C-B544-62082F1646E4}" type="parTrans" cxnId="{DF5B2C90-FD82-41B9-82EF-00D25A3B4336}">
      <dgm:prSet/>
      <dgm:spPr/>
      <dgm:t>
        <a:bodyPr/>
        <a:lstStyle/>
        <a:p>
          <a:endParaRPr lang="vi-VN"/>
        </a:p>
      </dgm:t>
    </dgm:pt>
    <dgm:pt modelId="{1EAE9F99-C225-45DA-9A82-4CA62EDEDD9A}" type="sibTrans" cxnId="{DF5B2C90-FD82-41B9-82EF-00D25A3B4336}">
      <dgm:prSet/>
      <dgm:spPr/>
      <dgm:t>
        <a:bodyPr/>
        <a:lstStyle/>
        <a:p>
          <a:endParaRPr lang="vi-VN"/>
        </a:p>
      </dgm:t>
    </dgm:pt>
    <dgm:pt modelId="{BF2D39C4-CAF6-499E-8BA7-DB77D8F9D24C}">
      <dgm:prSet phldrT="[Text]" custT="1"/>
      <dgm:spPr/>
      <dgm:t>
        <a:bodyPr/>
        <a:lstStyle/>
        <a:p>
          <a:r>
            <a:rPr lang="en-US" sz="2000" b="1" dirty="0" err="1">
              <a:latin typeface="Times New Roman" pitchFamily="18" charset="0"/>
              <a:cs typeface="Times New Roman" pitchFamily="18" charset="0"/>
            </a:rPr>
            <a:t>Hợp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BCC </a:t>
          </a:r>
          <a:r>
            <a:rPr lang="en-US" sz="2000" b="1" dirty="0" err="1">
              <a:latin typeface="Times New Roman" pitchFamily="18" charset="0"/>
              <a:cs typeface="Times New Roman" pitchFamily="18" charset="0"/>
            </a:rPr>
            <a:t>được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ngoài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endParaRPr lang="vi-VN" sz="2000" b="1" dirty="0"/>
        </a:p>
      </dgm:t>
    </dgm:pt>
    <dgm:pt modelId="{8984ACA0-99B6-45E7-BA91-418A7FF573A2}" type="parTrans" cxnId="{51AE6AD0-ECE7-436E-94F5-A55F0B6FD2E1}">
      <dgm:prSet/>
      <dgm:spPr/>
      <dgm:t>
        <a:bodyPr/>
        <a:lstStyle/>
        <a:p>
          <a:endParaRPr lang="vi-VN"/>
        </a:p>
      </dgm:t>
    </dgm:pt>
    <dgm:pt modelId="{A5CA79F5-B377-4C05-931A-39995DC3DD62}" type="sibTrans" cxnId="{51AE6AD0-ECE7-436E-94F5-A55F0B6FD2E1}">
      <dgm:prSet/>
      <dgm:spPr/>
      <dgm:t>
        <a:bodyPr/>
        <a:lstStyle/>
        <a:p>
          <a:endParaRPr lang="vi-VN"/>
        </a:p>
      </dgm:t>
    </dgm:pt>
    <dgm:pt modelId="{DF959528-55E7-42CF-9AFB-100475AAE795}">
      <dgm:prSet phldrT="[Text]" custT="1"/>
      <dgm:spPr/>
      <dgm:t>
        <a:bodyPr/>
        <a:lstStyle/>
        <a:p>
          <a:r>
            <a:rPr lang="en-US" sz="2000" b="1" dirty="0" err="1">
              <a:latin typeface="Times New Roman" pitchFamily="18" charset="0"/>
              <a:cs typeface="Times New Roman" pitchFamily="18" charset="0"/>
            </a:rPr>
            <a:t>Hợp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BCC </a:t>
          </a:r>
          <a:r>
            <a:rPr lang="en-US" sz="2000" b="1" dirty="0" err="1">
              <a:latin typeface="Times New Roman" pitchFamily="18" charset="0"/>
              <a:cs typeface="Times New Roman" pitchFamily="18" charset="0"/>
            </a:rPr>
            <a:t>được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ngoài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thủ</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cấp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chứng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đăng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a:t>
          </a:r>
          <a:r>
            <a:rPr lang="en-US" sz="2000" b="1" dirty="0">
              <a:latin typeface="Times New Roman" pitchFamily="18" charset="0"/>
              <a:cs typeface="Times New Roman" pitchFamily="18" charset="0"/>
            </a:rPr>
            <a:t>.</a:t>
          </a:r>
        </a:p>
      </dgm:t>
    </dgm:pt>
    <dgm:pt modelId="{23B461B2-69F3-47F3-9DC2-0FF67ED86EB6}" type="parTrans" cxnId="{57E7D001-4FCA-41C6-93FF-5922D596F6D6}">
      <dgm:prSet/>
      <dgm:spPr/>
      <dgm:t>
        <a:bodyPr/>
        <a:lstStyle/>
        <a:p>
          <a:endParaRPr lang="vi-VN"/>
        </a:p>
      </dgm:t>
    </dgm:pt>
    <dgm:pt modelId="{04E61E36-47BE-43DE-BD00-27F3A203011D}" type="sibTrans" cxnId="{57E7D001-4FCA-41C6-93FF-5922D596F6D6}">
      <dgm:prSet/>
      <dgm:spPr/>
      <dgm:t>
        <a:bodyPr/>
        <a:lstStyle/>
        <a:p>
          <a:endParaRPr lang="vi-VN"/>
        </a:p>
      </dgm:t>
    </dgm:pt>
    <dgm:pt modelId="{648EF902-8A4F-4C78-8E15-BD27689B5E61}" type="pres">
      <dgm:prSet presAssocID="{09B66E88-5C38-4588-B1F8-6079303EE537}" presName="Name0" presStyleCnt="0">
        <dgm:presLayoutVars>
          <dgm:chMax val="7"/>
          <dgm:chPref val="7"/>
          <dgm:dir/>
        </dgm:presLayoutVars>
      </dgm:prSet>
      <dgm:spPr/>
    </dgm:pt>
    <dgm:pt modelId="{F0DBD4FE-5657-4A2B-A1D5-35D81A003AA5}" type="pres">
      <dgm:prSet presAssocID="{09B66E88-5C38-4588-B1F8-6079303EE537}" presName="Name1" presStyleCnt="0"/>
      <dgm:spPr/>
    </dgm:pt>
    <dgm:pt modelId="{F8ECC9AF-040E-45E7-BC9C-2E28E3BC9D0F}" type="pres">
      <dgm:prSet presAssocID="{09B66E88-5C38-4588-B1F8-6079303EE537}" presName="cycle" presStyleCnt="0"/>
      <dgm:spPr/>
    </dgm:pt>
    <dgm:pt modelId="{529AB818-B52C-4D29-9D5D-C5E3F3C9AB7D}" type="pres">
      <dgm:prSet presAssocID="{09B66E88-5C38-4588-B1F8-6079303EE537}" presName="srcNode" presStyleLbl="node1" presStyleIdx="0" presStyleCnt="3"/>
      <dgm:spPr/>
    </dgm:pt>
    <dgm:pt modelId="{518374A7-9AE9-411F-A893-EDB33CE654B0}" type="pres">
      <dgm:prSet presAssocID="{09B66E88-5C38-4588-B1F8-6079303EE537}" presName="conn" presStyleLbl="parChTrans1D2" presStyleIdx="0" presStyleCnt="1"/>
      <dgm:spPr/>
    </dgm:pt>
    <dgm:pt modelId="{7D8E900A-7433-4C87-A3F8-D69841061D2E}" type="pres">
      <dgm:prSet presAssocID="{09B66E88-5C38-4588-B1F8-6079303EE537}" presName="extraNode" presStyleLbl="node1" presStyleIdx="0" presStyleCnt="3"/>
      <dgm:spPr/>
    </dgm:pt>
    <dgm:pt modelId="{9A26C1B3-96A7-46D7-AE10-BE84A713583E}" type="pres">
      <dgm:prSet presAssocID="{09B66E88-5C38-4588-B1F8-6079303EE537}" presName="dstNode" presStyleLbl="node1" presStyleIdx="0" presStyleCnt="3"/>
      <dgm:spPr/>
    </dgm:pt>
    <dgm:pt modelId="{D514BD47-04F3-434A-8C1F-09F8B9C144B3}" type="pres">
      <dgm:prSet presAssocID="{CD08B142-8F84-4475-A027-63A8E942A9B3}" presName="text_1" presStyleLbl="node1" presStyleIdx="0" presStyleCnt="3">
        <dgm:presLayoutVars>
          <dgm:bulletEnabled val="1"/>
        </dgm:presLayoutVars>
      </dgm:prSet>
      <dgm:spPr/>
    </dgm:pt>
    <dgm:pt modelId="{AFF1ABD8-A517-46B0-8B64-ECE36467B49F}" type="pres">
      <dgm:prSet presAssocID="{CD08B142-8F84-4475-A027-63A8E942A9B3}" presName="accent_1" presStyleCnt="0"/>
      <dgm:spPr/>
    </dgm:pt>
    <dgm:pt modelId="{597C1F49-E496-45ED-BA92-D520F8744F87}" type="pres">
      <dgm:prSet presAssocID="{CD08B142-8F84-4475-A027-63A8E942A9B3}" presName="accentRepeatNode" presStyleLbl="solidFgAcc1" presStyleIdx="0" presStyleCnt="3"/>
      <dgm:spPr/>
    </dgm:pt>
    <dgm:pt modelId="{3BCA1644-A035-455D-BE12-7EE263696ABC}" type="pres">
      <dgm:prSet presAssocID="{BF2D39C4-CAF6-499E-8BA7-DB77D8F9D24C}" presName="text_2" presStyleLbl="node1" presStyleIdx="1" presStyleCnt="3">
        <dgm:presLayoutVars>
          <dgm:bulletEnabled val="1"/>
        </dgm:presLayoutVars>
      </dgm:prSet>
      <dgm:spPr/>
    </dgm:pt>
    <dgm:pt modelId="{92C72E63-5874-4E56-9A09-41855D32C48E}" type="pres">
      <dgm:prSet presAssocID="{BF2D39C4-CAF6-499E-8BA7-DB77D8F9D24C}" presName="accent_2" presStyleCnt="0"/>
      <dgm:spPr/>
    </dgm:pt>
    <dgm:pt modelId="{9F07ED36-B012-4CE8-8949-2FD92449D49B}" type="pres">
      <dgm:prSet presAssocID="{BF2D39C4-CAF6-499E-8BA7-DB77D8F9D24C}" presName="accentRepeatNode" presStyleLbl="solidFgAcc1" presStyleIdx="1" presStyleCnt="3"/>
      <dgm:spPr/>
    </dgm:pt>
    <dgm:pt modelId="{EAC169F7-F001-41FF-99A1-C5203B0BFFDF}" type="pres">
      <dgm:prSet presAssocID="{DF959528-55E7-42CF-9AFB-100475AAE795}" presName="text_3" presStyleLbl="node1" presStyleIdx="2" presStyleCnt="3">
        <dgm:presLayoutVars>
          <dgm:bulletEnabled val="1"/>
        </dgm:presLayoutVars>
      </dgm:prSet>
      <dgm:spPr/>
    </dgm:pt>
    <dgm:pt modelId="{FABB7B01-2536-49EE-B393-803A1178640D}" type="pres">
      <dgm:prSet presAssocID="{DF959528-55E7-42CF-9AFB-100475AAE795}" presName="accent_3" presStyleCnt="0"/>
      <dgm:spPr/>
    </dgm:pt>
    <dgm:pt modelId="{DD142B8E-54AB-4445-AAD7-3AB894C543C8}" type="pres">
      <dgm:prSet presAssocID="{DF959528-55E7-42CF-9AFB-100475AAE795}" presName="accentRepeatNode" presStyleLbl="solidFgAcc1" presStyleIdx="2" presStyleCnt="3"/>
      <dgm:spPr/>
    </dgm:pt>
  </dgm:ptLst>
  <dgm:cxnLst>
    <dgm:cxn modelId="{51AE6AD0-ECE7-436E-94F5-A55F0B6FD2E1}" srcId="{09B66E88-5C38-4588-B1F8-6079303EE537}" destId="{BF2D39C4-CAF6-499E-8BA7-DB77D8F9D24C}" srcOrd="1" destOrd="0" parTransId="{8984ACA0-99B6-45E7-BA91-418A7FF573A2}" sibTransId="{A5CA79F5-B377-4C05-931A-39995DC3DD62}"/>
    <dgm:cxn modelId="{0A10CD89-EBD6-4E0B-9BB5-EB9931BF240A}" type="presOf" srcId="{09B66E88-5C38-4588-B1F8-6079303EE537}" destId="{648EF902-8A4F-4C78-8E15-BD27689B5E61}" srcOrd="0" destOrd="0" presId="urn:microsoft.com/office/officeart/2008/layout/VerticalCurvedList"/>
    <dgm:cxn modelId="{DF5B2C90-FD82-41B9-82EF-00D25A3B4336}" srcId="{09B66E88-5C38-4588-B1F8-6079303EE537}" destId="{CD08B142-8F84-4475-A027-63A8E942A9B3}" srcOrd="0" destOrd="0" parTransId="{DB51DF17-CA36-484C-B544-62082F1646E4}" sibTransId="{1EAE9F99-C225-45DA-9A82-4CA62EDEDD9A}"/>
    <dgm:cxn modelId="{05752B68-AF79-4CCA-A099-427BB387022E}" type="presOf" srcId="{1EAE9F99-C225-45DA-9A82-4CA62EDEDD9A}" destId="{518374A7-9AE9-411F-A893-EDB33CE654B0}" srcOrd="0" destOrd="0" presId="urn:microsoft.com/office/officeart/2008/layout/VerticalCurvedList"/>
    <dgm:cxn modelId="{57E7D001-4FCA-41C6-93FF-5922D596F6D6}" srcId="{09B66E88-5C38-4588-B1F8-6079303EE537}" destId="{DF959528-55E7-42CF-9AFB-100475AAE795}" srcOrd="2" destOrd="0" parTransId="{23B461B2-69F3-47F3-9DC2-0FF67ED86EB6}" sibTransId="{04E61E36-47BE-43DE-BD00-27F3A203011D}"/>
    <dgm:cxn modelId="{C0E1D917-DA65-4180-8D4E-A3C7B0DD8056}" type="presOf" srcId="{CD08B142-8F84-4475-A027-63A8E942A9B3}" destId="{D514BD47-04F3-434A-8C1F-09F8B9C144B3}" srcOrd="0" destOrd="0" presId="urn:microsoft.com/office/officeart/2008/layout/VerticalCurvedList"/>
    <dgm:cxn modelId="{8DD5634A-7D30-4D45-9C4A-03ED58A147BE}" type="presOf" srcId="{DF959528-55E7-42CF-9AFB-100475AAE795}" destId="{EAC169F7-F001-41FF-99A1-C5203B0BFFDF}" srcOrd="0" destOrd="0" presId="urn:microsoft.com/office/officeart/2008/layout/VerticalCurvedList"/>
    <dgm:cxn modelId="{0EF9056D-0960-40A7-8662-780E55E3ACAD}" type="presOf" srcId="{BF2D39C4-CAF6-499E-8BA7-DB77D8F9D24C}" destId="{3BCA1644-A035-455D-BE12-7EE263696ABC}" srcOrd="0" destOrd="0" presId="urn:microsoft.com/office/officeart/2008/layout/VerticalCurvedList"/>
    <dgm:cxn modelId="{A4C9BA93-8CED-44FF-ADE4-7AF154EF61AD}" type="presParOf" srcId="{648EF902-8A4F-4C78-8E15-BD27689B5E61}" destId="{F0DBD4FE-5657-4A2B-A1D5-35D81A003AA5}" srcOrd="0" destOrd="0" presId="urn:microsoft.com/office/officeart/2008/layout/VerticalCurvedList"/>
    <dgm:cxn modelId="{42B3B053-D3E2-47A6-AE1D-DA3842A3FBF7}" type="presParOf" srcId="{F0DBD4FE-5657-4A2B-A1D5-35D81A003AA5}" destId="{F8ECC9AF-040E-45E7-BC9C-2E28E3BC9D0F}" srcOrd="0" destOrd="0" presId="urn:microsoft.com/office/officeart/2008/layout/VerticalCurvedList"/>
    <dgm:cxn modelId="{9DDEE17F-B021-4B2C-A070-0B3BFD2A3A2F}" type="presParOf" srcId="{F8ECC9AF-040E-45E7-BC9C-2E28E3BC9D0F}" destId="{529AB818-B52C-4D29-9D5D-C5E3F3C9AB7D}" srcOrd="0" destOrd="0" presId="urn:microsoft.com/office/officeart/2008/layout/VerticalCurvedList"/>
    <dgm:cxn modelId="{AE7BB6F1-D63D-4B68-BC8D-49220695F003}" type="presParOf" srcId="{F8ECC9AF-040E-45E7-BC9C-2E28E3BC9D0F}" destId="{518374A7-9AE9-411F-A893-EDB33CE654B0}" srcOrd="1" destOrd="0" presId="urn:microsoft.com/office/officeart/2008/layout/VerticalCurvedList"/>
    <dgm:cxn modelId="{094113E7-1EDA-417F-8C0C-337305F834EE}" type="presParOf" srcId="{F8ECC9AF-040E-45E7-BC9C-2E28E3BC9D0F}" destId="{7D8E900A-7433-4C87-A3F8-D69841061D2E}" srcOrd="2" destOrd="0" presId="urn:microsoft.com/office/officeart/2008/layout/VerticalCurvedList"/>
    <dgm:cxn modelId="{A514F01A-ABAE-4121-9E82-7E66D49A9056}" type="presParOf" srcId="{F8ECC9AF-040E-45E7-BC9C-2E28E3BC9D0F}" destId="{9A26C1B3-96A7-46D7-AE10-BE84A713583E}" srcOrd="3" destOrd="0" presId="urn:microsoft.com/office/officeart/2008/layout/VerticalCurvedList"/>
    <dgm:cxn modelId="{DAC267B6-5C45-4B51-975C-0A3CCB5E3BE8}" type="presParOf" srcId="{F0DBD4FE-5657-4A2B-A1D5-35D81A003AA5}" destId="{D514BD47-04F3-434A-8C1F-09F8B9C144B3}" srcOrd="1" destOrd="0" presId="urn:microsoft.com/office/officeart/2008/layout/VerticalCurvedList"/>
    <dgm:cxn modelId="{193DE224-286F-4901-8E20-1A59A14FDA77}" type="presParOf" srcId="{F0DBD4FE-5657-4A2B-A1D5-35D81A003AA5}" destId="{AFF1ABD8-A517-46B0-8B64-ECE36467B49F}" srcOrd="2" destOrd="0" presId="urn:microsoft.com/office/officeart/2008/layout/VerticalCurvedList"/>
    <dgm:cxn modelId="{5AC90C6D-2A8A-4610-B5B2-1420A75E003C}" type="presParOf" srcId="{AFF1ABD8-A517-46B0-8B64-ECE36467B49F}" destId="{597C1F49-E496-45ED-BA92-D520F8744F87}" srcOrd="0" destOrd="0" presId="urn:microsoft.com/office/officeart/2008/layout/VerticalCurvedList"/>
    <dgm:cxn modelId="{3D61A20C-FE17-40DC-94D6-260F06A72906}" type="presParOf" srcId="{F0DBD4FE-5657-4A2B-A1D5-35D81A003AA5}" destId="{3BCA1644-A035-455D-BE12-7EE263696ABC}" srcOrd="3" destOrd="0" presId="urn:microsoft.com/office/officeart/2008/layout/VerticalCurvedList"/>
    <dgm:cxn modelId="{45386B98-6D99-48E8-ABE5-A79A6623CB65}" type="presParOf" srcId="{F0DBD4FE-5657-4A2B-A1D5-35D81A003AA5}" destId="{92C72E63-5874-4E56-9A09-41855D32C48E}" srcOrd="4" destOrd="0" presId="urn:microsoft.com/office/officeart/2008/layout/VerticalCurvedList"/>
    <dgm:cxn modelId="{4AA5ABA9-419A-4492-AC7D-A946D12D15D9}" type="presParOf" srcId="{92C72E63-5874-4E56-9A09-41855D32C48E}" destId="{9F07ED36-B012-4CE8-8949-2FD92449D49B}" srcOrd="0" destOrd="0" presId="urn:microsoft.com/office/officeart/2008/layout/VerticalCurvedList"/>
    <dgm:cxn modelId="{A63ACB53-017C-4B63-802A-81DA32D9B3ED}" type="presParOf" srcId="{F0DBD4FE-5657-4A2B-A1D5-35D81A003AA5}" destId="{EAC169F7-F001-41FF-99A1-C5203B0BFFDF}" srcOrd="5" destOrd="0" presId="urn:microsoft.com/office/officeart/2008/layout/VerticalCurvedList"/>
    <dgm:cxn modelId="{7957D268-9FA3-4113-998A-3E04219C8032}" type="presParOf" srcId="{F0DBD4FE-5657-4A2B-A1D5-35D81A003AA5}" destId="{FABB7B01-2536-49EE-B393-803A1178640D}" srcOrd="6" destOrd="0" presId="urn:microsoft.com/office/officeart/2008/layout/VerticalCurvedList"/>
    <dgm:cxn modelId="{67D4B8CD-A178-445B-9FFA-320810CD8804}" type="presParOf" srcId="{FABB7B01-2536-49EE-B393-803A1178640D}" destId="{DD142B8E-54AB-4445-AAD7-3AB894C543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311584-3198-4CBC-A09E-427B6491FFA5}" type="doc">
      <dgm:prSet loTypeId="urn:microsoft.com/office/officeart/2008/layout/VerticalCurvedList" loCatId="list" qsTypeId="urn:microsoft.com/office/officeart/2005/8/quickstyle/3d7" qsCatId="3D" csTypeId="urn:microsoft.com/office/officeart/2005/8/colors/accent1_2" csCatId="accent1" phldr="1"/>
      <dgm:spPr/>
      <dgm:t>
        <a:bodyPr/>
        <a:lstStyle/>
        <a:p>
          <a:endParaRPr lang="en-US"/>
        </a:p>
      </dgm:t>
    </dgm:pt>
    <dgm:pt modelId="{E86D7862-BB49-47AA-A771-73AA352125B6}">
      <dgm:prSet phldrT="[Text]" custT="1"/>
      <dgm:spPr/>
      <dgm:t>
        <a:bodyPr/>
        <a:lstStyle/>
        <a:p>
          <a:r>
            <a:rPr lang="en-US" sz="3700" b="1" dirty="0">
              <a:latin typeface="Times New Roman" pitchFamily="18" charset="0"/>
              <a:cs typeface="Times New Roman" pitchFamily="18" charset="0"/>
            </a:rPr>
            <a:t>2.1) </a:t>
          </a:r>
          <a:r>
            <a:rPr lang="en-US" sz="3700" b="1" dirty="0" err="1">
              <a:latin typeface="Times New Roman" pitchFamily="18" charset="0"/>
              <a:cs typeface="Times New Roman" pitchFamily="18" charset="0"/>
            </a:rPr>
            <a:t>Chủ</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trương</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đầu</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tư</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quyết</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định</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đầu</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tư</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chương</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trình</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dự</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án</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đầu</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tư</a:t>
          </a:r>
          <a:endParaRPr lang="en-US" sz="3700" b="1" dirty="0">
            <a:latin typeface="Times New Roman" pitchFamily="18" charset="0"/>
            <a:cs typeface="Times New Roman" pitchFamily="18" charset="0"/>
          </a:endParaRPr>
        </a:p>
      </dgm:t>
    </dgm:pt>
    <dgm:pt modelId="{1D2A7F49-7D01-4994-898D-EA2B85E36A99}" type="parTrans" cxnId="{3AA02371-E648-4D90-8A4C-B723CBA835CF}">
      <dgm:prSet/>
      <dgm:spPr/>
      <dgm:t>
        <a:bodyPr/>
        <a:lstStyle/>
        <a:p>
          <a:endParaRPr lang="en-US"/>
        </a:p>
      </dgm:t>
    </dgm:pt>
    <dgm:pt modelId="{70F1AE06-3777-4751-8BF2-2AC0A5A9A59B}" type="sibTrans" cxnId="{3AA02371-E648-4D90-8A4C-B723CBA835CF}">
      <dgm:prSet/>
      <dgm:spPr/>
      <dgm:t>
        <a:bodyPr/>
        <a:lstStyle/>
        <a:p>
          <a:endParaRPr lang="en-US"/>
        </a:p>
      </dgm:t>
    </dgm:pt>
    <dgm:pt modelId="{19DC5438-D55A-4C7F-B225-A2379169F3BD}">
      <dgm:prSet phldrT="[Text]" custT="1"/>
      <dgm:spPr/>
      <dgm:t>
        <a:bodyPr/>
        <a:lstStyle/>
        <a:p>
          <a:r>
            <a:rPr lang="en-US" sz="3700" b="1" dirty="0">
              <a:latin typeface="Times New Roman" pitchFamily="18" charset="0"/>
              <a:cs typeface="Times New Roman" pitchFamily="18" charset="0"/>
            </a:rPr>
            <a:t>2.2) Theo </a:t>
          </a:r>
          <a:r>
            <a:rPr lang="en-US" sz="3700" b="1" dirty="0" err="1">
              <a:latin typeface="Times New Roman" pitchFamily="18" charset="0"/>
              <a:cs typeface="Times New Roman" pitchFamily="18" charset="0"/>
            </a:rPr>
            <a:t>dõi</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kiểm</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tra</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đánh</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giá</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thanh</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tra</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Dự</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án</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đầu</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tư</a:t>
          </a:r>
          <a:r>
            <a:rPr lang="en-US" sz="3700" b="1" dirty="0">
              <a:latin typeface="Times New Roman" pitchFamily="18" charset="0"/>
              <a:cs typeface="Times New Roman" pitchFamily="18" charset="0"/>
            </a:rPr>
            <a:t> </a:t>
          </a:r>
        </a:p>
      </dgm:t>
    </dgm:pt>
    <dgm:pt modelId="{CF7CB05B-23E1-4387-8C76-1AD166D2F86E}" type="sibTrans" cxnId="{C0D4B451-2151-4643-82E9-95CB33962641}">
      <dgm:prSet/>
      <dgm:spPr/>
      <dgm:t>
        <a:bodyPr/>
        <a:lstStyle/>
        <a:p>
          <a:endParaRPr lang="en-US"/>
        </a:p>
      </dgm:t>
    </dgm:pt>
    <dgm:pt modelId="{E0412509-4DCA-446A-8BDC-6DB16F8E96AA}" type="parTrans" cxnId="{C0D4B451-2151-4643-82E9-95CB33962641}">
      <dgm:prSet/>
      <dgm:spPr/>
      <dgm:t>
        <a:bodyPr/>
        <a:lstStyle/>
        <a:p>
          <a:endParaRPr lang="en-US"/>
        </a:p>
      </dgm:t>
    </dgm:pt>
    <dgm:pt modelId="{0C87BA2E-3A7E-433A-9251-F195F044B3DA}" type="pres">
      <dgm:prSet presAssocID="{8E311584-3198-4CBC-A09E-427B6491FFA5}" presName="Name0" presStyleCnt="0">
        <dgm:presLayoutVars>
          <dgm:chMax val="7"/>
          <dgm:chPref val="7"/>
          <dgm:dir/>
        </dgm:presLayoutVars>
      </dgm:prSet>
      <dgm:spPr/>
    </dgm:pt>
    <dgm:pt modelId="{A11401BA-E94D-4CFD-B8D6-E136C99A6CF6}" type="pres">
      <dgm:prSet presAssocID="{8E311584-3198-4CBC-A09E-427B6491FFA5}" presName="Name1" presStyleCnt="0"/>
      <dgm:spPr/>
    </dgm:pt>
    <dgm:pt modelId="{576544F6-D62F-4854-BDFC-4DA1FA464357}" type="pres">
      <dgm:prSet presAssocID="{8E311584-3198-4CBC-A09E-427B6491FFA5}" presName="cycle" presStyleCnt="0"/>
      <dgm:spPr/>
    </dgm:pt>
    <dgm:pt modelId="{D82EEA60-E120-4E23-8E42-E4D364DFD2C2}" type="pres">
      <dgm:prSet presAssocID="{8E311584-3198-4CBC-A09E-427B6491FFA5}" presName="srcNode" presStyleLbl="node1" presStyleIdx="0" presStyleCnt="2"/>
      <dgm:spPr/>
    </dgm:pt>
    <dgm:pt modelId="{37924D78-0D19-4774-849E-131F2D54B420}" type="pres">
      <dgm:prSet presAssocID="{8E311584-3198-4CBC-A09E-427B6491FFA5}" presName="conn" presStyleLbl="parChTrans1D2" presStyleIdx="0" presStyleCnt="1"/>
      <dgm:spPr/>
    </dgm:pt>
    <dgm:pt modelId="{B99E689E-E8B1-4BD5-996A-203AAA0ABEB5}" type="pres">
      <dgm:prSet presAssocID="{8E311584-3198-4CBC-A09E-427B6491FFA5}" presName="extraNode" presStyleLbl="node1" presStyleIdx="0" presStyleCnt="2"/>
      <dgm:spPr/>
    </dgm:pt>
    <dgm:pt modelId="{71809266-79E8-4AA8-BF12-5904B02CB2BC}" type="pres">
      <dgm:prSet presAssocID="{8E311584-3198-4CBC-A09E-427B6491FFA5}" presName="dstNode" presStyleLbl="node1" presStyleIdx="0" presStyleCnt="2"/>
      <dgm:spPr/>
    </dgm:pt>
    <dgm:pt modelId="{9BEBEC12-439C-4260-B427-5C6F3ADC5B98}" type="pres">
      <dgm:prSet presAssocID="{E86D7862-BB49-47AA-A771-73AA352125B6}" presName="text_1" presStyleLbl="node1" presStyleIdx="0" presStyleCnt="2">
        <dgm:presLayoutVars>
          <dgm:bulletEnabled val="1"/>
        </dgm:presLayoutVars>
      </dgm:prSet>
      <dgm:spPr/>
    </dgm:pt>
    <dgm:pt modelId="{E43C7F4A-2A29-45AF-AFB9-F0849B024EA0}" type="pres">
      <dgm:prSet presAssocID="{E86D7862-BB49-47AA-A771-73AA352125B6}" presName="accent_1" presStyleCnt="0"/>
      <dgm:spPr/>
    </dgm:pt>
    <dgm:pt modelId="{D4E851FB-7EB6-424A-9303-89B8E2BF51D9}" type="pres">
      <dgm:prSet presAssocID="{E86D7862-BB49-47AA-A771-73AA352125B6}" presName="accentRepeatNode" presStyleLbl="solidFgAcc1" presStyleIdx="0" presStyleCnt="2"/>
      <dgm:spPr/>
    </dgm:pt>
    <dgm:pt modelId="{B5C171D8-83DD-4429-92E2-0CA13CA980E7}" type="pres">
      <dgm:prSet presAssocID="{19DC5438-D55A-4C7F-B225-A2379169F3BD}" presName="text_2" presStyleLbl="node1" presStyleIdx="1" presStyleCnt="2">
        <dgm:presLayoutVars>
          <dgm:bulletEnabled val="1"/>
        </dgm:presLayoutVars>
      </dgm:prSet>
      <dgm:spPr/>
    </dgm:pt>
    <dgm:pt modelId="{286626FD-F7F7-41A0-B3DA-42AAE4FEEB50}" type="pres">
      <dgm:prSet presAssocID="{19DC5438-D55A-4C7F-B225-A2379169F3BD}" presName="accent_2" presStyleCnt="0"/>
      <dgm:spPr/>
    </dgm:pt>
    <dgm:pt modelId="{28BF0B4C-5665-4109-AD20-3BFC55A3EAF5}" type="pres">
      <dgm:prSet presAssocID="{19DC5438-D55A-4C7F-B225-A2379169F3BD}" presName="accentRepeatNode" presStyleLbl="solidFgAcc1" presStyleIdx="1" presStyleCnt="2"/>
      <dgm:spPr/>
    </dgm:pt>
  </dgm:ptLst>
  <dgm:cxnLst>
    <dgm:cxn modelId="{3AA02371-E648-4D90-8A4C-B723CBA835CF}" srcId="{8E311584-3198-4CBC-A09E-427B6491FFA5}" destId="{E86D7862-BB49-47AA-A771-73AA352125B6}" srcOrd="0" destOrd="0" parTransId="{1D2A7F49-7D01-4994-898D-EA2B85E36A99}" sibTransId="{70F1AE06-3777-4751-8BF2-2AC0A5A9A59B}"/>
    <dgm:cxn modelId="{DF8524D6-0C4E-46CA-A179-063129928DCA}" type="presOf" srcId="{E86D7862-BB49-47AA-A771-73AA352125B6}" destId="{9BEBEC12-439C-4260-B427-5C6F3ADC5B98}" srcOrd="0" destOrd="0" presId="urn:microsoft.com/office/officeart/2008/layout/VerticalCurvedList"/>
    <dgm:cxn modelId="{B989B66F-D53D-4B26-BEB5-E816772B17C0}" type="presOf" srcId="{8E311584-3198-4CBC-A09E-427B6491FFA5}" destId="{0C87BA2E-3A7E-433A-9251-F195F044B3DA}" srcOrd="0" destOrd="0" presId="urn:microsoft.com/office/officeart/2008/layout/VerticalCurvedList"/>
    <dgm:cxn modelId="{56C4AA30-6CAA-4DF3-9D8C-3C912F528C31}" type="presOf" srcId="{19DC5438-D55A-4C7F-B225-A2379169F3BD}" destId="{B5C171D8-83DD-4429-92E2-0CA13CA980E7}" srcOrd="0" destOrd="0" presId="urn:microsoft.com/office/officeart/2008/layout/VerticalCurvedList"/>
    <dgm:cxn modelId="{30982F69-7865-4BA3-AE68-AAA51EDF29D7}" type="presOf" srcId="{70F1AE06-3777-4751-8BF2-2AC0A5A9A59B}" destId="{37924D78-0D19-4774-849E-131F2D54B420}" srcOrd="0" destOrd="0" presId="urn:microsoft.com/office/officeart/2008/layout/VerticalCurvedList"/>
    <dgm:cxn modelId="{C0D4B451-2151-4643-82E9-95CB33962641}" srcId="{8E311584-3198-4CBC-A09E-427B6491FFA5}" destId="{19DC5438-D55A-4C7F-B225-A2379169F3BD}" srcOrd="1" destOrd="0" parTransId="{E0412509-4DCA-446A-8BDC-6DB16F8E96AA}" sibTransId="{CF7CB05B-23E1-4387-8C76-1AD166D2F86E}"/>
    <dgm:cxn modelId="{4342C8DA-DF27-4488-8BA1-074F3736FAA1}" type="presParOf" srcId="{0C87BA2E-3A7E-433A-9251-F195F044B3DA}" destId="{A11401BA-E94D-4CFD-B8D6-E136C99A6CF6}" srcOrd="0" destOrd="0" presId="urn:microsoft.com/office/officeart/2008/layout/VerticalCurvedList"/>
    <dgm:cxn modelId="{9BAE59C9-A14B-4930-A280-1F35E0BF8273}" type="presParOf" srcId="{A11401BA-E94D-4CFD-B8D6-E136C99A6CF6}" destId="{576544F6-D62F-4854-BDFC-4DA1FA464357}" srcOrd="0" destOrd="0" presId="urn:microsoft.com/office/officeart/2008/layout/VerticalCurvedList"/>
    <dgm:cxn modelId="{834A82ED-5437-4258-A396-A11EE749BE15}" type="presParOf" srcId="{576544F6-D62F-4854-BDFC-4DA1FA464357}" destId="{D82EEA60-E120-4E23-8E42-E4D364DFD2C2}" srcOrd="0" destOrd="0" presId="urn:microsoft.com/office/officeart/2008/layout/VerticalCurvedList"/>
    <dgm:cxn modelId="{DB32FF7A-8F33-4198-A5CE-F2A86307951D}" type="presParOf" srcId="{576544F6-D62F-4854-BDFC-4DA1FA464357}" destId="{37924D78-0D19-4774-849E-131F2D54B420}" srcOrd="1" destOrd="0" presId="urn:microsoft.com/office/officeart/2008/layout/VerticalCurvedList"/>
    <dgm:cxn modelId="{DAA1F9A4-6B46-4DEB-8BDA-3A053A867B04}" type="presParOf" srcId="{576544F6-D62F-4854-BDFC-4DA1FA464357}" destId="{B99E689E-E8B1-4BD5-996A-203AAA0ABEB5}" srcOrd="2" destOrd="0" presId="urn:microsoft.com/office/officeart/2008/layout/VerticalCurvedList"/>
    <dgm:cxn modelId="{C128781A-FD3F-4447-964F-DB89DEC25E5B}" type="presParOf" srcId="{576544F6-D62F-4854-BDFC-4DA1FA464357}" destId="{71809266-79E8-4AA8-BF12-5904B02CB2BC}" srcOrd="3" destOrd="0" presId="urn:microsoft.com/office/officeart/2008/layout/VerticalCurvedList"/>
    <dgm:cxn modelId="{56CAC5C1-EB45-4DBD-B043-1D1CBA8C308F}" type="presParOf" srcId="{A11401BA-E94D-4CFD-B8D6-E136C99A6CF6}" destId="{9BEBEC12-439C-4260-B427-5C6F3ADC5B98}" srcOrd="1" destOrd="0" presId="urn:microsoft.com/office/officeart/2008/layout/VerticalCurvedList"/>
    <dgm:cxn modelId="{20A15327-48BA-4ACA-AA45-833E3BA235EE}" type="presParOf" srcId="{A11401BA-E94D-4CFD-B8D6-E136C99A6CF6}" destId="{E43C7F4A-2A29-45AF-AFB9-F0849B024EA0}" srcOrd="2" destOrd="0" presId="urn:microsoft.com/office/officeart/2008/layout/VerticalCurvedList"/>
    <dgm:cxn modelId="{828888BA-6B32-4ADB-AFA6-7AA8A730DC81}" type="presParOf" srcId="{E43C7F4A-2A29-45AF-AFB9-F0849B024EA0}" destId="{D4E851FB-7EB6-424A-9303-89B8E2BF51D9}" srcOrd="0" destOrd="0" presId="urn:microsoft.com/office/officeart/2008/layout/VerticalCurvedList"/>
    <dgm:cxn modelId="{B4EC3C98-859B-4BBD-B06B-47E803BB9D56}" type="presParOf" srcId="{A11401BA-E94D-4CFD-B8D6-E136C99A6CF6}" destId="{B5C171D8-83DD-4429-92E2-0CA13CA980E7}" srcOrd="3" destOrd="0" presId="urn:microsoft.com/office/officeart/2008/layout/VerticalCurvedList"/>
    <dgm:cxn modelId="{2615CD93-16CD-475C-8A58-203A43763B19}" type="presParOf" srcId="{A11401BA-E94D-4CFD-B8D6-E136C99A6CF6}" destId="{286626FD-F7F7-41A0-B3DA-42AAE4FEEB50}" srcOrd="4" destOrd="0" presId="urn:microsoft.com/office/officeart/2008/layout/VerticalCurvedList"/>
    <dgm:cxn modelId="{0EFF97B2-71E0-410D-BF8C-9FDAD6B9B204}" type="presParOf" srcId="{286626FD-F7F7-41A0-B3DA-42AAE4FEEB50}" destId="{28BF0B4C-5665-4109-AD20-3BFC55A3EAF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A4217E-526E-4E4F-835F-5E598A932364}" type="doc">
      <dgm:prSet loTypeId="urn:microsoft.com/office/officeart/2005/8/layout/list1" loCatId="list" qsTypeId="urn:microsoft.com/office/officeart/2005/8/quickstyle/3d2#1" qsCatId="3D" csTypeId="urn:microsoft.com/office/officeart/2005/8/colors/accent2_2" csCatId="accent2" phldr="1"/>
      <dgm:spPr/>
      <dgm:t>
        <a:bodyPr/>
        <a:lstStyle/>
        <a:p>
          <a:endParaRPr lang="en-US"/>
        </a:p>
      </dgm:t>
    </dgm:pt>
    <dgm:pt modelId="{E57A9843-4B12-4F80-BA77-543CD595D1EF}">
      <dgm:prSet phldrT="[Text]" custT="1"/>
      <dgm:spPr>
        <a:xfrm>
          <a:off x="368814" y="2691"/>
          <a:ext cx="7376286" cy="649440"/>
        </a:xfrm>
      </dgm:spPr>
      <dgm:t>
        <a:bodyPr/>
        <a:lstStyle/>
        <a:p>
          <a:r>
            <a:rPr lang="en-US" sz="2800" b="1" dirty="0" err="1"/>
            <a:t>Thẩm</a:t>
          </a:r>
          <a:r>
            <a:rPr lang="en-US" sz="2800" b="1" dirty="0"/>
            <a:t> </a:t>
          </a:r>
          <a:r>
            <a:rPr lang="en-US" sz="2800" b="1" dirty="0" err="1"/>
            <a:t>quyền</a:t>
          </a:r>
          <a:r>
            <a:rPr lang="en-US" sz="2800" b="1" dirty="0"/>
            <a:t> </a:t>
          </a:r>
          <a:r>
            <a:rPr lang="en-US" sz="2800" b="1" dirty="0" err="1"/>
            <a:t>quyết</a:t>
          </a:r>
          <a:r>
            <a:rPr lang="en-US" sz="2800" b="1" dirty="0"/>
            <a:t> </a:t>
          </a:r>
          <a:r>
            <a:rPr lang="en-US" sz="2800" b="1" dirty="0" err="1"/>
            <a:t>định</a:t>
          </a:r>
          <a:r>
            <a:rPr lang="en-US" sz="2800" b="1" dirty="0">
              <a:latin typeface="Times New Roman" pitchFamily="18" charset="0"/>
              <a:ea typeface="+mn-ea"/>
              <a:cs typeface="Times New Roman" pitchFamily="18" charset="0"/>
            </a:rPr>
            <a:t> </a:t>
          </a:r>
        </a:p>
      </dgm:t>
    </dgm:pt>
    <dgm:pt modelId="{1B701056-5C57-47C0-BF5E-F7E39E21CF55}" type="parTrans" cxnId="{4907E5A5-BF1C-4640-85EB-6D9779D2FBC7}">
      <dgm:prSet/>
      <dgm:spPr/>
      <dgm:t>
        <a:bodyPr/>
        <a:lstStyle/>
        <a:p>
          <a:endParaRPr lang="en-US"/>
        </a:p>
      </dgm:t>
    </dgm:pt>
    <dgm:pt modelId="{B7A2ECA0-B19A-4807-9DB7-8AAF88168C8D}" type="sibTrans" cxnId="{4907E5A5-BF1C-4640-85EB-6D9779D2FBC7}">
      <dgm:prSet/>
      <dgm:spPr/>
      <dgm:t>
        <a:bodyPr/>
        <a:lstStyle/>
        <a:p>
          <a:endParaRPr lang="en-US"/>
        </a:p>
      </dgm:t>
    </dgm:pt>
    <dgm:pt modelId="{C3056C7B-1D9D-4016-8C27-B61ACC59AAD5}">
      <dgm:prSet phldrT="[Text]" custT="1"/>
      <dgm:spPr>
        <a:xfrm>
          <a:off x="387350" y="1000611"/>
          <a:ext cx="7166036" cy="649440"/>
        </a:xfrm>
      </dgm:spPr>
      <dgm:t>
        <a:bodyPr/>
        <a:lstStyle/>
        <a:p>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endParaRPr lang="en-US" sz="2800" b="1" dirty="0">
            <a:latin typeface="Times New Roman" pitchFamily="18" charset="0"/>
            <a:ea typeface="+mn-ea"/>
            <a:cs typeface="Times New Roman" pitchFamily="18" charset="0"/>
          </a:endParaRPr>
        </a:p>
      </dgm:t>
    </dgm:pt>
    <dgm:pt modelId="{097053EC-5AD6-4339-A2E6-8843C0D4D9DB}" type="parTrans" cxnId="{F37E35A4-9B77-44D9-B141-8193FC7661FE}">
      <dgm:prSet/>
      <dgm:spPr/>
      <dgm:t>
        <a:bodyPr/>
        <a:lstStyle/>
        <a:p>
          <a:endParaRPr lang="en-US"/>
        </a:p>
      </dgm:t>
    </dgm:pt>
    <dgm:pt modelId="{75E670C1-7A32-4B1E-AC74-AB45669D1293}" type="sibTrans" cxnId="{F37E35A4-9B77-44D9-B141-8193FC7661FE}">
      <dgm:prSet/>
      <dgm:spPr/>
      <dgm:t>
        <a:bodyPr/>
        <a:lstStyle/>
        <a:p>
          <a:endParaRPr lang="en-US"/>
        </a:p>
      </dgm:t>
    </dgm:pt>
    <dgm:pt modelId="{0E4B977D-D61D-435D-A600-96C33AE6675D}">
      <dgm:prSet phldrT="[Text]" custT="1"/>
      <dgm:spPr>
        <a:xfrm>
          <a:off x="387350" y="1998531"/>
          <a:ext cx="7132252" cy="649440"/>
        </a:xfrm>
      </dgm:spPr>
      <dgm:t>
        <a:bodyPr/>
        <a:lstStyle/>
        <a:p>
          <a:r>
            <a:rPr lang="en-US" sz="2800" b="1" dirty="0" err="1"/>
            <a:t>Trình</a:t>
          </a:r>
          <a:r>
            <a:rPr lang="en-US" sz="2800" b="1" dirty="0"/>
            <a:t> </a:t>
          </a:r>
          <a:r>
            <a:rPr lang="en-US" sz="2800" b="1" dirty="0" err="1"/>
            <a:t>tự</a:t>
          </a:r>
          <a:r>
            <a:rPr lang="en-US" sz="2800" b="1" dirty="0"/>
            <a:t>, </a:t>
          </a:r>
          <a:r>
            <a:rPr lang="en-US" sz="2800" b="1" dirty="0" err="1"/>
            <a:t>thủ</a:t>
          </a:r>
          <a:r>
            <a:rPr lang="en-US" sz="2800" b="1" dirty="0"/>
            <a:t> </a:t>
          </a:r>
          <a:r>
            <a:rPr lang="en-US" sz="2800" b="1" dirty="0" err="1"/>
            <a:t>tục</a:t>
          </a:r>
          <a:r>
            <a:rPr lang="en-US" sz="2800" b="1" dirty="0"/>
            <a:t> </a:t>
          </a:r>
          <a:r>
            <a:rPr lang="en-US" sz="2800" b="1" dirty="0" err="1"/>
            <a:t>quyết</a:t>
          </a:r>
          <a:r>
            <a:rPr lang="en-US" sz="2800" b="1" dirty="0"/>
            <a:t> </a:t>
          </a:r>
          <a:r>
            <a:rPr lang="en-US" sz="2800" b="1" dirty="0" err="1"/>
            <a:t>định</a:t>
          </a:r>
          <a:endParaRPr lang="en-US" sz="2800" b="1" dirty="0">
            <a:latin typeface="Times New Roman" pitchFamily="18" charset="0"/>
            <a:ea typeface="+mn-ea"/>
            <a:cs typeface="Times New Roman" pitchFamily="18" charset="0"/>
          </a:endParaRPr>
        </a:p>
      </dgm:t>
    </dgm:pt>
    <dgm:pt modelId="{2D154224-138A-4F3D-8230-5CB30447C440}" type="parTrans" cxnId="{BE0059A7-9CC3-4EC7-95AF-976D594907A9}">
      <dgm:prSet/>
      <dgm:spPr/>
      <dgm:t>
        <a:bodyPr/>
        <a:lstStyle/>
        <a:p>
          <a:endParaRPr lang="en-US"/>
        </a:p>
      </dgm:t>
    </dgm:pt>
    <dgm:pt modelId="{3764F3E7-7CE0-459B-800E-8DB209D5BCEF}" type="sibTrans" cxnId="{BE0059A7-9CC3-4EC7-95AF-976D594907A9}">
      <dgm:prSet/>
      <dgm:spPr/>
      <dgm:t>
        <a:bodyPr/>
        <a:lstStyle/>
        <a:p>
          <a:endParaRPr lang="en-US"/>
        </a:p>
      </dgm:t>
    </dgm:pt>
    <dgm:pt modelId="{211CFDBB-2453-4049-9975-DDC8DEA0003C}">
      <dgm:prSet phldrT="[Text]" custT="1"/>
      <dgm:spPr>
        <a:xfrm>
          <a:off x="387350" y="2996451"/>
          <a:ext cx="7183119" cy="649440"/>
        </a:xfrm>
      </dgm:spPr>
      <dgm:t>
        <a:bodyPr/>
        <a:lstStyle/>
        <a:p>
          <a:r>
            <a:rPr lang="en-US" sz="2800" b="1" dirty="0" err="1"/>
            <a:t>Hồ</a:t>
          </a:r>
          <a:r>
            <a:rPr lang="en-US" sz="2800" b="1" dirty="0"/>
            <a:t> </a:t>
          </a:r>
          <a:r>
            <a:rPr lang="en-US" sz="2800" b="1" dirty="0" err="1"/>
            <a:t>sơ</a:t>
          </a:r>
          <a:endParaRPr lang="en-US" sz="2800" b="1" dirty="0">
            <a:latin typeface="Times New Roman" pitchFamily="18" charset="0"/>
            <a:ea typeface="+mn-ea"/>
            <a:cs typeface="Times New Roman" pitchFamily="18" charset="0"/>
          </a:endParaRPr>
        </a:p>
      </dgm:t>
    </dgm:pt>
    <dgm:pt modelId="{145D9124-8BBD-4EA0-B205-404660F88DE4}" type="parTrans" cxnId="{E74555FB-1347-4B1D-909B-30CCAC2B5AE6}">
      <dgm:prSet/>
      <dgm:spPr/>
      <dgm:t>
        <a:bodyPr/>
        <a:lstStyle/>
        <a:p>
          <a:endParaRPr lang="en-US"/>
        </a:p>
      </dgm:t>
    </dgm:pt>
    <dgm:pt modelId="{35FBB372-5340-4E52-AF18-A7589F0E5A01}" type="sibTrans" cxnId="{E74555FB-1347-4B1D-909B-30CCAC2B5AE6}">
      <dgm:prSet/>
      <dgm:spPr/>
      <dgm:t>
        <a:bodyPr/>
        <a:lstStyle/>
        <a:p>
          <a:endParaRPr lang="en-US"/>
        </a:p>
      </dgm:t>
    </dgm:pt>
    <dgm:pt modelId="{EE012C8F-27D0-49D6-B690-1C6B2F80190D}" type="pres">
      <dgm:prSet presAssocID="{ABA4217E-526E-4E4F-835F-5E598A932364}" presName="linear" presStyleCnt="0">
        <dgm:presLayoutVars>
          <dgm:dir/>
          <dgm:animLvl val="lvl"/>
          <dgm:resizeHandles val="exact"/>
        </dgm:presLayoutVars>
      </dgm:prSet>
      <dgm:spPr/>
    </dgm:pt>
    <dgm:pt modelId="{E7065C81-32BC-4B7D-921C-139A90A9AC76}" type="pres">
      <dgm:prSet presAssocID="{E57A9843-4B12-4F80-BA77-543CD595D1EF}" presName="parentLin" presStyleCnt="0"/>
      <dgm:spPr/>
    </dgm:pt>
    <dgm:pt modelId="{CF20581D-F362-4B8A-9DF8-890037615087}" type="pres">
      <dgm:prSet presAssocID="{E57A9843-4B12-4F80-BA77-543CD595D1EF}" presName="parentLeftMargin" presStyleLbl="node1" presStyleIdx="0" presStyleCnt="4"/>
      <dgm:spPr>
        <a:prstGeom prst="roundRect">
          <a:avLst/>
        </a:prstGeom>
      </dgm:spPr>
    </dgm:pt>
    <dgm:pt modelId="{29439A4B-5C6E-46C1-8E15-09E121F40C35}" type="pres">
      <dgm:prSet presAssocID="{E57A9843-4B12-4F80-BA77-543CD595D1EF}" presName="parentText" presStyleLbl="node1" presStyleIdx="0" presStyleCnt="4" custScaleX="133653">
        <dgm:presLayoutVars>
          <dgm:chMax val="0"/>
          <dgm:bulletEnabled val="1"/>
        </dgm:presLayoutVars>
      </dgm:prSet>
      <dgm:spPr/>
    </dgm:pt>
    <dgm:pt modelId="{14F059DF-4F03-4FE7-9464-8538651CBDC8}" type="pres">
      <dgm:prSet presAssocID="{E57A9843-4B12-4F80-BA77-543CD595D1EF}" presName="negativeSpace" presStyleCnt="0"/>
      <dgm:spPr/>
    </dgm:pt>
    <dgm:pt modelId="{89198753-0FC9-40CD-A906-2847801985A8}" type="pres">
      <dgm:prSet presAssocID="{E57A9843-4B12-4F80-BA77-543CD595D1EF}" presName="childText" presStyleLbl="conFgAcc1" presStyleIdx="0" presStyleCnt="4">
        <dgm:presLayoutVars>
          <dgm:bulletEnabled val="1"/>
        </dgm:presLayoutVars>
      </dgm:prSet>
      <dgm:spPr>
        <a:xfrm>
          <a:off x="0" y="327411"/>
          <a:ext cx="7747000" cy="554400"/>
        </a:xfrm>
        <a:prstGeom prst="rect">
          <a:avLst/>
        </a:prstGeom>
      </dgm:spPr>
    </dgm:pt>
    <dgm:pt modelId="{D3527BE1-7DDD-44EA-846E-DB1A6162FCE5}" type="pres">
      <dgm:prSet presAssocID="{B7A2ECA0-B19A-4807-9DB7-8AAF88168C8D}" presName="spaceBetweenRectangles" presStyleCnt="0"/>
      <dgm:spPr/>
    </dgm:pt>
    <dgm:pt modelId="{7B47C813-D497-4DA6-95A5-AC2CEFBA7DE4}" type="pres">
      <dgm:prSet presAssocID="{C3056C7B-1D9D-4016-8C27-B61ACC59AAD5}" presName="parentLin" presStyleCnt="0"/>
      <dgm:spPr/>
    </dgm:pt>
    <dgm:pt modelId="{350F3C52-8ECF-4034-BC1C-140E439A1697}" type="pres">
      <dgm:prSet presAssocID="{C3056C7B-1D9D-4016-8C27-B61ACC59AAD5}" presName="parentLeftMargin" presStyleLbl="node1" presStyleIdx="0" presStyleCnt="4"/>
      <dgm:spPr>
        <a:prstGeom prst="roundRect">
          <a:avLst/>
        </a:prstGeom>
      </dgm:spPr>
    </dgm:pt>
    <dgm:pt modelId="{2C9FF603-DFD7-4C53-863B-5E30D5C9E691}" type="pres">
      <dgm:prSet presAssocID="{C3056C7B-1D9D-4016-8C27-B61ACC59AAD5}" presName="parentText" presStyleLbl="node1" presStyleIdx="1" presStyleCnt="4" custScaleX="132144">
        <dgm:presLayoutVars>
          <dgm:chMax val="0"/>
          <dgm:bulletEnabled val="1"/>
        </dgm:presLayoutVars>
      </dgm:prSet>
      <dgm:spPr/>
    </dgm:pt>
    <dgm:pt modelId="{4D28C4B3-DAD5-4701-8E89-6272BD8A2E9B}" type="pres">
      <dgm:prSet presAssocID="{C3056C7B-1D9D-4016-8C27-B61ACC59AAD5}" presName="negativeSpace" presStyleCnt="0"/>
      <dgm:spPr/>
    </dgm:pt>
    <dgm:pt modelId="{1A857824-F051-4DFA-8CD1-D837F79933C9}" type="pres">
      <dgm:prSet presAssocID="{C3056C7B-1D9D-4016-8C27-B61ACC59AAD5}" presName="childText" presStyleLbl="conFgAcc1" presStyleIdx="1" presStyleCnt="4">
        <dgm:presLayoutVars>
          <dgm:bulletEnabled val="1"/>
        </dgm:presLayoutVars>
      </dgm:prSet>
      <dgm:spPr>
        <a:xfrm>
          <a:off x="0" y="1325331"/>
          <a:ext cx="7747000" cy="554400"/>
        </a:xfrm>
        <a:prstGeom prst="rect">
          <a:avLst/>
        </a:prstGeom>
      </dgm:spPr>
    </dgm:pt>
    <dgm:pt modelId="{A074C897-E0F2-4B42-ADE6-AD7D691B410C}" type="pres">
      <dgm:prSet presAssocID="{75E670C1-7A32-4B1E-AC74-AB45669D1293}" presName="spaceBetweenRectangles" presStyleCnt="0"/>
      <dgm:spPr/>
    </dgm:pt>
    <dgm:pt modelId="{F3739312-5E0B-44FD-8DF5-FCBF30878623}" type="pres">
      <dgm:prSet presAssocID="{0E4B977D-D61D-435D-A600-96C33AE6675D}" presName="parentLin" presStyleCnt="0"/>
      <dgm:spPr/>
    </dgm:pt>
    <dgm:pt modelId="{6B110FC7-9083-495A-8370-DAD8BF3F0C65}" type="pres">
      <dgm:prSet presAssocID="{0E4B977D-D61D-435D-A600-96C33AE6675D}" presName="parentLeftMargin" presStyleLbl="node1" presStyleIdx="1" presStyleCnt="4"/>
      <dgm:spPr>
        <a:prstGeom prst="roundRect">
          <a:avLst/>
        </a:prstGeom>
      </dgm:spPr>
    </dgm:pt>
    <dgm:pt modelId="{67A40AC9-D649-4E18-8E45-D202A9910EF6}" type="pres">
      <dgm:prSet presAssocID="{0E4B977D-D61D-435D-A600-96C33AE6675D}" presName="parentText" presStyleLbl="node1" presStyleIdx="2" presStyleCnt="4" custScaleX="131521">
        <dgm:presLayoutVars>
          <dgm:chMax val="0"/>
          <dgm:bulletEnabled val="1"/>
        </dgm:presLayoutVars>
      </dgm:prSet>
      <dgm:spPr/>
    </dgm:pt>
    <dgm:pt modelId="{A6BEB31B-0AC1-447C-889E-F400F62B6059}" type="pres">
      <dgm:prSet presAssocID="{0E4B977D-D61D-435D-A600-96C33AE6675D}" presName="negativeSpace" presStyleCnt="0"/>
      <dgm:spPr/>
    </dgm:pt>
    <dgm:pt modelId="{4A064E83-5282-4918-AF3F-88FDCA664421}" type="pres">
      <dgm:prSet presAssocID="{0E4B977D-D61D-435D-A600-96C33AE6675D}" presName="childText" presStyleLbl="conFgAcc1" presStyleIdx="2" presStyleCnt="4">
        <dgm:presLayoutVars>
          <dgm:bulletEnabled val="1"/>
        </dgm:presLayoutVars>
      </dgm:prSet>
      <dgm:spPr>
        <a:xfrm>
          <a:off x="0" y="2323251"/>
          <a:ext cx="7747000" cy="554400"/>
        </a:xfrm>
        <a:prstGeom prst="rect">
          <a:avLst/>
        </a:prstGeom>
      </dgm:spPr>
    </dgm:pt>
    <dgm:pt modelId="{CEDF1EFD-1237-4E7F-BAEA-0B985C0EB7A7}" type="pres">
      <dgm:prSet presAssocID="{3764F3E7-7CE0-459B-800E-8DB209D5BCEF}" presName="spaceBetweenRectangles" presStyleCnt="0"/>
      <dgm:spPr/>
    </dgm:pt>
    <dgm:pt modelId="{8BB64E37-991B-4D4D-8C63-515F5EE77C65}" type="pres">
      <dgm:prSet presAssocID="{211CFDBB-2453-4049-9975-DDC8DEA0003C}" presName="parentLin" presStyleCnt="0"/>
      <dgm:spPr/>
    </dgm:pt>
    <dgm:pt modelId="{9E622004-7B2E-4343-942F-0EBA7239C7A7}" type="pres">
      <dgm:prSet presAssocID="{211CFDBB-2453-4049-9975-DDC8DEA0003C}" presName="parentLeftMargin" presStyleLbl="node1" presStyleIdx="2" presStyleCnt="4"/>
      <dgm:spPr>
        <a:prstGeom prst="roundRect">
          <a:avLst/>
        </a:prstGeom>
      </dgm:spPr>
    </dgm:pt>
    <dgm:pt modelId="{5CC68779-BAD6-4DBF-BC6C-8C757FBFA4DF}" type="pres">
      <dgm:prSet presAssocID="{211CFDBB-2453-4049-9975-DDC8DEA0003C}" presName="parentText" presStyleLbl="node1" presStyleIdx="3" presStyleCnt="4" custScaleX="132459">
        <dgm:presLayoutVars>
          <dgm:chMax val="0"/>
          <dgm:bulletEnabled val="1"/>
        </dgm:presLayoutVars>
      </dgm:prSet>
      <dgm:spPr/>
    </dgm:pt>
    <dgm:pt modelId="{8DDBC3E4-9A93-4D98-8CBF-3B89CF591B2A}" type="pres">
      <dgm:prSet presAssocID="{211CFDBB-2453-4049-9975-DDC8DEA0003C}" presName="negativeSpace" presStyleCnt="0"/>
      <dgm:spPr/>
    </dgm:pt>
    <dgm:pt modelId="{EB72601E-4F7B-4A5B-AF21-04B6BAC24902}" type="pres">
      <dgm:prSet presAssocID="{211CFDBB-2453-4049-9975-DDC8DEA0003C}" presName="childText" presStyleLbl="conFgAcc1" presStyleIdx="3" presStyleCnt="4">
        <dgm:presLayoutVars>
          <dgm:bulletEnabled val="1"/>
        </dgm:presLayoutVars>
      </dgm:prSet>
      <dgm:spPr>
        <a:xfrm>
          <a:off x="0" y="3321171"/>
          <a:ext cx="7747000" cy="554400"/>
        </a:xfrm>
        <a:prstGeom prst="rect">
          <a:avLst/>
        </a:prstGeom>
      </dgm:spPr>
    </dgm:pt>
  </dgm:ptLst>
  <dgm:cxnLst>
    <dgm:cxn modelId="{DBAB3C0F-693D-4DB8-97A5-A96C1CFCAACF}" type="presOf" srcId="{E57A9843-4B12-4F80-BA77-543CD595D1EF}" destId="{29439A4B-5C6E-46C1-8E15-09E121F40C35}" srcOrd="1" destOrd="0" presId="urn:microsoft.com/office/officeart/2005/8/layout/list1"/>
    <dgm:cxn modelId="{2B59B2CA-6758-4DCE-A57A-0B1AC9A8DDFA}" type="presOf" srcId="{E57A9843-4B12-4F80-BA77-543CD595D1EF}" destId="{CF20581D-F362-4B8A-9DF8-890037615087}" srcOrd="0" destOrd="0" presId="urn:microsoft.com/office/officeart/2005/8/layout/list1"/>
    <dgm:cxn modelId="{36A852A5-C23B-46E2-8EBF-099A4D7661B8}" type="presOf" srcId="{C3056C7B-1D9D-4016-8C27-B61ACC59AAD5}" destId="{2C9FF603-DFD7-4C53-863B-5E30D5C9E691}" srcOrd="1" destOrd="0" presId="urn:microsoft.com/office/officeart/2005/8/layout/list1"/>
    <dgm:cxn modelId="{996CCE22-9A30-408A-8B48-CB6F65018576}" type="presOf" srcId="{ABA4217E-526E-4E4F-835F-5E598A932364}" destId="{EE012C8F-27D0-49D6-B690-1C6B2F80190D}" srcOrd="0" destOrd="0" presId="urn:microsoft.com/office/officeart/2005/8/layout/list1"/>
    <dgm:cxn modelId="{F37E35A4-9B77-44D9-B141-8193FC7661FE}" srcId="{ABA4217E-526E-4E4F-835F-5E598A932364}" destId="{C3056C7B-1D9D-4016-8C27-B61ACC59AAD5}" srcOrd="1" destOrd="0" parTransId="{097053EC-5AD6-4339-A2E6-8843C0D4D9DB}" sibTransId="{75E670C1-7A32-4B1E-AC74-AB45669D1293}"/>
    <dgm:cxn modelId="{35E88B11-B594-4B1D-99BB-69B19EA17A44}" type="presOf" srcId="{0E4B977D-D61D-435D-A600-96C33AE6675D}" destId="{67A40AC9-D649-4E18-8E45-D202A9910EF6}" srcOrd="1" destOrd="0" presId="urn:microsoft.com/office/officeart/2005/8/layout/list1"/>
    <dgm:cxn modelId="{090834F9-2D35-46D0-87CD-3BEC6C2E13AB}" type="presOf" srcId="{211CFDBB-2453-4049-9975-DDC8DEA0003C}" destId="{5CC68779-BAD6-4DBF-BC6C-8C757FBFA4DF}" srcOrd="1" destOrd="0" presId="urn:microsoft.com/office/officeart/2005/8/layout/list1"/>
    <dgm:cxn modelId="{1663EBBA-C210-4A3F-8A8D-08EA678E5140}" type="presOf" srcId="{0E4B977D-D61D-435D-A600-96C33AE6675D}" destId="{6B110FC7-9083-495A-8370-DAD8BF3F0C65}" srcOrd="0" destOrd="0" presId="urn:microsoft.com/office/officeart/2005/8/layout/list1"/>
    <dgm:cxn modelId="{E74555FB-1347-4B1D-909B-30CCAC2B5AE6}" srcId="{ABA4217E-526E-4E4F-835F-5E598A932364}" destId="{211CFDBB-2453-4049-9975-DDC8DEA0003C}" srcOrd="3" destOrd="0" parTransId="{145D9124-8BBD-4EA0-B205-404660F88DE4}" sibTransId="{35FBB372-5340-4E52-AF18-A7589F0E5A01}"/>
    <dgm:cxn modelId="{89491072-1980-4952-AF7F-11770346C738}" type="presOf" srcId="{211CFDBB-2453-4049-9975-DDC8DEA0003C}" destId="{9E622004-7B2E-4343-942F-0EBA7239C7A7}" srcOrd="0" destOrd="0" presId="urn:microsoft.com/office/officeart/2005/8/layout/list1"/>
    <dgm:cxn modelId="{BE0059A7-9CC3-4EC7-95AF-976D594907A9}" srcId="{ABA4217E-526E-4E4F-835F-5E598A932364}" destId="{0E4B977D-D61D-435D-A600-96C33AE6675D}" srcOrd="2" destOrd="0" parTransId="{2D154224-138A-4F3D-8230-5CB30447C440}" sibTransId="{3764F3E7-7CE0-459B-800E-8DB209D5BCEF}"/>
    <dgm:cxn modelId="{4907E5A5-BF1C-4640-85EB-6D9779D2FBC7}" srcId="{ABA4217E-526E-4E4F-835F-5E598A932364}" destId="{E57A9843-4B12-4F80-BA77-543CD595D1EF}" srcOrd="0" destOrd="0" parTransId="{1B701056-5C57-47C0-BF5E-F7E39E21CF55}" sibTransId="{B7A2ECA0-B19A-4807-9DB7-8AAF88168C8D}"/>
    <dgm:cxn modelId="{B79FE1AA-7826-488F-B2C9-716D764EA0D5}" type="presOf" srcId="{C3056C7B-1D9D-4016-8C27-B61ACC59AAD5}" destId="{350F3C52-8ECF-4034-BC1C-140E439A1697}" srcOrd="0" destOrd="0" presId="urn:microsoft.com/office/officeart/2005/8/layout/list1"/>
    <dgm:cxn modelId="{119D7715-A6C2-404B-9F73-AA0D6E174648}" type="presParOf" srcId="{EE012C8F-27D0-49D6-B690-1C6B2F80190D}" destId="{E7065C81-32BC-4B7D-921C-139A90A9AC76}" srcOrd="0" destOrd="0" presId="urn:microsoft.com/office/officeart/2005/8/layout/list1"/>
    <dgm:cxn modelId="{476D810F-A789-4E3E-9589-2B8F18661EE1}" type="presParOf" srcId="{E7065C81-32BC-4B7D-921C-139A90A9AC76}" destId="{CF20581D-F362-4B8A-9DF8-890037615087}" srcOrd="0" destOrd="0" presId="urn:microsoft.com/office/officeart/2005/8/layout/list1"/>
    <dgm:cxn modelId="{32B9AB58-0B7C-4D1B-A440-66036415A99D}" type="presParOf" srcId="{E7065C81-32BC-4B7D-921C-139A90A9AC76}" destId="{29439A4B-5C6E-46C1-8E15-09E121F40C35}" srcOrd="1" destOrd="0" presId="urn:microsoft.com/office/officeart/2005/8/layout/list1"/>
    <dgm:cxn modelId="{BA1E1344-8DDD-45EF-AA2C-EEF174C46DBE}" type="presParOf" srcId="{EE012C8F-27D0-49D6-B690-1C6B2F80190D}" destId="{14F059DF-4F03-4FE7-9464-8538651CBDC8}" srcOrd="1" destOrd="0" presId="urn:microsoft.com/office/officeart/2005/8/layout/list1"/>
    <dgm:cxn modelId="{76432EFA-46D0-46AA-B70A-D9B792E81D62}" type="presParOf" srcId="{EE012C8F-27D0-49D6-B690-1C6B2F80190D}" destId="{89198753-0FC9-40CD-A906-2847801985A8}" srcOrd="2" destOrd="0" presId="urn:microsoft.com/office/officeart/2005/8/layout/list1"/>
    <dgm:cxn modelId="{B0DAA429-FBFC-44BA-AABA-31E63325C291}" type="presParOf" srcId="{EE012C8F-27D0-49D6-B690-1C6B2F80190D}" destId="{D3527BE1-7DDD-44EA-846E-DB1A6162FCE5}" srcOrd="3" destOrd="0" presId="urn:microsoft.com/office/officeart/2005/8/layout/list1"/>
    <dgm:cxn modelId="{AFB1660F-A1B6-49BF-B6FA-CED6DADC6DA5}" type="presParOf" srcId="{EE012C8F-27D0-49D6-B690-1C6B2F80190D}" destId="{7B47C813-D497-4DA6-95A5-AC2CEFBA7DE4}" srcOrd="4" destOrd="0" presId="urn:microsoft.com/office/officeart/2005/8/layout/list1"/>
    <dgm:cxn modelId="{D483CACD-7B34-4CF6-A8F0-8DBCEA8A0BB1}" type="presParOf" srcId="{7B47C813-D497-4DA6-95A5-AC2CEFBA7DE4}" destId="{350F3C52-8ECF-4034-BC1C-140E439A1697}" srcOrd="0" destOrd="0" presId="urn:microsoft.com/office/officeart/2005/8/layout/list1"/>
    <dgm:cxn modelId="{FB09BD3E-5CCF-4153-B8C1-9DBE8965AAE0}" type="presParOf" srcId="{7B47C813-D497-4DA6-95A5-AC2CEFBA7DE4}" destId="{2C9FF603-DFD7-4C53-863B-5E30D5C9E691}" srcOrd="1" destOrd="0" presId="urn:microsoft.com/office/officeart/2005/8/layout/list1"/>
    <dgm:cxn modelId="{8AE5A69B-F7D2-4592-9916-619026B95365}" type="presParOf" srcId="{EE012C8F-27D0-49D6-B690-1C6B2F80190D}" destId="{4D28C4B3-DAD5-4701-8E89-6272BD8A2E9B}" srcOrd="5" destOrd="0" presId="urn:microsoft.com/office/officeart/2005/8/layout/list1"/>
    <dgm:cxn modelId="{2D18F03E-FCE1-4B4C-9FD8-91076A3D5FAC}" type="presParOf" srcId="{EE012C8F-27D0-49D6-B690-1C6B2F80190D}" destId="{1A857824-F051-4DFA-8CD1-D837F79933C9}" srcOrd="6" destOrd="0" presId="urn:microsoft.com/office/officeart/2005/8/layout/list1"/>
    <dgm:cxn modelId="{87D14CF3-2513-4D10-BBF1-4459D4378BAD}" type="presParOf" srcId="{EE012C8F-27D0-49D6-B690-1C6B2F80190D}" destId="{A074C897-E0F2-4B42-ADE6-AD7D691B410C}" srcOrd="7" destOrd="0" presId="urn:microsoft.com/office/officeart/2005/8/layout/list1"/>
    <dgm:cxn modelId="{C1AF5E1C-4034-40DF-9907-B1C8C36B9968}" type="presParOf" srcId="{EE012C8F-27D0-49D6-B690-1C6B2F80190D}" destId="{F3739312-5E0B-44FD-8DF5-FCBF30878623}" srcOrd="8" destOrd="0" presId="urn:microsoft.com/office/officeart/2005/8/layout/list1"/>
    <dgm:cxn modelId="{0071D530-8641-42EB-9FFA-6936E5202382}" type="presParOf" srcId="{F3739312-5E0B-44FD-8DF5-FCBF30878623}" destId="{6B110FC7-9083-495A-8370-DAD8BF3F0C65}" srcOrd="0" destOrd="0" presId="urn:microsoft.com/office/officeart/2005/8/layout/list1"/>
    <dgm:cxn modelId="{2B02DFE2-C980-4689-A008-54E84A0A53F9}" type="presParOf" srcId="{F3739312-5E0B-44FD-8DF5-FCBF30878623}" destId="{67A40AC9-D649-4E18-8E45-D202A9910EF6}" srcOrd="1" destOrd="0" presId="urn:microsoft.com/office/officeart/2005/8/layout/list1"/>
    <dgm:cxn modelId="{9195C0C0-FDA4-4551-BD76-2EEE5DC88950}" type="presParOf" srcId="{EE012C8F-27D0-49D6-B690-1C6B2F80190D}" destId="{A6BEB31B-0AC1-447C-889E-F400F62B6059}" srcOrd="9" destOrd="0" presId="urn:microsoft.com/office/officeart/2005/8/layout/list1"/>
    <dgm:cxn modelId="{75C3764F-D32A-4F2D-8584-7794D7112E43}" type="presParOf" srcId="{EE012C8F-27D0-49D6-B690-1C6B2F80190D}" destId="{4A064E83-5282-4918-AF3F-88FDCA664421}" srcOrd="10" destOrd="0" presId="urn:microsoft.com/office/officeart/2005/8/layout/list1"/>
    <dgm:cxn modelId="{56FF1035-ECB8-4D90-B569-EE0571896DBC}" type="presParOf" srcId="{EE012C8F-27D0-49D6-B690-1C6B2F80190D}" destId="{CEDF1EFD-1237-4E7F-BAEA-0B985C0EB7A7}" srcOrd="11" destOrd="0" presId="urn:microsoft.com/office/officeart/2005/8/layout/list1"/>
    <dgm:cxn modelId="{C7E6987B-2590-4F8C-87B9-1277B8B8EA3F}" type="presParOf" srcId="{EE012C8F-27D0-49D6-B690-1C6B2F80190D}" destId="{8BB64E37-991B-4D4D-8C63-515F5EE77C65}" srcOrd="12" destOrd="0" presId="urn:microsoft.com/office/officeart/2005/8/layout/list1"/>
    <dgm:cxn modelId="{E5475F61-3D01-4F2B-B18B-EA4E2CEBBEE5}" type="presParOf" srcId="{8BB64E37-991B-4D4D-8C63-515F5EE77C65}" destId="{9E622004-7B2E-4343-942F-0EBA7239C7A7}" srcOrd="0" destOrd="0" presId="urn:microsoft.com/office/officeart/2005/8/layout/list1"/>
    <dgm:cxn modelId="{BB61C53B-1F0D-4879-9FFF-9724FFA347BA}" type="presParOf" srcId="{8BB64E37-991B-4D4D-8C63-515F5EE77C65}" destId="{5CC68779-BAD6-4DBF-BC6C-8C757FBFA4DF}" srcOrd="1" destOrd="0" presId="urn:microsoft.com/office/officeart/2005/8/layout/list1"/>
    <dgm:cxn modelId="{C1449CFD-FF08-442B-BCF8-9257B1265FFF}" type="presParOf" srcId="{EE012C8F-27D0-49D6-B690-1C6B2F80190D}" destId="{8DDBC3E4-9A93-4D98-8CBF-3B89CF591B2A}" srcOrd="13" destOrd="0" presId="urn:microsoft.com/office/officeart/2005/8/layout/list1"/>
    <dgm:cxn modelId="{7E85E996-6D86-4214-81B5-BA73A2C153CA}" type="presParOf" srcId="{EE012C8F-27D0-49D6-B690-1C6B2F80190D}" destId="{EB72601E-4F7B-4A5B-AF21-04B6BAC2490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77452D4-CF44-42FC-9FFB-0D5C92D8771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072C367-9C32-4F45-A075-A0EF2E978A6A}">
      <dgm:prSet custT="1"/>
      <dgm:spPr>
        <a:xfrm>
          <a:off x="3295316" y="0"/>
          <a:ext cx="1916655" cy="1044092"/>
        </a:xfrm>
        <a:noFill/>
        <a:ln>
          <a:noFill/>
        </a:ln>
        <a:effectLst/>
        <a:sp3d/>
      </dgm:spPr>
      <dgm:t>
        <a:bodyPr/>
        <a:lstStyle/>
        <a:p>
          <a:pPr rtl="0"/>
          <a:r>
            <a:rPr lang="en-US" sz="2800" dirty="0" err="1">
              <a:solidFill>
                <a:schemeClr val="tx1"/>
              </a:solidFill>
              <a:latin typeface="Times New Roman" pitchFamily="18" charset="0"/>
              <a:ea typeface="+mn-ea"/>
              <a:cs typeface="Times New Roman" pitchFamily="18" charset="0"/>
            </a:rPr>
            <a:t>Chiến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lược</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và</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kế</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hoạch</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phát</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triển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kinh</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tế</a:t>
          </a:r>
          <a:r>
            <a:rPr lang="en-US" sz="2800" dirty="0">
              <a:solidFill>
                <a:schemeClr val="tx1"/>
              </a:solidFill>
              <a:latin typeface="Times New Roman" pitchFamily="18" charset="0"/>
              <a:ea typeface="+mn-ea"/>
              <a:cs typeface="Times New Roman" pitchFamily="18" charset="0"/>
            </a:rPr>
            <a:t> - </a:t>
          </a:r>
          <a:r>
            <a:rPr lang="en-US" sz="2800" dirty="0" err="1">
              <a:solidFill>
                <a:schemeClr val="tx1"/>
              </a:solidFill>
              <a:latin typeface="Times New Roman" pitchFamily="18" charset="0"/>
              <a:ea typeface="+mn-ea"/>
              <a:cs typeface="Times New Roman" pitchFamily="18" charset="0"/>
            </a:rPr>
            <a:t>xã</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hội</a:t>
          </a:r>
          <a:r>
            <a:rPr lang="en-US" sz="2000" dirty="0">
              <a:solidFill>
                <a:schemeClr val="tx1"/>
              </a:solidFill>
              <a:latin typeface="Times New Roman" pitchFamily="18" charset="0"/>
              <a:ea typeface="+mn-ea"/>
              <a:cs typeface="Times New Roman" pitchFamily="18" charset="0"/>
            </a:rPr>
            <a:t>.</a:t>
          </a:r>
        </a:p>
      </dgm:t>
    </dgm:pt>
    <dgm:pt modelId="{E10D0A77-182F-4574-B0B0-7DE026051CEC}" type="parTrans" cxnId="{E383D38B-5FCF-4A27-BE7D-15B277687BB4}">
      <dgm:prSet/>
      <dgm:spPr/>
      <dgm:t>
        <a:bodyPr/>
        <a:lstStyle/>
        <a:p>
          <a:endParaRPr lang="en-US"/>
        </a:p>
      </dgm:t>
    </dgm:pt>
    <dgm:pt modelId="{06B4AB95-2BC2-45A9-A6B8-3D90988D4E46}" type="sibTrans" cxnId="{E383D38B-5FCF-4A27-BE7D-15B277687BB4}">
      <dgm:prSet/>
      <dgm:spPr/>
      <dgm:t>
        <a:bodyPr/>
        <a:lstStyle/>
        <a:p>
          <a:endParaRPr lang="en-US"/>
        </a:p>
      </dgm:t>
    </dgm:pt>
    <dgm:pt modelId="{8EC81A6E-6530-471E-83DF-0AA6907288CB}">
      <dgm:prSet custT="1"/>
      <dgm:spPr>
        <a:xfrm>
          <a:off x="5631719" y="994373"/>
          <a:ext cx="1816350" cy="1143530"/>
        </a:xfrm>
        <a:noFill/>
        <a:ln>
          <a:noFill/>
        </a:ln>
        <a:effectLst/>
        <a:sp3d/>
      </dgm:spPr>
      <dgm:t>
        <a:bodyPr/>
        <a:lstStyle/>
        <a:p>
          <a:pPr rtl="0"/>
          <a:r>
            <a:rPr lang="en-US" sz="2000" dirty="0">
              <a:solidFill>
                <a:sysClr val="window" lastClr="FFFFFF">
                  <a:hueOff val="0"/>
                  <a:satOff val="0"/>
                  <a:lumOff val="0"/>
                  <a:alphaOff val="0"/>
                </a:sysClr>
              </a:solidFill>
              <a:latin typeface="Times New Roman" pitchFamily="18" charset="0"/>
              <a:ea typeface="+mn-ea"/>
              <a:cs typeface="Times New Roman" pitchFamily="18" charset="0"/>
            </a:rPr>
            <a:t>-</a:t>
          </a:r>
          <a:r>
            <a:rPr lang="en-US" sz="2800" dirty="0" err="1">
              <a:solidFill>
                <a:schemeClr val="tx1"/>
              </a:solidFill>
              <a:latin typeface="Times New Roman" pitchFamily="18" charset="0"/>
              <a:ea typeface="+mn-ea"/>
              <a:cs typeface="Times New Roman" pitchFamily="18" charset="0"/>
            </a:rPr>
            <a:t>Quy</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hoạch</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phát</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triển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kinh</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tế</a:t>
          </a:r>
          <a:r>
            <a:rPr lang="en-US" sz="2800" dirty="0">
              <a:solidFill>
                <a:schemeClr val="tx1"/>
              </a:solidFill>
              <a:latin typeface="Times New Roman" pitchFamily="18" charset="0"/>
              <a:ea typeface="+mn-ea"/>
              <a:cs typeface="Times New Roman" pitchFamily="18" charset="0"/>
            </a:rPr>
            <a:t> - </a:t>
          </a:r>
          <a:r>
            <a:rPr lang="en-US" sz="2800" dirty="0" err="1">
              <a:solidFill>
                <a:schemeClr val="tx1"/>
              </a:solidFill>
              <a:latin typeface="Times New Roman" pitchFamily="18" charset="0"/>
              <a:ea typeface="+mn-ea"/>
              <a:cs typeface="Times New Roman" pitchFamily="18" charset="0"/>
            </a:rPr>
            <a:t>xã</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hội</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và</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quy</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hoạch</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phát</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triển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ngành</a:t>
          </a:r>
          <a:r>
            <a:rPr lang="en-US" sz="2000" dirty="0">
              <a:solidFill>
                <a:sysClr val="window" lastClr="FFFFFF">
                  <a:hueOff val="0"/>
                  <a:satOff val="0"/>
                  <a:lumOff val="0"/>
                  <a:alphaOff val="0"/>
                </a:sysClr>
              </a:solidFill>
              <a:latin typeface="Times New Roman" pitchFamily="18" charset="0"/>
              <a:ea typeface="+mn-ea"/>
              <a:cs typeface="Times New Roman" pitchFamily="18" charset="0"/>
            </a:rPr>
            <a:t>.</a:t>
          </a:r>
        </a:p>
      </dgm:t>
    </dgm:pt>
    <dgm:pt modelId="{8FB8378C-1FC3-4B8C-823A-3465A0252133}" type="parTrans" cxnId="{E6B44E8A-7127-41AA-9CE1-9B236658386A}">
      <dgm:prSet/>
      <dgm:spPr/>
      <dgm:t>
        <a:bodyPr/>
        <a:lstStyle/>
        <a:p>
          <a:endParaRPr lang="en-US"/>
        </a:p>
      </dgm:t>
    </dgm:pt>
    <dgm:pt modelId="{814D2501-4BB2-4437-88F8-981423C9FB79}" type="sibTrans" cxnId="{E6B44E8A-7127-41AA-9CE1-9B236658386A}">
      <dgm:prSet/>
      <dgm:spPr/>
      <dgm:t>
        <a:bodyPr/>
        <a:lstStyle/>
        <a:p>
          <a:endParaRPr lang="en-US"/>
        </a:p>
      </dgm:t>
    </dgm:pt>
    <dgm:pt modelId="{A0321DFB-10AF-40D0-8D68-13C189A701CD}">
      <dgm:prSet custT="1"/>
      <dgm:spPr>
        <a:xfrm>
          <a:off x="5631719" y="2699725"/>
          <a:ext cx="1816350" cy="1277770"/>
        </a:xfrm>
        <a:noFill/>
        <a:ln>
          <a:noFill/>
        </a:ln>
        <a:effectLst/>
        <a:sp3d/>
      </dgm:spPr>
      <dgm:t>
        <a:bodyPr/>
        <a:lstStyle/>
        <a:p>
          <a:pPr rtl="0"/>
          <a:r>
            <a:rPr lang="en-US" sz="2800" dirty="0" err="1">
              <a:solidFill>
                <a:schemeClr val="tx1"/>
              </a:solidFill>
              <a:latin typeface="Times New Roman" pitchFamily="18" charset="0"/>
              <a:ea typeface="+mn-ea"/>
              <a:cs typeface="Times New Roman" pitchFamily="18" charset="0"/>
            </a:rPr>
            <a:t>Sự</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cần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thiết</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của</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chương</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trình</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dự</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án</a:t>
          </a:r>
          <a:r>
            <a:rPr lang="en-US" sz="2000" dirty="0">
              <a:solidFill>
                <a:schemeClr val="tx1"/>
              </a:solidFill>
              <a:latin typeface="Times New Roman" pitchFamily="18" charset="0"/>
              <a:ea typeface="+mn-ea"/>
              <a:cs typeface="Times New Roman" pitchFamily="18" charset="0"/>
            </a:rPr>
            <a:t>.</a:t>
          </a:r>
        </a:p>
      </dgm:t>
    </dgm:pt>
    <dgm:pt modelId="{AA72AD5B-E842-40F5-8D87-D93D318AEFA7}" type="parTrans" cxnId="{A7D7D008-CC85-4A60-A506-373808436EE3}">
      <dgm:prSet/>
      <dgm:spPr/>
      <dgm:t>
        <a:bodyPr/>
        <a:lstStyle/>
        <a:p>
          <a:endParaRPr lang="en-US"/>
        </a:p>
      </dgm:t>
    </dgm:pt>
    <dgm:pt modelId="{3EFA9934-F6DB-4D88-A5C3-71F62A4FFDA4}" type="sibTrans" cxnId="{A7D7D008-CC85-4A60-A506-373808436EE3}">
      <dgm:prSet/>
      <dgm:spPr/>
      <dgm:t>
        <a:bodyPr/>
        <a:lstStyle/>
        <a:p>
          <a:endParaRPr lang="en-US"/>
        </a:p>
      </dgm:t>
    </dgm:pt>
    <dgm:pt modelId="{78B87FE6-5D15-4801-A3CA-F336E595AB2C}">
      <dgm:prSet custT="1"/>
      <dgm:spPr>
        <a:xfrm>
          <a:off x="3295316" y="3927777"/>
          <a:ext cx="1916655" cy="1044092"/>
        </a:xfrm>
        <a:noFill/>
        <a:ln>
          <a:noFill/>
        </a:ln>
        <a:effectLst/>
        <a:sp3d/>
      </dgm:spPr>
      <dgm:t>
        <a:bodyPr/>
        <a:lstStyle/>
        <a:p>
          <a:pPr rtl="0"/>
          <a:r>
            <a:rPr lang="en-US" sz="2800" dirty="0" err="1">
              <a:solidFill>
                <a:schemeClr val="tx1"/>
              </a:solidFill>
              <a:latin typeface="Times New Roman" pitchFamily="18" charset="0"/>
              <a:ea typeface="+mn-ea"/>
              <a:cs typeface="Times New Roman" pitchFamily="18" charset="0"/>
            </a:rPr>
            <a:t>Mục</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tiêu</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của</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chương</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trình</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dự</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án</a:t>
          </a:r>
          <a:r>
            <a:rPr lang="en-US" sz="2000" dirty="0">
              <a:solidFill>
                <a:schemeClr val="tx1"/>
              </a:solidFill>
              <a:latin typeface="Times New Roman" pitchFamily="18" charset="0"/>
              <a:ea typeface="+mn-ea"/>
              <a:cs typeface="Times New Roman" pitchFamily="18" charset="0"/>
            </a:rPr>
            <a:t>.</a:t>
          </a:r>
        </a:p>
      </dgm:t>
    </dgm:pt>
    <dgm:pt modelId="{2D5AF3EF-A69E-4427-97CF-3B6B283E2BF6}" type="parTrans" cxnId="{9BF9CE4E-CC25-487B-BA0F-C44E0C13AA5F}">
      <dgm:prSet/>
      <dgm:spPr/>
      <dgm:t>
        <a:bodyPr/>
        <a:lstStyle/>
        <a:p>
          <a:endParaRPr lang="en-US"/>
        </a:p>
      </dgm:t>
    </dgm:pt>
    <dgm:pt modelId="{E56D79B1-3345-44E9-A6D2-4EA31A7C8FD3}" type="sibTrans" cxnId="{9BF9CE4E-CC25-487B-BA0F-C44E0C13AA5F}">
      <dgm:prSet/>
      <dgm:spPr/>
      <dgm:t>
        <a:bodyPr/>
        <a:lstStyle/>
        <a:p>
          <a:endParaRPr lang="en-US"/>
        </a:p>
      </dgm:t>
    </dgm:pt>
    <dgm:pt modelId="{05436C38-EEA7-44CB-B1DA-D4F991F8F013}">
      <dgm:prSet custT="1"/>
      <dgm:spPr>
        <a:xfrm>
          <a:off x="1059217" y="2699725"/>
          <a:ext cx="1816350" cy="1277770"/>
        </a:xfrm>
        <a:noFill/>
        <a:ln>
          <a:noFill/>
        </a:ln>
        <a:effectLst/>
        <a:sp3d/>
      </dgm:spPr>
      <dgm:t>
        <a:bodyPr/>
        <a:lstStyle/>
        <a:p>
          <a:pPr rtl="0"/>
          <a:r>
            <a:rPr lang="en-US" sz="2800" dirty="0" err="1">
              <a:solidFill>
                <a:schemeClr val="tx1"/>
              </a:solidFill>
              <a:latin typeface="Times New Roman" pitchFamily="18" charset="0"/>
              <a:ea typeface="+mn-ea"/>
              <a:cs typeface="Times New Roman" pitchFamily="18" charset="0"/>
            </a:rPr>
            <a:t>Chủ</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trương</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đầu</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tư</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đã</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được</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cấp</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có</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thẩm</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quyền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quyết</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định</a:t>
          </a:r>
          <a:r>
            <a:rPr lang="en-US" sz="2000" dirty="0">
              <a:solidFill>
                <a:schemeClr val="tx1"/>
              </a:solidFill>
              <a:latin typeface="Times New Roman" pitchFamily="18" charset="0"/>
              <a:ea typeface="+mn-ea"/>
              <a:cs typeface="Times New Roman" pitchFamily="18" charset="0"/>
            </a:rPr>
            <a:t>.</a:t>
          </a:r>
        </a:p>
      </dgm:t>
    </dgm:pt>
    <dgm:pt modelId="{7C0A9629-CFA6-48D5-A6D3-91BD5ED7C93B}" type="parTrans" cxnId="{455E71A5-0303-4E81-B261-2171BF7113B3}">
      <dgm:prSet/>
      <dgm:spPr/>
      <dgm:t>
        <a:bodyPr/>
        <a:lstStyle/>
        <a:p>
          <a:endParaRPr lang="en-US"/>
        </a:p>
      </dgm:t>
    </dgm:pt>
    <dgm:pt modelId="{1AF6D699-6612-439A-9444-E6452921EFD8}" type="sibTrans" cxnId="{455E71A5-0303-4E81-B261-2171BF7113B3}">
      <dgm:prSet/>
      <dgm:spPr/>
      <dgm:t>
        <a:bodyPr/>
        <a:lstStyle/>
        <a:p>
          <a:endParaRPr lang="en-US"/>
        </a:p>
      </dgm:t>
    </dgm:pt>
    <dgm:pt modelId="{88E8F0BB-AD99-4A1B-97E5-D9B99ACA917E}">
      <dgm:prSet custT="1"/>
      <dgm:spPr>
        <a:xfrm>
          <a:off x="1059217" y="994373"/>
          <a:ext cx="1816350" cy="1277770"/>
        </a:xfrm>
        <a:noFill/>
        <a:ln>
          <a:noFill/>
        </a:ln>
        <a:effectLst/>
        <a:sp3d/>
      </dgm:spPr>
      <dgm:t>
        <a:bodyPr/>
        <a:lstStyle/>
        <a:p>
          <a:pPr rtl="0"/>
          <a:r>
            <a:rPr lang="en-US" sz="2800" dirty="0" err="1">
              <a:solidFill>
                <a:schemeClr val="tx1"/>
              </a:solidFill>
              <a:latin typeface="Times New Roman" pitchFamily="18" charset="0"/>
              <a:ea typeface="+mn-ea"/>
              <a:cs typeface="Times New Roman" pitchFamily="18" charset="0"/>
            </a:rPr>
            <a:t>Khả</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năng</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huy</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động</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và</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cân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đối</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nguồn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vốn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đầu</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tư</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công</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và</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các</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nguồn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vốn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khác</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để</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thực</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hiện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chương</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trình</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dự</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án</a:t>
          </a:r>
          <a:r>
            <a:rPr lang="en-US" sz="2800" dirty="0">
              <a:solidFill>
                <a:schemeClr val="tx1"/>
              </a:solidFill>
              <a:latin typeface="Times New Roman" pitchFamily="18" charset="0"/>
              <a:ea typeface="+mn-ea"/>
              <a:cs typeface="Times New Roman" pitchFamily="18" charset="0"/>
            </a:rPr>
            <a:t>.</a:t>
          </a:r>
        </a:p>
      </dgm:t>
    </dgm:pt>
    <dgm:pt modelId="{72871EDB-143D-486B-88E3-5F152D7F7178}" type="parTrans" cxnId="{C947A22C-D1E0-4735-AFD4-E8CAE3D58CC6}">
      <dgm:prSet/>
      <dgm:spPr/>
      <dgm:t>
        <a:bodyPr/>
        <a:lstStyle/>
        <a:p>
          <a:endParaRPr lang="en-US"/>
        </a:p>
      </dgm:t>
    </dgm:pt>
    <dgm:pt modelId="{1BD28B83-193B-4324-8349-8B6B54871E92}" type="sibTrans" cxnId="{C947A22C-D1E0-4735-AFD4-E8CAE3D58CC6}">
      <dgm:prSet/>
      <dgm:spPr/>
      <dgm:t>
        <a:bodyPr/>
        <a:lstStyle/>
        <a:p>
          <a:endParaRPr lang="en-US"/>
        </a:p>
      </dgm:t>
    </dgm:pt>
    <dgm:pt modelId="{488829FF-5CFD-4C24-B9C6-F992D56EB38D}" type="pres">
      <dgm:prSet presAssocID="{677452D4-CF44-42FC-9FFB-0D5C92D87712}" presName="compositeShape" presStyleCnt="0">
        <dgm:presLayoutVars>
          <dgm:chMax val="7"/>
          <dgm:dir/>
          <dgm:resizeHandles val="exact"/>
        </dgm:presLayoutVars>
      </dgm:prSet>
      <dgm:spPr/>
    </dgm:pt>
    <dgm:pt modelId="{5A12F8BC-E861-4464-A2E6-7FD61642F737}" type="pres">
      <dgm:prSet presAssocID="{C072C367-9C32-4F45-A075-A0EF2E978A6A}" presName="circ1" presStyleLbl="vennNode1" presStyleIdx="0" presStyleCnt="6">
        <dgm:style>
          <a:lnRef idx="1">
            <a:schemeClr val="accent5"/>
          </a:lnRef>
          <a:fillRef idx="2">
            <a:schemeClr val="accent5"/>
          </a:fillRef>
          <a:effectRef idx="1">
            <a:schemeClr val="accent5"/>
          </a:effectRef>
          <a:fontRef idx="minor">
            <a:schemeClr val="dk1"/>
          </a:fontRef>
        </dgm:style>
      </dgm:prSet>
      <dgm:spPr>
        <a:xfrm>
          <a:off x="3486981" y="1144524"/>
          <a:ext cx="1533324" cy="1533324"/>
        </a:xfrm>
        <a:prstGeom prst="ellipse">
          <a:avLst/>
        </a:prstGeom>
        <a:ln/>
      </dgm:spPr>
    </dgm:pt>
    <dgm:pt modelId="{119552BD-67FE-451E-AC28-B63FB6C5290C}" type="pres">
      <dgm:prSet presAssocID="{C072C367-9C32-4F45-A075-A0EF2E978A6A}" presName="circ1Tx" presStyleLbl="revTx" presStyleIdx="0" presStyleCnt="0" custScaleX="139490" custLinFactNeighborX="11753">
        <dgm:presLayoutVars>
          <dgm:chMax val="0"/>
          <dgm:chPref val="0"/>
          <dgm:bulletEnabled val="1"/>
        </dgm:presLayoutVars>
      </dgm:prSet>
      <dgm:spPr>
        <a:prstGeom prst="rect">
          <a:avLst/>
        </a:prstGeom>
      </dgm:spPr>
    </dgm:pt>
    <dgm:pt modelId="{0054EC20-DC74-4688-A93C-6AC8DD5A2ED4}" type="pres">
      <dgm:prSet presAssocID="{8EC81A6E-6530-471E-83DF-0AA6907288CB}" presName="circ2" presStyleLbl="vennNode1" presStyleIdx="1" presStyleCnt="6">
        <dgm:style>
          <a:lnRef idx="1">
            <a:schemeClr val="accent5"/>
          </a:lnRef>
          <a:fillRef idx="2">
            <a:schemeClr val="accent5"/>
          </a:fillRef>
          <a:effectRef idx="1">
            <a:schemeClr val="accent5"/>
          </a:effectRef>
          <a:fontRef idx="minor">
            <a:schemeClr val="dk1"/>
          </a:fontRef>
        </dgm:style>
      </dgm:prSet>
      <dgm:spPr>
        <a:xfrm>
          <a:off x="3984673" y="1431898"/>
          <a:ext cx="1533324" cy="1533324"/>
        </a:xfrm>
        <a:prstGeom prst="ellipse">
          <a:avLst/>
        </a:prstGeom>
        <a:ln/>
      </dgm:spPr>
    </dgm:pt>
    <dgm:pt modelId="{9C0644C3-AD2C-487D-BDFA-3E5B9403CDC7}" type="pres">
      <dgm:prSet presAssocID="{8EC81A6E-6530-471E-83DF-0AA6907288CB}" presName="circ2Tx" presStyleLbl="revTx" presStyleIdx="0" presStyleCnt="0" custScaleX="118512">
        <dgm:presLayoutVars>
          <dgm:chMax val="0"/>
          <dgm:chPref val="0"/>
          <dgm:bulletEnabled val="1"/>
        </dgm:presLayoutVars>
      </dgm:prSet>
      <dgm:spPr>
        <a:prstGeom prst="rect">
          <a:avLst/>
        </a:prstGeom>
      </dgm:spPr>
    </dgm:pt>
    <dgm:pt modelId="{E6ECC4D0-E8C3-40AE-BE3F-FE467A6F000A}" type="pres">
      <dgm:prSet presAssocID="{A0321DFB-10AF-40D0-8D68-13C189A701CD}" presName="circ3" presStyleLbl="vennNode1" presStyleIdx="2" presStyleCnt="6">
        <dgm:style>
          <a:lnRef idx="1">
            <a:schemeClr val="accent5"/>
          </a:lnRef>
          <a:fillRef idx="2">
            <a:schemeClr val="accent5"/>
          </a:fillRef>
          <a:effectRef idx="1">
            <a:schemeClr val="accent5"/>
          </a:effectRef>
          <a:fontRef idx="minor">
            <a:schemeClr val="dk1"/>
          </a:fontRef>
        </dgm:style>
      </dgm:prSet>
      <dgm:spPr>
        <a:xfrm>
          <a:off x="3984673" y="2006646"/>
          <a:ext cx="1533324" cy="1533324"/>
        </a:xfrm>
        <a:prstGeom prst="ellipse">
          <a:avLst/>
        </a:prstGeom>
        <a:ln/>
      </dgm:spPr>
    </dgm:pt>
    <dgm:pt modelId="{36F2382B-9990-4A07-B3BC-C1300C54937C}" type="pres">
      <dgm:prSet presAssocID="{A0321DFB-10AF-40D0-8D68-13C189A701CD}" presName="circ3Tx" presStyleLbl="revTx" presStyleIdx="0" presStyleCnt="0">
        <dgm:presLayoutVars>
          <dgm:chMax val="0"/>
          <dgm:chPref val="0"/>
          <dgm:bulletEnabled val="1"/>
        </dgm:presLayoutVars>
      </dgm:prSet>
      <dgm:spPr>
        <a:prstGeom prst="rect">
          <a:avLst/>
        </a:prstGeom>
      </dgm:spPr>
    </dgm:pt>
    <dgm:pt modelId="{4544A52A-1845-456A-99FB-22EE2D0DCF22}" type="pres">
      <dgm:prSet presAssocID="{78B87FE6-5D15-4801-A3CA-F336E595AB2C}" presName="circ4" presStyleLbl="vennNode1" presStyleIdx="3" presStyleCnt="6">
        <dgm:style>
          <a:lnRef idx="1">
            <a:schemeClr val="accent5"/>
          </a:lnRef>
          <a:fillRef idx="2">
            <a:schemeClr val="accent5"/>
          </a:fillRef>
          <a:effectRef idx="1">
            <a:schemeClr val="accent5"/>
          </a:effectRef>
          <a:fontRef idx="minor">
            <a:schemeClr val="dk1"/>
          </a:fontRef>
        </dgm:style>
      </dgm:prSet>
      <dgm:spPr>
        <a:xfrm>
          <a:off x="3486981" y="2294518"/>
          <a:ext cx="1533324" cy="1533324"/>
        </a:xfrm>
        <a:prstGeom prst="ellipse">
          <a:avLst/>
        </a:prstGeom>
        <a:ln/>
      </dgm:spPr>
    </dgm:pt>
    <dgm:pt modelId="{3A78EE90-7539-43B4-A719-FC13569A2640}" type="pres">
      <dgm:prSet presAssocID="{78B87FE6-5D15-4801-A3CA-F336E595AB2C}" presName="circ4Tx" presStyleLbl="revTx" presStyleIdx="0" presStyleCnt="0">
        <dgm:presLayoutVars>
          <dgm:chMax val="0"/>
          <dgm:chPref val="0"/>
          <dgm:bulletEnabled val="1"/>
        </dgm:presLayoutVars>
      </dgm:prSet>
      <dgm:spPr>
        <a:prstGeom prst="rect">
          <a:avLst/>
        </a:prstGeom>
      </dgm:spPr>
    </dgm:pt>
    <dgm:pt modelId="{B2E8F27B-0C1E-440E-BA6B-6779B4150FE9}" type="pres">
      <dgm:prSet presAssocID="{05436C38-EEA7-44CB-B1DA-D4F991F8F013}" presName="circ5" presStyleLbl="vennNode1" presStyleIdx="4" presStyleCnt="6">
        <dgm:style>
          <a:lnRef idx="1">
            <a:schemeClr val="accent5"/>
          </a:lnRef>
          <a:fillRef idx="2">
            <a:schemeClr val="accent5"/>
          </a:fillRef>
          <a:effectRef idx="1">
            <a:schemeClr val="accent5"/>
          </a:effectRef>
          <a:fontRef idx="minor">
            <a:schemeClr val="dk1"/>
          </a:fontRef>
        </dgm:style>
      </dgm:prSet>
      <dgm:spPr>
        <a:xfrm>
          <a:off x="2989290" y="2006646"/>
          <a:ext cx="1533324" cy="1533324"/>
        </a:xfrm>
        <a:prstGeom prst="ellipse">
          <a:avLst/>
        </a:prstGeom>
        <a:ln/>
      </dgm:spPr>
    </dgm:pt>
    <dgm:pt modelId="{4B3B7AA2-3DCC-4CD1-937E-AB64AF4317CE}" type="pres">
      <dgm:prSet presAssocID="{05436C38-EEA7-44CB-B1DA-D4F991F8F013}" presName="circ5Tx" presStyleLbl="revTx" presStyleIdx="0" presStyleCnt="0" custLinFactNeighborX="-1068" custLinFactNeighborY="10732">
        <dgm:presLayoutVars>
          <dgm:chMax val="0"/>
          <dgm:chPref val="0"/>
          <dgm:bulletEnabled val="1"/>
        </dgm:presLayoutVars>
      </dgm:prSet>
      <dgm:spPr>
        <a:prstGeom prst="rect">
          <a:avLst/>
        </a:prstGeom>
      </dgm:spPr>
    </dgm:pt>
    <dgm:pt modelId="{F6329E60-8FB2-4B17-9373-C5C31D10B22A}" type="pres">
      <dgm:prSet presAssocID="{88E8F0BB-AD99-4A1B-97E5-D9B99ACA917E}" presName="circ6" presStyleLbl="vennNode1" presStyleIdx="5" presStyleCnt="6">
        <dgm:style>
          <a:lnRef idx="1">
            <a:schemeClr val="accent5"/>
          </a:lnRef>
          <a:fillRef idx="2">
            <a:schemeClr val="accent5"/>
          </a:fillRef>
          <a:effectRef idx="1">
            <a:schemeClr val="accent5"/>
          </a:effectRef>
          <a:fontRef idx="minor">
            <a:schemeClr val="dk1"/>
          </a:fontRef>
        </dgm:style>
      </dgm:prSet>
      <dgm:spPr>
        <a:xfrm>
          <a:off x="2989290" y="1431898"/>
          <a:ext cx="1533324" cy="1533324"/>
        </a:xfrm>
        <a:prstGeom prst="ellipse">
          <a:avLst/>
        </a:prstGeom>
        <a:ln/>
      </dgm:spPr>
    </dgm:pt>
    <dgm:pt modelId="{B5D21F8F-486D-45B2-BA6D-1DD69D17ECDB}" type="pres">
      <dgm:prSet presAssocID="{88E8F0BB-AD99-4A1B-97E5-D9B99ACA917E}" presName="circ6Tx" presStyleLbl="revTx" presStyleIdx="0" presStyleCnt="0" custScaleX="169906" custScaleY="133812" custLinFactNeighborX="-21241" custLinFactNeighborY="1075">
        <dgm:presLayoutVars>
          <dgm:chMax val="0"/>
          <dgm:chPref val="0"/>
          <dgm:bulletEnabled val="1"/>
        </dgm:presLayoutVars>
      </dgm:prSet>
      <dgm:spPr>
        <a:prstGeom prst="rect">
          <a:avLst/>
        </a:prstGeom>
      </dgm:spPr>
    </dgm:pt>
  </dgm:ptLst>
  <dgm:cxnLst>
    <dgm:cxn modelId="{8BAA002F-D5C4-4071-A544-8E04FFAA630E}" type="presOf" srcId="{88E8F0BB-AD99-4A1B-97E5-D9B99ACA917E}" destId="{B5D21F8F-486D-45B2-BA6D-1DD69D17ECDB}" srcOrd="0" destOrd="0" presId="urn:microsoft.com/office/officeart/2005/8/layout/venn1"/>
    <dgm:cxn modelId="{2087D510-FE14-44F5-8B68-62434FC8EA94}" type="presOf" srcId="{C072C367-9C32-4F45-A075-A0EF2E978A6A}" destId="{119552BD-67FE-451E-AC28-B63FB6C5290C}" srcOrd="0" destOrd="0" presId="urn:microsoft.com/office/officeart/2005/8/layout/venn1"/>
    <dgm:cxn modelId="{F7E3728F-7A3C-49CA-8624-51E708A80C80}" type="presOf" srcId="{677452D4-CF44-42FC-9FFB-0D5C92D87712}" destId="{488829FF-5CFD-4C24-B9C6-F992D56EB38D}" srcOrd="0" destOrd="0" presId="urn:microsoft.com/office/officeart/2005/8/layout/venn1"/>
    <dgm:cxn modelId="{BCD5AF1D-D4D7-4A8F-A372-9E2DC2223967}" type="presOf" srcId="{78B87FE6-5D15-4801-A3CA-F336E595AB2C}" destId="{3A78EE90-7539-43B4-A719-FC13569A2640}" srcOrd="0" destOrd="0" presId="urn:microsoft.com/office/officeart/2005/8/layout/venn1"/>
    <dgm:cxn modelId="{E383D38B-5FCF-4A27-BE7D-15B277687BB4}" srcId="{677452D4-CF44-42FC-9FFB-0D5C92D87712}" destId="{C072C367-9C32-4F45-A075-A0EF2E978A6A}" srcOrd="0" destOrd="0" parTransId="{E10D0A77-182F-4574-B0B0-7DE026051CEC}" sibTransId="{06B4AB95-2BC2-45A9-A6B8-3D90988D4E46}"/>
    <dgm:cxn modelId="{A7D7D008-CC85-4A60-A506-373808436EE3}" srcId="{677452D4-CF44-42FC-9FFB-0D5C92D87712}" destId="{A0321DFB-10AF-40D0-8D68-13C189A701CD}" srcOrd="2" destOrd="0" parTransId="{AA72AD5B-E842-40F5-8D87-D93D318AEFA7}" sibTransId="{3EFA9934-F6DB-4D88-A5C3-71F62A4FFDA4}"/>
    <dgm:cxn modelId="{657BF1D9-ABA4-4696-99FE-52B60DEADB6E}" type="presOf" srcId="{A0321DFB-10AF-40D0-8D68-13C189A701CD}" destId="{36F2382B-9990-4A07-B3BC-C1300C54937C}" srcOrd="0" destOrd="0" presId="urn:microsoft.com/office/officeart/2005/8/layout/venn1"/>
    <dgm:cxn modelId="{455E71A5-0303-4E81-B261-2171BF7113B3}" srcId="{677452D4-CF44-42FC-9FFB-0D5C92D87712}" destId="{05436C38-EEA7-44CB-B1DA-D4F991F8F013}" srcOrd="4" destOrd="0" parTransId="{7C0A9629-CFA6-48D5-A6D3-91BD5ED7C93B}" sibTransId="{1AF6D699-6612-439A-9444-E6452921EFD8}"/>
    <dgm:cxn modelId="{E6B44E8A-7127-41AA-9CE1-9B236658386A}" srcId="{677452D4-CF44-42FC-9FFB-0D5C92D87712}" destId="{8EC81A6E-6530-471E-83DF-0AA6907288CB}" srcOrd="1" destOrd="0" parTransId="{8FB8378C-1FC3-4B8C-823A-3465A0252133}" sibTransId="{814D2501-4BB2-4437-88F8-981423C9FB79}"/>
    <dgm:cxn modelId="{9BF9CE4E-CC25-487B-BA0F-C44E0C13AA5F}" srcId="{677452D4-CF44-42FC-9FFB-0D5C92D87712}" destId="{78B87FE6-5D15-4801-A3CA-F336E595AB2C}" srcOrd="3" destOrd="0" parTransId="{2D5AF3EF-A69E-4427-97CF-3B6B283E2BF6}" sibTransId="{E56D79B1-3345-44E9-A6D2-4EA31A7C8FD3}"/>
    <dgm:cxn modelId="{A12D1693-3C28-4731-BA21-9AECCEFC44B0}" type="presOf" srcId="{05436C38-EEA7-44CB-B1DA-D4F991F8F013}" destId="{4B3B7AA2-3DCC-4CD1-937E-AB64AF4317CE}" srcOrd="0" destOrd="0" presId="urn:microsoft.com/office/officeart/2005/8/layout/venn1"/>
    <dgm:cxn modelId="{C947A22C-D1E0-4735-AFD4-E8CAE3D58CC6}" srcId="{677452D4-CF44-42FC-9FFB-0D5C92D87712}" destId="{88E8F0BB-AD99-4A1B-97E5-D9B99ACA917E}" srcOrd="5" destOrd="0" parTransId="{72871EDB-143D-486B-88E3-5F152D7F7178}" sibTransId="{1BD28B83-193B-4324-8349-8B6B54871E92}"/>
    <dgm:cxn modelId="{FDA5BFE5-1480-43E7-BD0F-B6C9623FB2D3}" type="presOf" srcId="{8EC81A6E-6530-471E-83DF-0AA6907288CB}" destId="{9C0644C3-AD2C-487D-BDFA-3E5B9403CDC7}" srcOrd="0" destOrd="0" presId="urn:microsoft.com/office/officeart/2005/8/layout/venn1"/>
    <dgm:cxn modelId="{B1B26B25-5F61-4E07-8DAA-51F733195F78}" type="presParOf" srcId="{488829FF-5CFD-4C24-B9C6-F992D56EB38D}" destId="{5A12F8BC-E861-4464-A2E6-7FD61642F737}" srcOrd="0" destOrd="0" presId="urn:microsoft.com/office/officeart/2005/8/layout/venn1"/>
    <dgm:cxn modelId="{6CEC9381-4C27-4E21-8D61-EDC901B9555F}" type="presParOf" srcId="{488829FF-5CFD-4C24-B9C6-F992D56EB38D}" destId="{119552BD-67FE-451E-AC28-B63FB6C5290C}" srcOrd="1" destOrd="0" presId="urn:microsoft.com/office/officeart/2005/8/layout/venn1"/>
    <dgm:cxn modelId="{868E4934-CA2D-49B3-932C-568311C2229C}" type="presParOf" srcId="{488829FF-5CFD-4C24-B9C6-F992D56EB38D}" destId="{0054EC20-DC74-4688-A93C-6AC8DD5A2ED4}" srcOrd="2" destOrd="0" presId="urn:microsoft.com/office/officeart/2005/8/layout/venn1"/>
    <dgm:cxn modelId="{52A0ED7D-C8BB-4752-8C2E-259A6FD0B742}" type="presParOf" srcId="{488829FF-5CFD-4C24-B9C6-F992D56EB38D}" destId="{9C0644C3-AD2C-487D-BDFA-3E5B9403CDC7}" srcOrd="3" destOrd="0" presId="urn:microsoft.com/office/officeart/2005/8/layout/venn1"/>
    <dgm:cxn modelId="{A00A3652-95F7-45E2-9E7D-BD984F03AAEC}" type="presParOf" srcId="{488829FF-5CFD-4C24-B9C6-F992D56EB38D}" destId="{E6ECC4D0-E8C3-40AE-BE3F-FE467A6F000A}" srcOrd="4" destOrd="0" presId="urn:microsoft.com/office/officeart/2005/8/layout/venn1"/>
    <dgm:cxn modelId="{8A25BCC9-50F8-4370-9E70-55B9448FCA25}" type="presParOf" srcId="{488829FF-5CFD-4C24-B9C6-F992D56EB38D}" destId="{36F2382B-9990-4A07-B3BC-C1300C54937C}" srcOrd="5" destOrd="0" presId="urn:microsoft.com/office/officeart/2005/8/layout/venn1"/>
    <dgm:cxn modelId="{C82574E3-04B6-4207-B20F-B60D74E324DF}" type="presParOf" srcId="{488829FF-5CFD-4C24-B9C6-F992D56EB38D}" destId="{4544A52A-1845-456A-99FB-22EE2D0DCF22}" srcOrd="6" destOrd="0" presId="urn:microsoft.com/office/officeart/2005/8/layout/venn1"/>
    <dgm:cxn modelId="{4490A8D3-C306-4D34-990B-7D1476DBE868}" type="presParOf" srcId="{488829FF-5CFD-4C24-B9C6-F992D56EB38D}" destId="{3A78EE90-7539-43B4-A719-FC13569A2640}" srcOrd="7" destOrd="0" presId="urn:microsoft.com/office/officeart/2005/8/layout/venn1"/>
    <dgm:cxn modelId="{5CDDE150-C979-4DC1-912B-29A214D41FB9}" type="presParOf" srcId="{488829FF-5CFD-4C24-B9C6-F992D56EB38D}" destId="{B2E8F27B-0C1E-440E-BA6B-6779B4150FE9}" srcOrd="8" destOrd="0" presId="urn:microsoft.com/office/officeart/2005/8/layout/venn1"/>
    <dgm:cxn modelId="{389A60E4-61BE-4063-9A8F-C610BD7BC2FE}" type="presParOf" srcId="{488829FF-5CFD-4C24-B9C6-F992D56EB38D}" destId="{4B3B7AA2-3DCC-4CD1-937E-AB64AF4317CE}" srcOrd="9" destOrd="0" presId="urn:microsoft.com/office/officeart/2005/8/layout/venn1"/>
    <dgm:cxn modelId="{014CE514-0BD2-4E5A-B7D7-4FEA3D83619B}" type="presParOf" srcId="{488829FF-5CFD-4C24-B9C6-F992D56EB38D}" destId="{F6329E60-8FB2-4B17-9373-C5C31D10B22A}" srcOrd="10" destOrd="0" presId="urn:microsoft.com/office/officeart/2005/8/layout/venn1"/>
    <dgm:cxn modelId="{3110CCF3-604F-4C94-BDE0-39AFC043A666}" type="presParOf" srcId="{488829FF-5CFD-4C24-B9C6-F992D56EB38D}" destId="{B5D21F8F-486D-45B2-BA6D-1DD69D17ECDB}"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1B4CFA9-2C93-4E02-93E5-E4C0B790FC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E56004A-6EBA-49E5-A1EF-6BF237E12329}">
      <dgm:prSet phldrT="[Text]" custT="1"/>
      <dgm:spPr/>
      <dgm:t>
        <a:bodyPr/>
        <a:lstStyle/>
        <a:p>
          <a:r>
            <a:rPr lang="en-US" sz="2400" dirty="0">
              <a:latin typeface="Times New Roman" pitchFamily="18" charset="0"/>
              <a:cs typeface="Times New Roman" pitchFamily="18" charset="0"/>
            </a:rPr>
            <a:t>B1</a:t>
          </a:r>
        </a:p>
      </dgm:t>
    </dgm:pt>
    <dgm:pt modelId="{F34E9EC9-E95C-4FE6-9134-8EC378EEE504}" type="parTrans" cxnId="{48CAD5E7-6471-4377-934D-871C7AC021AC}">
      <dgm:prSet/>
      <dgm:spPr/>
      <dgm:t>
        <a:bodyPr/>
        <a:lstStyle/>
        <a:p>
          <a:endParaRPr lang="en-US"/>
        </a:p>
      </dgm:t>
    </dgm:pt>
    <dgm:pt modelId="{72E37E83-8B6C-4CF3-A535-39F98E92B9E7}" type="sibTrans" cxnId="{48CAD5E7-6471-4377-934D-871C7AC021AC}">
      <dgm:prSet/>
      <dgm:spPr/>
      <dgm:t>
        <a:bodyPr/>
        <a:lstStyle/>
        <a:p>
          <a:endParaRPr lang="en-US"/>
        </a:p>
      </dgm:t>
    </dgm:pt>
    <dgm:pt modelId="{35CE6699-F585-4AC0-AFAA-7D402412212C}">
      <dgm:prSet phldrT="[Text]" custT="1"/>
      <dgm:spPr/>
      <dgm:t>
        <a:bodyPr/>
        <a:lstStyle/>
        <a:p>
          <a:r>
            <a:rPr lang="en-US" sz="2400" dirty="0" err="1">
              <a:latin typeface="Times New Roman" pitchFamily="18" charset="0"/>
              <a:cs typeface="Times New Roman" pitchFamily="18" charset="0"/>
            </a:rPr>
            <a:t>Căn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gửi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đến cơ quan chủ quản xem xét, trình Thủ tướng Chính phủ</a:t>
          </a:r>
          <a:r>
            <a:rPr lang="en-US" sz="2400" dirty="0">
              <a:latin typeface="Times New Roman" pitchFamily="18" charset="0"/>
              <a:cs typeface="Times New Roman" pitchFamily="18" charset="0"/>
            </a:rPr>
            <a:t>.</a:t>
          </a:r>
        </a:p>
      </dgm:t>
    </dgm:pt>
    <dgm:pt modelId="{4932FD15-987A-4EB8-B847-7BD8D236EC45}" type="parTrans" cxnId="{B6AC7859-5E38-4E99-9995-295F720D98C4}">
      <dgm:prSet/>
      <dgm:spPr/>
      <dgm:t>
        <a:bodyPr/>
        <a:lstStyle/>
        <a:p>
          <a:endParaRPr lang="en-US"/>
        </a:p>
      </dgm:t>
    </dgm:pt>
    <dgm:pt modelId="{B371E16E-E652-41FA-ADFC-E4BFDD1E67B9}" type="sibTrans" cxnId="{B6AC7859-5E38-4E99-9995-295F720D98C4}">
      <dgm:prSet/>
      <dgm:spPr/>
      <dgm:t>
        <a:bodyPr/>
        <a:lstStyle/>
        <a:p>
          <a:endParaRPr lang="en-US"/>
        </a:p>
      </dgm:t>
    </dgm:pt>
    <dgm:pt modelId="{EC28B26F-0070-4E88-890E-A82C6CEAD7B8}">
      <dgm:prSet phldrT="[Text]" custT="1"/>
      <dgm:spPr/>
      <dgm:t>
        <a:bodyPr/>
        <a:lstStyle/>
        <a:p>
          <a:r>
            <a:rPr lang="en-US" sz="2400" dirty="0">
              <a:latin typeface="Times New Roman" pitchFamily="18" charset="0"/>
              <a:cs typeface="Times New Roman" pitchFamily="18" charset="0"/>
            </a:rPr>
            <a:t>B2</a:t>
          </a:r>
        </a:p>
      </dgm:t>
    </dgm:pt>
    <dgm:pt modelId="{FDDDBC74-086D-4814-BAEE-5CF18777193A}" type="parTrans" cxnId="{02ACA9B9-A093-404E-9E52-0CA63FADF8F3}">
      <dgm:prSet/>
      <dgm:spPr/>
      <dgm:t>
        <a:bodyPr/>
        <a:lstStyle/>
        <a:p>
          <a:endParaRPr lang="en-US"/>
        </a:p>
      </dgm:t>
    </dgm:pt>
    <dgm:pt modelId="{92AE2048-0187-4DAA-B20D-D603F8F3EFC3}" type="sibTrans" cxnId="{02ACA9B9-A093-404E-9E52-0CA63FADF8F3}">
      <dgm:prSet/>
      <dgm:spPr/>
      <dgm:t>
        <a:bodyPr/>
        <a:lstStyle/>
        <a:p>
          <a:endParaRPr lang="en-US"/>
        </a:p>
      </dgm:t>
    </dgm:pt>
    <dgm:pt modelId="{3BCCF5F0-740B-40ED-8146-13732100B5CC}">
      <dgm:prSet phldrT="[Text]" custT="1"/>
      <dgm:spPr/>
      <dgm:t>
        <a:bodyPr/>
        <a:lstStyle/>
        <a:p>
          <a:r>
            <a:rPr lang="vi-VN" sz="2400" dirty="0">
              <a:latin typeface="Times New Roman" pitchFamily="18" charset="0"/>
              <a:cs typeface="Times New Roman" pitchFamily="18" charset="0"/>
            </a:rPr>
            <a:t>Cơ quan chủ quản gửi 01 bộ hồ sơ theo quy định tại Khoản 3 Điều</a:t>
          </a:r>
          <a:r>
            <a:rPr lang="en-US" sz="2400" dirty="0">
              <a:latin typeface="Times New Roman" pitchFamily="18" charset="0"/>
              <a:cs typeface="Times New Roman" pitchFamily="18" charset="0"/>
            </a:rPr>
            <a:t> 28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131/2015/NĐ-CP</a:t>
          </a:r>
          <a:r>
            <a:rPr lang="vi-VN" sz="2400" dirty="0">
              <a:latin typeface="Times New Roman" pitchFamily="18" charset="0"/>
              <a:cs typeface="Times New Roman" pitchFamily="18" charset="0"/>
            </a:rPr>
            <a:t> để báo cáo Thủ tướng Chính phủ; đồng thời gửi 20 bộ hồ sơ đến Bộ Kế hoạch và Đầu tư.</a:t>
          </a:r>
          <a:endParaRPr lang="en-US" sz="2400" dirty="0">
            <a:latin typeface="Times New Roman" pitchFamily="18" charset="0"/>
            <a:cs typeface="Times New Roman" pitchFamily="18" charset="0"/>
          </a:endParaRPr>
        </a:p>
      </dgm:t>
    </dgm:pt>
    <dgm:pt modelId="{652B7752-21CB-4340-AFBD-D0DE95835DC3}" type="parTrans" cxnId="{4D157B12-59A8-4764-8D03-28FC293D2330}">
      <dgm:prSet/>
      <dgm:spPr/>
      <dgm:t>
        <a:bodyPr/>
        <a:lstStyle/>
        <a:p>
          <a:endParaRPr lang="en-US"/>
        </a:p>
      </dgm:t>
    </dgm:pt>
    <dgm:pt modelId="{431738A2-4CD9-43FA-87B4-E1EEBBC6A815}" type="sibTrans" cxnId="{4D157B12-59A8-4764-8D03-28FC293D2330}">
      <dgm:prSet/>
      <dgm:spPr/>
      <dgm:t>
        <a:bodyPr/>
        <a:lstStyle/>
        <a:p>
          <a:endParaRPr lang="en-US"/>
        </a:p>
      </dgm:t>
    </dgm:pt>
    <dgm:pt modelId="{3D9B1C2E-264C-405E-94ED-F77B968B546B}">
      <dgm:prSet phldrT="[Text]" custT="1"/>
      <dgm:spPr/>
      <dgm:t>
        <a:bodyPr/>
        <a:lstStyle/>
        <a:p>
          <a:r>
            <a:rPr lang="en-US" sz="2400" dirty="0">
              <a:latin typeface="Times New Roman" pitchFamily="18" charset="0"/>
              <a:cs typeface="Times New Roman" pitchFamily="18" charset="0"/>
            </a:rPr>
            <a:t>B3</a:t>
          </a:r>
        </a:p>
      </dgm:t>
    </dgm:pt>
    <dgm:pt modelId="{EE51F5A4-5C13-4CF9-AE85-8555C1165022}" type="parTrans" cxnId="{9575B9A5-818C-465F-A2D4-4FFBAA0229E7}">
      <dgm:prSet/>
      <dgm:spPr/>
      <dgm:t>
        <a:bodyPr/>
        <a:lstStyle/>
        <a:p>
          <a:endParaRPr lang="en-US"/>
        </a:p>
      </dgm:t>
    </dgm:pt>
    <dgm:pt modelId="{45F75497-16DC-4E0F-82D7-D481BBA8454E}" type="sibTrans" cxnId="{9575B9A5-818C-465F-A2D4-4FFBAA0229E7}">
      <dgm:prSet/>
      <dgm:spPr/>
      <dgm:t>
        <a:bodyPr/>
        <a:lstStyle/>
        <a:p>
          <a:endParaRPr lang="en-US"/>
        </a:p>
      </dgm:t>
    </dgm:pt>
    <dgm:pt modelId="{48305CE9-1D0A-4186-823E-A376A327F3A4}">
      <dgm:prSet phldrT="[Text]" custT="1"/>
      <dgm:spPr/>
      <dgm:t>
        <a:bodyPr/>
        <a:lstStyle/>
        <a:p>
          <a:r>
            <a:rPr lang="vi-VN" sz="2400" dirty="0">
              <a:latin typeface="Times New Roman" pitchFamily="18" charset="0"/>
              <a:cs typeface="Times New Roman" pitchFamily="18" charset="0"/>
            </a:rPr>
            <a:t>Bộ Kế hoạch và Đầu tư báo cáo Thủ tướng Chính phủ thành lập Hội đồng thẩm định nhà nước</a:t>
          </a:r>
          <a:r>
            <a:rPr lang="en-US" sz="2400" dirty="0">
              <a:latin typeface="Times New Roman" pitchFamily="18" charset="0"/>
              <a:cs typeface="Times New Roman" pitchFamily="18" charset="0"/>
            </a:rPr>
            <a:t>.</a:t>
          </a:r>
        </a:p>
      </dgm:t>
    </dgm:pt>
    <dgm:pt modelId="{1E4732C9-991E-4FD2-BBD0-2EF4514458FB}" type="parTrans" cxnId="{D9935294-1168-47AE-B47A-38283F084336}">
      <dgm:prSet/>
      <dgm:spPr/>
      <dgm:t>
        <a:bodyPr/>
        <a:lstStyle/>
        <a:p>
          <a:endParaRPr lang="en-US"/>
        </a:p>
      </dgm:t>
    </dgm:pt>
    <dgm:pt modelId="{00021FF8-4025-4D11-BED2-E9E27D51C680}" type="sibTrans" cxnId="{D9935294-1168-47AE-B47A-38283F084336}">
      <dgm:prSet/>
      <dgm:spPr/>
      <dgm:t>
        <a:bodyPr/>
        <a:lstStyle/>
        <a:p>
          <a:endParaRPr lang="en-US"/>
        </a:p>
      </dgm:t>
    </dgm:pt>
    <dgm:pt modelId="{3957B6FF-9BEB-482B-B8E1-A8DB2469B6DB}" type="pres">
      <dgm:prSet presAssocID="{91B4CFA9-2C93-4E02-93E5-E4C0B790FC75}" presName="linearFlow" presStyleCnt="0">
        <dgm:presLayoutVars>
          <dgm:dir/>
          <dgm:animLvl val="lvl"/>
          <dgm:resizeHandles val="exact"/>
        </dgm:presLayoutVars>
      </dgm:prSet>
      <dgm:spPr/>
    </dgm:pt>
    <dgm:pt modelId="{E03A1F08-6883-4B54-9EFE-D807CC3C66B1}" type="pres">
      <dgm:prSet presAssocID="{1E56004A-6EBA-49E5-A1EF-6BF237E12329}" presName="composite" presStyleCnt="0"/>
      <dgm:spPr/>
    </dgm:pt>
    <dgm:pt modelId="{1A67F38F-3549-4C5B-9104-8E43FD3BE640}" type="pres">
      <dgm:prSet presAssocID="{1E56004A-6EBA-49E5-A1EF-6BF237E12329}" presName="parentText" presStyleLbl="alignNode1" presStyleIdx="0" presStyleCnt="3">
        <dgm:presLayoutVars>
          <dgm:chMax val="1"/>
          <dgm:bulletEnabled val="1"/>
        </dgm:presLayoutVars>
      </dgm:prSet>
      <dgm:spPr/>
    </dgm:pt>
    <dgm:pt modelId="{0DBC5B41-3DBA-4693-955A-9AB754CF41C5}" type="pres">
      <dgm:prSet presAssocID="{1E56004A-6EBA-49E5-A1EF-6BF237E12329}" presName="descendantText" presStyleLbl="alignAcc1" presStyleIdx="0" presStyleCnt="3">
        <dgm:presLayoutVars>
          <dgm:bulletEnabled val="1"/>
        </dgm:presLayoutVars>
      </dgm:prSet>
      <dgm:spPr/>
    </dgm:pt>
    <dgm:pt modelId="{2B7E9663-1EB0-4E39-8B02-593B4AAED385}" type="pres">
      <dgm:prSet presAssocID="{72E37E83-8B6C-4CF3-A535-39F98E92B9E7}" presName="sp" presStyleCnt="0"/>
      <dgm:spPr/>
    </dgm:pt>
    <dgm:pt modelId="{F14213C7-9F08-447E-902D-505C8C9EA43D}" type="pres">
      <dgm:prSet presAssocID="{EC28B26F-0070-4E88-890E-A82C6CEAD7B8}" presName="composite" presStyleCnt="0"/>
      <dgm:spPr/>
    </dgm:pt>
    <dgm:pt modelId="{F7FDC0C1-B442-48B5-AF39-8506141614A0}" type="pres">
      <dgm:prSet presAssocID="{EC28B26F-0070-4E88-890E-A82C6CEAD7B8}" presName="parentText" presStyleLbl="alignNode1" presStyleIdx="1" presStyleCnt="3">
        <dgm:presLayoutVars>
          <dgm:chMax val="1"/>
          <dgm:bulletEnabled val="1"/>
        </dgm:presLayoutVars>
      </dgm:prSet>
      <dgm:spPr/>
    </dgm:pt>
    <dgm:pt modelId="{17480153-6B5D-4AF5-BB2F-C14904E74E57}" type="pres">
      <dgm:prSet presAssocID="{EC28B26F-0070-4E88-890E-A82C6CEAD7B8}" presName="descendantText" presStyleLbl="alignAcc1" presStyleIdx="1" presStyleCnt="3">
        <dgm:presLayoutVars>
          <dgm:bulletEnabled val="1"/>
        </dgm:presLayoutVars>
      </dgm:prSet>
      <dgm:spPr/>
    </dgm:pt>
    <dgm:pt modelId="{5C05341B-E9DB-41E1-AB11-54F555C4E9D6}" type="pres">
      <dgm:prSet presAssocID="{92AE2048-0187-4DAA-B20D-D603F8F3EFC3}" presName="sp" presStyleCnt="0"/>
      <dgm:spPr/>
    </dgm:pt>
    <dgm:pt modelId="{BB69CBE3-7979-469C-9206-DF45AF6F148E}" type="pres">
      <dgm:prSet presAssocID="{3D9B1C2E-264C-405E-94ED-F77B968B546B}" presName="composite" presStyleCnt="0"/>
      <dgm:spPr/>
    </dgm:pt>
    <dgm:pt modelId="{29987218-DED8-4B9D-9834-2453ACD21CC0}" type="pres">
      <dgm:prSet presAssocID="{3D9B1C2E-264C-405E-94ED-F77B968B546B}" presName="parentText" presStyleLbl="alignNode1" presStyleIdx="2" presStyleCnt="3">
        <dgm:presLayoutVars>
          <dgm:chMax val="1"/>
          <dgm:bulletEnabled val="1"/>
        </dgm:presLayoutVars>
      </dgm:prSet>
      <dgm:spPr/>
    </dgm:pt>
    <dgm:pt modelId="{AE03A268-9D82-49E5-9FF7-E41C8FC52945}" type="pres">
      <dgm:prSet presAssocID="{3D9B1C2E-264C-405E-94ED-F77B968B546B}" presName="descendantText" presStyleLbl="alignAcc1" presStyleIdx="2" presStyleCnt="3">
        <dgm:presLayoutVars>
          <dgm:bulletEnabled val="1"/>
        </dgm:presLayoutVars>
      </dgm:prSet>
      <dgm:spPr/>
    </dgm:pt>
  </dgm:ptLst>
  <dgm:cxnLst>
    <dgm:cxn modelId="{02ACA9B9-A093-404E-9E52-0CA63FADF8F3}" srcId="{91B4CFA9-2C93-4E02-93E5-E4C0B790FC75}" destId="{EC28B26F-0070-4E88-890E-A82C6CEAD7B8}" srcOrd="1" destOrd="0" parTransId="{FDDDBC74-086D-4814-BAEE-5CF18777193A}" sibTransId="{92AE2048-0187-4DAA-B20D-D603F8F3EFC3}"/>
    <dgm:cxn modelId="{4D157B12-59A8-4764-8D03-28FC293D2330}" srcId="{EC28B26F-0070-4E88-890E-A82C6CEAD7B8}" destId="{3BCCF5F0-740B-40ED-8146-13732100B5CC}" srcOrd="0" destOrd="0" parTransId="{652B7752-21CB-4340-AFBD-D0DE95835DC3}" sibTransId="{431738A2-4CD9-43FA-87B4-E1EEBBC6A815}"/>
    <dgm:cxn modelId="{9575B9A5-818C-465F-A2D4-4FFBAA0229E7}" srcId="{91B4CFA9-2C93-4E02-93E5-E4C0B790FC75}" destId="{3D9B1C2E-264C-405E-94ED-F77B968B546B}" srcOrd="2" destOrd="0" parTransId="{EE51F5A4-5C13-4CF9-AE85-8555C1165022}" sibTransId="{45F75497-16DC-4E0F-82D7-D481BBA8454E}"/>
    <dgm:cxn modelId="{562F24CD-2262-4371-92F8-96510B7C0649}" type="presOf" srcId="{EC28B26F-0070-4E88-890E-A82C6CEAD7B8}" destId="{F7FDC0C1-B442-48B5-AF39-8506141614A0}" srcOrd="0" destOrd="0" presId="urn:microsoft.com/office/officeart/2005/8/layout/chevron2"/>
    <dgm:cxn modelId="{6D0A7F7A-CA51-456F-87C9-9FB3FC21C256}" type="presOf" srcId="{3D9B1C2E-264C-405E-94ED-F77B968B546B}" destId="{29987218-DED8-4B9D-9834-2453ACD21CC0}" srcOrd="0" destOrd="0" presId="urn:microsoft.com/office/officeart/2005/8/layout/chevron2"/>
    <dgm:cxn modelId="{6157C549-BA33-4C79-8C84-1335D21D079D}" type="presOf" srcId="{1E56004A-6EBA-49E5-A1EF-6BF237E12329}" destId="{1A67F38F-3549-4C5B-9104-8E43FD3BE640}" srcOrd="0" destOrd="0" presId="urn:microsoft.com/office/officeart/2005/8/layout/chevron2"/>
    <dgm:cxn modelId="{D64FE850-1AF0-435F-A631-CE3994DDC842}" type="presOf" srcId="{3BCCF5F0-740B-40ED-8146-13732100B5CC}" destId="{17480153-6B5D-4AF5-BB2F-C14904E74E57}" srcOrd="0" destOrd="0" presId="urn:microsoft.com/office/officeart/2005/8/layout/chevron2"/>
    <dgm:cxn modelId="{B6AC7859-5E38-4E99-9995-295F720D98C4}" srcId="{1E56004A-6EBA-49E5-A1EF-6BF237E12329}" destId="{35CE6699-F585-4AC0-AFAA-7D402412212C}" srcOrd="0" destOrd="0" parTransId="{4932FD15-987A-4EB8-B847-7BD8D236EC45}" sibTransId="{B371E16E-E652-41FA-ADFC-E4BFDD1E67B9}"/>
    <dgm:cxn modelId="{02643058-FB45-4A07-B1C9-4BF997C38A56}" type="presOf" srcId="{91B4CFA9-2C93-4E02-93E5-E4C0B790FC75}" destId="{3957B6FF-9BEB-482B-B8E1-A8DB2469B6DB}" srcOrd="0" destOrd="0" presId="urn:microsoft.com/office/officeart/2005/8/layout/chevron2"/>
    <dgm:cxn modelId="{105E7F29-96D4-43F6-A6CC-68A8F0A75B66}" type="presOf" srcId="{35CE6699-F585-4AC0-AFAA-7D402412212C}" destId="{0DBC5B41-3DBA-4693-955A-9AB754CF41C5}" srcOrd="0" destOrd="0" presId="urn:microsoft.com/office/officeart/2005/8/layout/chevron2"/>
    <dgm:cxn modelId="{48CAD5E7-6471-4377-934D-871C7AC021AC}" srcId="{91B4CFA9-2C93-4E02-93E5-E4C0B790FC75}" destId="{1E56004A-6EBA-49E5-A1EF-6BF237E12329}" srcOrd="0" destOrd="0" parTransId="{F34E9EC9-E95C-4FE6-9134-8EC378EEE504}" sibTransId="{72E37E83-8B6C-4CF3-A535-39F98E92B9E7}"/>
    <dgm:cxn modelId="{C5AE5E75-D609-4522-9DEC-BD66BF288BB4}" type="presOf" srcId="{48305CE9-1D0A-4186-823E-A376A327F3A4}" destId="{AE03A268-9D82-49E5-9FF7-E41C8FC52945}" srcOrd="0" destOrd="0" presId="urn:microsoft.com/office/officeart/2005/8/layout/chevron2"/>
    <dgm:cxn modelId="{D9935294-1168-47AE-B47A-38283F084336}" srcId="{3D9B1C2E-264C-405E-94ED-F77B968B546B}" destId="{48305CE9-1D0A-4186-823E-A376A327F3A4}" srcOrd="0" destOrd="0" parTransId="{1E4732C9-991E-4FD2-BBD0-2EF4514458FB}" sibTransId="{00021FF8-4025-4D11-BED2-E9E27D51C680}"/>
    <dgm:cxn modelId="{A34D5E23-FCB7-4F20-868D-E80D2AE91A70}" type="presParOf" srcId="{3957B6FF-9BEB-482B-B8E1-A8DB2469B6DB}" destId="{E03A1F08-6883-4B54-9EFE-D807CC3C66B1}" srcOrd="0" destOrd="0" presId="urn:microsoft.com/office/officeart/2005/8/layout/chevron2"/>
    <dgm:cxn modelId="{8C34F433-A42D-4D60-A640-0E032D849140}" type="presParOf" srcId="{E03A1F08-6883-4B54-9EFE-D807CC3C66B1}" destId="{1A67F38F-3549-4C5B-9104-8E43FD3BE640}" srcOrd="0" destOrd="0" presId="urn:microsoft.com/office/officeart/2005/8/layout/chevron2"/>
    <dgm:cxn modelId="{AA0E128E-A7EF-4587-BAFE-57D8B8067329}" type="presParOf" srcId="{E03A1F08-6883-4B54-9EFE-D807CC3C66B1}" destId="{0DBC5B41-3DBA-4693-955A-9AB754CF41C5}" srcOrd="1" destOrd="0" presId="urn:microsoft.com/office/officeart/2005/8/layout/chevron2"/>
    <dgm:cxn modelId="{5B376834-A8CA-43C4-A3E0-5E6C08D605F0}" type="presParOf" srcId="{3957B6FF-9BEB-482B-B8E1-A8DB2469B6DB}" destId="{2B7E9663-1EB0-4E39-8B02-593B4AAED385}" srcOrd="1" destOrd="0" presId="urn:microsoft.com/office/officeart/2005/8/layout/chevron2"/>
    <dgm:cxn modelId="{A8667E7B-19BF-4501-913E-CF3EAF2924D5}" type="presParOf" srcId="{3957B6FF-9BEB-482B-B8E1-A8DB2469B6DB}" destId="{F14213C7-9F08-447E-902D-505C8C9EA43D}" srcOrd="2" destOrd="0" presId="urn:microsoft.com/office/officeart/2005/8/layout/chevron2"/>
    <dgm:cxn modelId="{9B7F9E64-4B56-4EAE-860B-5D7B6FC1C6BB}" type="presParOf" srcId="{F14213C7-9F08-447E-902D-505C8C9EA43D}" destId="{F7FDC0C1-B442-48B5-AF39-8506141614A0}" srcOrd="0" destOrd="0" presId="urn:microsoft.com/office/officeart/2005/8/layout/chevron2"/>
    <dgm:cxn modelId="{A8BF73A0-5CC5-4FF1-8217-4C642FB7370C}" type="presParOf" srcId="{F14213C7-9F08-447E-902D-505C8C9EA43D}" destId="{17480153-6B5D-4AF5-BB2F-C14904E74E57}" srcOrd="1" destOrd="0" presId="urn:microsoft.com/office/officeart/2005/8/layout/chevron2"/>
    <dgm:cxn modelId="{C4A74F71-B8F3-4760-A486-C31E08FE8065}" type="presParOf" srcId="{3957B6FF-9BEB-482B-B8E1-A8DB2469B6DB}" destId="{5C05341B-E9DB-41E1-AB11-54F555C4E9D6}" srcOrd="3" destOrd="0" presId="urn:microsoft.com/office/officeart/2005/8/layout/chevron2"/>
    <dgm:cxn modelId="{AF076098-B615-4569-BF2A-FF8B52737F80}" type="presParOf" srcId="{3957B6FF-9BEB-482B-B8E1-A8DB2469B6DB}" destId="{BB69CBE3-7979-469C-9206-DF45AF6F148E}" srcOrd="4" destOrd="0" presId="urn:microsoft.com/office/officeart/2005/8/layout/chevron2"/>
    <dgm:cxn modelId="{40597AFD-2FF0-488A-90AC-07842E2A1C3D}" type="presParOf" srcId="{BB69CBE3-7979-469C-9206-DF45AF6F148E}" destId="{29987218-DED8-4B9D-9834-2453ACD21CC0}" srcOrd="0" destOrd="0" presId="urn:microsoft.com/office/officeart/2005/8/layout/chevron2"/>
    <dgm:cxn modelId="{7FDEC518-ECEF-4E2B-B388-A32FC5B52F7A}" type="presParOf" srcId="{BB69CBE3-7979-469C-9206-DF45AF6F148E}" destId="{AE03A268-9D82-49E5-9FF7-E41C8FC529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FEF18-889A-4177-B23B-EEB6B85014E3}" type="doc">
      <dgm:prSet loTypeId="urn:microsoft.com/office/officeart/2005/8/layout/target1" loCatId="relationship" qsTypeId="urn:microsoft.com/office/officeart/2005/8/quickstyle/simple1" qsCatId="simple" csTypeId="urn:microsoft.com/office/officeart/2005/8/colors/accent1_2" csCatId="accent1" phldr="1"/>
      <dgm:spPr/>
    </dgm:pt>
    <dgm:pt modelId="{B1934E90-03D7-4924-8619-3F964DB0C29E}">
      <dgm:prSet phldrT="[Text]" custT="1"/>
      <dgm:spPr/>
      <dgm:t>
        <a:bodyPr/>
        <a:lstStyle/>
        <a:p>
          <a:r>
            <a:rPr lang="en-US" sz="2400" b="1" dirty="0"/>
            <a:t>7 </a:t>
          </a:r>
          <a:r>
            <a:rPr lang="en-US" sz="2400" b="1" dirty="0" err="1"/>
            <a:t>ngành</a:t>
          </a:r>
          <a:r>
            <a:rPr lang="en-US" sz="2400" b="1" dirty="0"/>
            <a:t> </a:t>
          </a:r>
          <a:r>
            <a:rPr lang="en-US" sz="2400" b="1" dirty="0" err="1"/>
            <a:t>nghề</a:t>
          </a:r>
          <a:r>
            <a:rPr lang="en-US" sz="2400" b="1" dirty="0"/>
            <a:t> </a:t>
          </a:r>
          <a:r>
            <a:rPr lang="en-US" sz="2400" b="1" dirty="0" err="1"/>
            <a:t>cấm</a:t>
          </a:r>
          <a:endParaRPr lang="en-US" sz="2400" b="1" dirty="0"/>
        </a:p>
      </dgm:t>
    </dgm:pt>
    <dgm:pt modelId="{234927F0-E2D0-4DA2-AC04-9EE6A1CF651C}" type="parTrans" cxnId="{FE7522D3-F8DE-4280-8CAC-04DF0617811A}">
      <dgm:prSet/>
      <dgm:spPr/>
      <dgm:t>
        <a:bodyPr/>
        <a:lstStyle/>
        <a:p>
          <a:endParaRPr lang="en-US"/>
        </a:p>
      </dgm:t>
    </dgm:pt>
    <dgm:pt modelId="{8FA758A9-ADE4-4E58-A933-0F0A9E4253BD}" type="sibTrans" cxnId="{FE7522D3-F8DE-4280-8CAC-04DF0617811A}">
      <dgm:prSet/>
      <dgm:spPr/>
      <dgm:t>
        <a:bodyPr/>
        <a:lstStyle/>
        <a:p>
          <a:endParaRPr lang="en-US"/>
        </a:p>
      </dgm:t>
    </dgm:pt>
    <dgm:pt modelId="{3E0B06BD-9FE7-4A51-AA5D-A0259A9D6EF7}">
      <dgm:prSet phldrT="[Text]" custT="1"/>
      <dgm:spPr/>
      <dgm:t>
        <a:bodyPr/>
        <a:lstStyle/>
        <a:p>
          <a:r>
            <a:rPr lang="en-US" sz="2400" b="1" dirty="0"/>
            <a:t>243 NN </a:t>
          </a:r>
          <a:r>
            <a:rPr lang="en-US" sz="2400" b="1" dirty="0" err="1"/>
            <a:t>có</a:t>
          </a:r>
          <a:r>
            <a:rPr lang="en-US" sz="2400" b="1" dirty="0"/>
            <a:t> ĐK</a:t>
          </a:r>
        </a:p>
      </dgm:t>
    </dgm:pt>
    <dgm:pt modelId="{73E2B013-E353-4FA3-B7D6-74FBFC2992E2}" type="parTrans" cxnId="{48A553FA-1B07-469D-A4C8-DA3B4395C005}">
      <dgm:prSet/>
      <dgm:spPr/>
      <dgm:t>
        <a:bodyPr/>
        <a:lstStyle/>
        <a:p>
          <a:endParaRPr lang="en-US"/>
        </a:p>
      </dgm:t>
    </dgm:pt>
    <dgm:pt modelId="{E8DF99B2-7531-4338-8AA8-6453B8E1675D}" type="sibTrans" cxnId="{48A553FA-1B07-469D-A4C8-DA3B4395C005}">
      <dgm:prSet/>
      <dgm:spPr/>
      <dgm:t>
        <a:bodyPr/>
        <a:lstStyle/>
        <a:p>
          <a:endParaRPr lang="en-US"/>
        </a:p>
      </dgm:t>
    </dgm:pt>
    <dgm:pt modelId="{A91A07FD-43EE-4A8B-AF61-EBAA2058DA4B}">
      <dgm:prSet phldrT="[Text]"/>
      <dgm:spPr/>
      <dgm:t>
        <a:bodyPr/>
        <a:lstStyle/>
        <a:p>
          <a:r>
            <a:rPr lang="en-US" b="1" dirty="0" err="1"/>
            <a:t>Ngành</a:t>
          </a:r>
          <a:r>
            <a:rPr lang="en-US" b="1" dirty="0"/>
            <a:t> </a:t>
          </a:r>
          <a:r>
            <a:rPr lang="en-US" b="1" dirty="0" err="1"/>
            <a:t>nghề</a:t>
          </a:r>
          <a:r>
            <a:rPr lang="en-US" b="1" dirty="0"/>
            <a:t> </a:t>
          </a:r>
          <a:r>
            <a:rPr lang="en-US" b="1" dirty="0" err="1"/>
            <a:t>tự</a:t>
          </a:r>
          <a:r>
            <a:rPr lang="en-US" b="1" dirty="0"/>
            <a:t> do </a:t>
          </a:r>
          <a:r>
            <a:rPr lang="en-US" b="1" dirty="0" err="1"/>
            <a:t>đầu</a:t>
          </a:r>
          <a:r>
            <a:rPr lang="en-US" b="1" dirty="0"/>
            <a:t> </a:t>
          </a:r>
          <a:r>
            <a:rPr lang="en-US" b="1" dirty="0" err="1"/>
            <a:t>tư</a:t>
          </a:r>
          <a:r>
            <a:rPr lang="en-US" b="1" dirty="0"/>
            <a:t> </a:t>
          </a:r>
          <a:r>
            <a:rPr lang="en-US" b="1" dirty="0" err="1"/>
            <a:t>KD</a:t>
          </a:r>
          <a:endParaRPr lang="en-US" b="1" dirty="0"/>
        </a:p>
      </dgm:t>
    </dgm:pt>
    <dgm:pt modelId="{3F5A2A23-F3FE-4AFB-8598-3A619AFD6A36}" type="parTrans" cxnId="{D8BF9D1D-E3D7-4EEA-B088-3AD22F49425A}">
      <dgm:prSet/>
      <dgm:spPr/>
      <dgm:t>
        <a:bodyPr/>
        <a:lstStyle/>
        <a:p>
          <a:endParaRPr lang="en-US"/>
        </a:p>
      </dgm:t>
    </dgm:pt>
    <dgm:pt modelId="{BD183DCE-277A-47B0-83C9-2B74FCBF6926}" type="sibTrans" cxnId="{D8BF9D1D-E3D7-4EEA-B088-3AD22F49425A}">
      <dgm:prSet/>
      <dgm:spPr/>
      <dgm:t>
        <a:bodyPr/>
        <a:lstStyle/>
        <a:p>
          <a:endParaRPr lang="en-US"/>
        </a:p>
      </dgm:t>
    </dgm:pt>
    <dgm:pt modelId="{1722822B-1DCA-4345-9F26-425AB8F511D0}" type="pres">
      <dgm:prSet presAssocID="{8EAFEF18-889A-4177-B23B-EEB6B85014E3}" presName="composite" presStyleCnt="0">
        <dgm:presLayoutVars>
          <dgm:chMax val="5"/>
          <dgm:dir/>
          <dgm:resizeHandles val="exact"/>
        </dgm:presLayoutVars>
      </dgm:prSet>
      <dgm:spPr/>
    </dgm:pt>
    <dgm:pt modelId="{AA856CF9-5E96-4B1B-AA3B-FC95519C4310}" type="pres">
      <dgm:prSet presAssocID="{B1934E90-03D7-4924-8619-3F964DB0C29E}" presName="circle1" presStyleLbl="lnNode1" presStyleIdx="0" presStyleCnt="3"/>
      <dgm:spPr>
        <a:solidFill>
          <a:srgbClr val="FF0000"/>
        </a:solidFill>
      </dgm:spPr>
    </dgm:pt>
    <dgm:pt modelId="{33B1941C-2B33-4FAF-A10C-7DB838F4CC2B}" type="pres">
      <dgm:prSet presAssocID="{B1934E90-03D7-4924-8619-3F964DB0C29E}" presName="text1" presStyleLbl="revTx" presStyleIdx="0" presStyleCnt="3">
        <dgm:presLayoutVars>
          <dgm:bulletEnabled val="1"/>
        </dgm:presLayoutVars>
      </dgm:prSet>
      <dgm:spPr/>
    </dgm:pt>
    <dgm:pt modelId="{911BB5C4-30E3-41DB-8E7A-E8CE568975E0}" type="pres">
      <dgm:prSet presAssocID="{B1934E90-03D7-4924-8619-3F964DB0C29E}" presName="line1" presStyleLbl="callout" presStyleIdx="0" presStyleCnt="6"/>
      <dgm:spPr/>
    </dgm:pt>
    <dgm:pt modelId="{5CCC1D6F-6A70-4F8A-8BB7-BD397056D63C}" type="pres">
      <dgm:prSet presAssocID="{B1934E90-03D7-4924-8619-3F964DB0C29E}" presName="d1" presStyleLbl="callout" presStyleIdx="1" presStyleCnt="6"/>
      <dgm:spPr/>
    </dgm:pt>
    <dgm:pt modelId="{80725D24-8987-47E4-8FDC-47B822CD6777}" type="pres">
      <dgm:prSet presAssocID="{3E0B06BD-9FE7-4A51-AA5D-A0259A9D6EF7}" presName="circle2" presStyleLbl="lnNode1" presStyleIdx="1" presStyleCnt="3"/>
      <dgm:spPr>
        <a:solidFill>
          <a:srgbClr val="FFFF00"/>
        </a:solidFill>
      </dgm:spPr>
    </dgm:pt>
    <dgm:pt modelId="{B0EA7B3A-4968-4ACC-A8A9-C5D217ABAACC}" type="pres">
      <dgm:prSet presAssocID="{3E0B06BD-9FE7-4A51-AA5D-A0259A9D6EF7}" presName="text2" presStyleLbl="revTx" presStyleIdx="1" presStyleCnt="3" custScaleX="103707">
        <dgm:presLayoutVars>
          <dgm:bulletEnabled val="1"/>
        </dgm:presLayoutVars>
      </dgm:prSet>
      <dgm:spPr/>
    </dgm:pt>
    <dgm:pt modelId="{1D5E9DAF-A15D-4526-AEA8-4907DB5A6C6D}" type="pres">
      <dgm:prSet presAssocID="{3E0B06BD-9FE7-4A51-AA5D-A0259A9D6EF7}" presName="line2" presStyleLbl="callout" presStyleIdx="2" presStyleCnt="6"/>
      <dgm:spPr/>
    </dgm:pt>
    <dgm:pt modelId="{4246BFE9-AAFB-4EA0-A971-116FB9F1427C}" type="pres">
      <dgm:prSet presAssocID="{3E0B06BD-9FE7-4A51-AA5D-A0259A9D6EF7}" presName="d2" presStyleLbl="callout" presStyleIdx="3" presStyleCnt="6"/>
      <dgm:spPr/>
    </dgm:pt>
    <dgm:pt modelId="{6D1ECE0E-53FF-4643-9B5D-21A8C249E34F}" type="pres">
      <dgm:prSet presAssocID="{A91A07FD-43EE-4A8B-AF61-EBAA2058DA4B}" presName="circle3" presStyleLbl="lnNode1" presStyleIdx="2" presStyleCnt="3"/>
      <dgm:spPr>
        <a:solidFill>
          <a:srgbClr val="00B050"/>
        </a:solidFill>
      </dgm:spPr>
    </dgm:pt>
    <dgm:pt modelId="{948700D2-5742-4CF7-9A4A-117A716AFD01}" type="pres">
      <dgm:prSet presAssocID="{A91A07FD-43EE-4A8B-AF61-EBAA2058DA4B}" presName="text3" presStyleLbl="revTx" presStyleIdx="2" presStyleCnt="3">
        <dgm:presLayoutVars>
          <dgm:bulletEnabled val="1"/>
        </dgm:presLayoutVars>
      </dgm:prSet>
      <dgm:spPr/>
    </dgm:pt>
    <dgm:pt modelId="{89CACA69-D1A1-47BD-B718-4885ACBEC7A0}" type="pres">
      <dgm:prSet presAssocID="{A91A07FD-43EE-4A8B-AF61-EBAA2058DA4B}" presName="line3" presStyleLbl="callout" presStyleIdx="4" presStyleCnt="6"/>
      <dgm:spPr/>
    </dgm:pt>
    <dgm:pt modelId="{67ECE0FE-B289-4EB5-9952-92CAB8E7D93E}" type="pres">
      <dgm:prSet presAssocID="{A91A07FD-43EE-4A8B-AF61-EBAA2058DA4B}" presName="d3" presStyleLbl="callout" presStyleIdx="5" presStyleCnt="6"/>
      <dgm:spPr/>
    </dgm:pt>
  </dgm:ptLst>
  <dgm:cxnLst>
    <dgm:cxn modelId="{B3A452D1-6D2D-441E-A507-22DF82184B58}" type="presOf" srcId="{3E0B06BD-9FE7-4A51-AA5D-A0259A9D6EF7}" destId="{B0EA7B3A-4968-4ACC-A8A9-C5D217ABAACC}" srcOrd="0" destOrd="0" presId="urn:microsoft.com/office/officeart/2005/8/layout/target1"/>
    <dgm:cxn modelId="{7577D683-0DD8-481E-B4D2-C39CD75693EC}" type="presOf" srcId="{B1934E90-03D7-4924-8619-3F964DB0C29E}" destId="{33B1941C-2B33-4FAF-A10C-7DB838F4CC2B}" srcOrd="0" destOrd="0" presId="urn:microsoft.com/office/officeart/2005/8/layout/target1"/>
    <dgm:cxn modelId="{DCF6253C-6016-4110-AE55-103D9E12135D}" type="presOf" srcId="{8EAFEF18-889A-4177-B23B-EEB6B85014E3}" destId="{1722822B-1DCA-4345-9F26-425AB8F511D0}" srcOrd="0" destOrd="0" presId="urn:microsoft.com/office/officeart/2005/8/layout/target1"/>
    <dgm:cxn modelId="{307F76E8-78DF-4E74-B913-C726838BE3D1}" type="presOf" srcId="{A91A07FD-43EE-4A8B-AF61-EBAA2058DA4B}" destId="{948700D2-5742-4CF7-9A4A-117A716AFD01}" srcOrd="0" destOrd="0" presId="urn:microsoft.com/office/officeart/2005/8/layout/target1"/>
    <dgm:cxn modelId="{48A553FA-1B07-469D-A4C8-DA3B4395C005}" srcId="{8EAFEF18-889A-4177-B23B-EEB6B85014E3}" destId="{3E0B06BD-9FE7-4A51-AA5D-A0259A9D6EF7}" srcOrd="1" destOrd="0" parTransId="{73E2B013-E353-4FA3-B7D6-74FBFC2992E2}" sibTransId="{E8DF99B2-7531-4338-8AA8-6453B8E1675D}"/>
    <dgm:cxn modelId="{FE7522D3-F8DE-4280-8CAC-04DF0617811A}" srcId="{8EAFEF18-889A-4177-B23B-EEB6B85014E3}" destId="{B1934E90-03D7-4924-8619-3F964DB0C29E}" srcOrd="0" destOrd="0" parTransId="{234927F0-E2D0-4DA2-AC04-9EE6A1CF651C}" sibTransId="{8FA758A9-ADE4-4E58-A933-0F0A9E4253BD}"/>
    <dgm:cxn modelId="{D8BF9D1D-E3D7-4EEA-B088-3AD22F49425A}" srcId="{8EAFEF18-889A-4177-B23B-EEB6B85014E3}" destId="{A91A07FD-43EE-4A8B-AF61-EBAA2058DA4B}" srcOrd="2" destOrd="0" parTransId="{3F5A2A23-F3FE-4AFB-8598-3A619AFD6A36}" sibTransId="{BD183DCE-277A-47B0-83C9-2B74FCBF6926}"/>
    <dgm:cxn modelId="{AFD3E7DD-2AF0-403E-B50C-3EC69818489C}" type="presParOf" srcId="{1722822B-1DCA-4345-9F26-425AB8F511D0}" destId="{AA856CF9-5E96-4B1B-AA3B-FC95519C4310}" srcOrd="0" destOrd="0" presId="urn:microsoft.com/office/officeart/2005/8/layout/target1"/>
    <dgm:cxn modelId="{43FAD822-50F8-4FB7-94EA-EAE0F5579329}" type="presParOf" srcId="{1722822B-1DCA-4345-9F26-425AB8F511D0}" destId="{33B1941C-2B33-4FAF-A10C-7DB838F4CC2B}" srcOrd="1" destOrd="0" presId="urn:microsoft.com/office/officeart/2005/8/layout/target1"/>
    <dgm:cxn modelId="{24CE3BC3-1E0B-441D-9B82-89FDF4CE6A1C}" type="presParOf" srcId="{1722822B-1DCA-4345-9F26-425AB8F511D0}" destId="{911BB5C4-30E3-41DB-8E7A-E8CE568975E0}" srcOrd="2" destOrd="0" presId="urn:microsoft.com/office/officeart/2005/8/layout/target1"/>
    <dgm:cxn modelId="{99C8B82A-0F21-460E-AF43-9714F0795EBA}" type="presParOf" srcId="{1722822B-1DCA-4345-9F26-425AB8F511D0}" destId="{5CCC1D6F-6A70-4F8A-8BB7-BD397056D63C}" srcOrd="3" destOrd="0" presId="urn:microsoft.com/office/officeart/2005/8/layout/target1"/>
    <dgm:cxn modelId="{BD0DA8C0-E970-4B69-B69F-6AB5DA210F25}" type="presParOf" srcId="{1722822B-1DCA-4345-9F26-425AB8F511D0}" destId="{80725D24-8987-47E4-8FDC-47B822CD6777}" srcOrd="4" destOrd="0" presId="urn:microsoft.com/office/officeart/2005/8/layout/target1"/>
    <dgm:cxn modelId="{A68D2281-77E6-45F6-A645-AB532083C6BC}" type="presParOf" srcId="{1722822B-1DCA-4345-9F26-425AB8F511D0}" destId="{B0EA7B3A-4968-4ACC-A8A9-C5D217ABAACC}" srcOrd="5" destOrd="0" presId="urn:microsoft.com/office/officeart/2005/8/layout/target1"/>
    <dgm:cxn modelId="{BC3A7742-0161-4674-BE64-18529642D625}" type="presParOf" srcId="{1722822B-1DCA-4345-9F26-425AB8F511D0}" destId="{1D5E9DAF-A15D-4526-AEA8-4907DB5A6C6D}" srcOrd="6" destOrd="0" presId="urn:microsoft.com/office/officeart/2005/8/layout/target1"/>
    <dgm:cxn modelId="{ED161C92-E505-4F9D-B9F0-4FF34AA5D034}" type="presParOf" srcId="{1722822B-1DCA-4345-9F26-425AB8F511D0}" destId="{4246BFE9-AAFB-4EA0-A971-116FB9F1427C}" srcOrd="7" destOrd="0" presId="urn:microsoft.com/office/officeart/2005/8/layout/target1"/>
    <dgm:cxn modelId="{9E9FCA1E-569C-4273-A6D5-A6D8FC9FC722}" type="presParOf" srcId="{1722822B-1DCA-4345-9F26-425AB8F511D0}" destId="{6D1ECE0E-53FF-4643-9B5D-21A8C249E34F}" srcOrd="8" destOrd="0" presId="urn:microsoft.com/office/officeart/2005/8/layout/target1"/>
    <dgm:cxn modelId="{F69356D7-ABD3-4A09-A037-F8795A6A0F98}" type="presParOf" srcId="{1722822B-1DCA-4345-9F26-425AB8F511D0}" destId="{948700D2-5742-4CF7-9A4A-117A716AFD01}" srcOrd="9" destOrd="0" presId="urn:microsoft.com/office/officeart/2005/8/layout/target1"/>
    <dgm:cxn modelId="{7189EFA9-A29F-42C1-B6EC-66010DA4BBA5}" type="presParOf" srcId="{1722822B-1DCA-4345-9F26-425AB8F511D0}" destId="{89CACA69-D1A1-47BD-B718-4885ACBEC7A0}" srcOrd="10" destOrd="0" presId="urn:microsoft.com/office/officeart/2005/8/layout/target1"/>
    <dgm:cxn modelId="{F6EB85B4-D81B-400D-9064-9C22127620BB}" type="presParOf" srcId="{1722822B-1DCA-4345-9F26-425AB8F511D0}" destId="{67ECE0FE-B289-4EB5-9952-92CAB8E7D93E}"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A6C537B-30A9-4327-8BD2-192BBB7DD5B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CFB2425-8EBB-44BA-91F2-7815E7B8E44C}">
      <dgm:prSet phldrT="[Text]" custT="1"/>
      <dgm:spPr/>
      <dgm:t>
        <a:bodyPr/>
        <a:lstStyle/>
        <a:p>
          <a:r>
            <a:rPr lang="en-US" sz="2000" dirty="0"/>
            <a:t>B5</a:t>
          </a:r>
        </a:p>
      </dgm:t>
    </dgm:pt>
    <dgm:pt modelId="{337C1C2B-6585-490D-871F-A7C1F8063DEE}" type="parTrans" cxnId="{591E7A2A-E3C7-4019-BA8D-282489C09DC0}">
      <dgm:prSet/>
      <dgm:spPr/>
      <dgm:t>
        <a:bodyPr/>
        <a:lstStyle/>
        <a:p>
          <a:endParaRPr lang="en-US"/>
        </a:p>
      </dgm:t>
    </dgm:pt>
    <dgm:pt modelId="{77709D3B-52A3-44EB-B73A-A96C1850B52D}" type="sibTrans" cxnId="{591E7A2A-E3C7-4019-BA8D-282489C09DC0}">
      <dgm:prSet/>
      <dgm:spPr/>
      <dgm:t>
        <a:bodyPr/>
        <a:lstStyle/>
        <a:p>
          <a:endParaRPr lang="en-US"/>
        </a:p>
      </dgm:t>
    </dgm:pt>
    <dgm:pt modelId="{4C551E51-8D7B-42BA-8CB0-5F7018D6FDE2}">
      <dgm:prSet phldrT="[Text]" custT="1"/>
      <dgm:spPr/>
      <dgm:t>
        <a:bodyPr/>
        <a:lstStyle/>
        <a:p>
          <a:r>
            <a:rPr lang="vi-VN" sz="2000" dirty="0"/>
            <a:t>Căn cứ ý kiến thẩm định của Hội đồng thẩm định nhà nước, chủ đầu tư và cơ quan chủ quản hoàn chỉnh dự án</a:t>
          </a:r>
          <a:r>
            <a:rPr lang="en-US" sz="2000" dirty="0"/>
            <a:t>.</a:t>
          </a:r>
        </a:p>
      </dgm:t>
    </dgm:pt>
    <dgm:pt modelId="{E89F1F0B-B44B-445D-8E18-2333BA79D132}" type="parTrans" cxnId="{CF3FEFF6-632C-4E4C-8E42-FC9C083F3ADF}">
      <dgm:prSet/>
      <dgm:spPr/>
      <dgm:t>
        <a:bodyPr/>
        <a:lstStyle/>
        <a:p>
          <a:endParaRPr lang="en-US"/>
        </a:p>
      </dgm:t>
    </dgm:pt>
    <dgm:pt modelId="{5C969D27-21EA-434C-8464-8DD16C8D67A4}" type="sibTrans" cxnId="{CF3FEFF6-632C-4E4C-8E42-FC9C083F3ADF}">
      <dgm:prSet/>
      <dgm:spPr/>
      <dgm:t>
        <a:bodyPr/>
        <a:lstStyle/>
        <a:p>
          <a:endParaRPr lang="en-US"/>
        </a:p>
      </dgm:t>
    </dgm:pt>
    <dgm:pt modelId="{AE2C78BC-5BFF-4B00-9AAD-26BBF7EE1DE0}">
      <dgm:prSet phldrT="[Text]" custT="1"/>
      <dgm:spPr/>
      <dgm:t>
        <a:bodyPr/>
        <a:lstStyle/>
        <a:p>
          <a:r>
            <a:rPr lang="en-US" sz="2000" dirty="0"/>
            <a:t>B6</a:t>
          </a:r>
        </a:p>
      </dgm:t>
    </dgm:pt>
    <dgm:pt modelId="{CB761B76-C620-4D88-88C5-F515733FFF6E}" type="parTrans" cxnId="{DC923556-9A1D-4A79-90BE-3BB0F0A4F20D}">
      <dgm:prSet/>
      <dgm:spPr/>
      <dgm:t>
        <a:bodyPr/>
        <a:lstStyle/>
        <a:p>
          <a:endParaRPr lang="en-US"/>
        </a:p>
      </dgm:t>
    </dgm:pt>
    <dgm:pt modelId="{2E65FC3C-8B46-484E-A40E-CC48DAF488AD}" type="sibTrans" cxnId="{DC923556-9A1D-4A79-90BE-3BB0F0A4F20D}">
      <dgm:prSet/>
      <dgm:spPr/>
      <dgm:t>
        <a:bodyPr/>
        <a:lstStyle/>
        <a:p>
          <a:endParaRPr lang="en-US"/>
        </a:p>
      </dgm:t>
    </dgm:pt>
    <dgm:pt modelId="{99878CA3-5D9D-42E1-8647-E1655DF9C11D}">
      <dgm:prSet phldrT="[Text]" custT="1"/>
      <dgm:spPr/>
      <dgm:t>
        <a:bodyPr/>
        <a:lstStyle/>
        <a:p>
          <a:r>
            <a:rPr lang="en-US" sz="2000" dirty="0" err="1"/>
            <a:t>Hội</a:t>
          </a:r>
          <a:r>
            <a:rPr lang="en-US" sz="2000" dirty="0"/>
            <a:t> </a:t>
          </a:r>
          <a:r>
            <a:rPr lang="en-US" sz="2000" dirty="0" err="1"/>
            <a:t>đồng</a:t>
          </a:r>
          <a:r>
            <a:rPr lang="en-US" sz="2000" dirty="0"/>
            <a:t> </a:t>
          </a:r>
          <a:r>
            <a:rPr lang="en-US" sz="2000" dirty="0" err="1"/>
            <a:t>thẩm</a:t>
          </a:r>
          <a:r>
            <a:rPr lang="en-US" sz="2000" dirty="0"/>
            <a:t> </a:t>
          </a:r>
          <a:r>
            <a:rPr lang="en-US" sz="2000" dirty="0" err="1"/>
            <a:t>định</a:t>
          </a:r>
          <a:r>
            <a:rPr lang="en-US" sz="2000" dirty="0"/>
            <a:t> </a:t>
          </a:r>
          <a:r>
            <a:rPr lang="en-US" sz="2000" dirty="0" err="1"/>
            <a:t>nhà</a:t>
          </a:r>
          <a:r>
            <a:rPr lang="en-US" sz="2000" dirty="0"/>
            <a:t> </a:t>
          </a:r>
          <a:r>
            <a:rPr lang="en-US" sz="2000" dirty="0" err="1"/>
            <a:t>nước</a:t>
          </a:r>
          <a:r>
            <a:rPr lang="en-US" sz="2000" dirty="0"/>
            <a:t> </a:t>
          </a:r>
          <a:r>
            <a:rPr lang="en-US" sz="2000" dirty="0" err="1"/>
            <a:t>trình</a:t>
          </a:r>
          <a:r>
            <a:rPr lang="en-US" sz="2000" dirty="0"/>
            <a:t> </a:t>
          </a:r>
          <a:r>
            <a:rPr lang="en-US" sz="2000" dirty="0" err="1"/>
            <a:t>Thủ</a:t>
          </a:r>
          <a:r>
            <a:rPr lang="en-US" sz="2000" dirty="0"/>
            <a:t> </a:t>
          </a:r>
          <a:r>
            <a:rPr lang="en-US" sz="2000" dirty="0" err="1"/>
            <a:t>tướng</a:t>
          </a:r>
          <a:r>
            <a:rPr lang="en-US" sz="2000" dirty="0"/>
            <a:t> </a:t>
          </a:r>
          <a:r>
            <a:rPr lang="en-US" sz="2000" dirty="0" err="1"/>
            <a:t>Chính</a:t>
          </a:r>
          <a:r>
            <a:rPr lang="en-US" sz="2000" dirty="0"/>
            <a:t> </a:t>
          </a:r>
          <a:r>
            <a:rPr lang="en-US" sz="2000" dirty="0" err="1"/>
            <a:t>phủ</a:t>
          </a:r>
          <a:r>
            <a:rPr lang="en-US" sz="2000" dirty="0"/>
            <a:t> </a:t>
          </a:r>
          <a:r>
            <a:rPr lang="en-US" sz="2000" dirty="0" err="1"/>
            <a:t>xem</a:t>
          </a:r>
          <a:r>
            <a:rPr lang="en-US" sz="2000" dirty="0"/>
            <a:t> </a:t>
          </a:r>
          <a:r>
            <a:rPr lang="en-US" sz="2000" dirty="0" err="1"/>
            <a:t>xét</a:t>
          </a:r>
          <a:r>
            <a:rPr lang="en-US" sz="2000" dirty="0"/>
            <a:t>, </a:t>
          </a:r>
          <a:r>
            <a:rPr lang="en-US" sz="2000" dirty="0" err="1"/>
            <a:t>quyết</a:t>
          </a:r>
          <a:r>
            <a:rPr lang="en-US" sz="2000" dirty="0"/>
            <a:t> </a:t>
          </a:r>
          <a:r>
            <a:rPr lang="en-US" sz="2000" dirty="0" err="1"/>
            <a:t>định</a:t>
          </a:r>
          <a:r>
            <a:rPr lang="en-US" sz="2000" dirty="0"/>
            <a:t> </a:t>
          </a:r>
          <a:r>
            <a:rPr lang="en-US" sz="2000" dirty="0" err="1"/>
            <a:t>đầu</a:t>
          </a:r>
          <a:r>
            <a:rPr lang="en-US" sz="2000" dirty="0"/>
            <a:t> </a:t>
          </a:r>
          <a:r>
            <a:rPr lang="en-US" sz="2000" dirty="0" err="1"/>
            <a:t>tư</a:t>
          </a:r>
          <a:r>
            <a:rPr lang="en-US" sz="2000" dirty="0"/>
            <a:t> </a:t>
          </a:r>
          <a:r>
            <a:rPr lang="en-US" sz="2000" dirty="0" err="1"/>
            <a:t>dự</a:t>
          </a:r>
          <a:r>
            <a:rPr lang="en-US" sz="2000" dirty="0"/>
            <a:t> </a:t>
          </a:r>
          <a:r>
            <a:rPr lang="en-US" sz="2000" dirty="0" err="1"/>
            <a:t>án</a:t>
          </a:r>
          <a:r>
            <a:rPr lang="en-US" sz="2000" dirty="0"/>
            <a:t>.</a:t>
          </a:r>
        </a:p>
      </dgm:t>
    </dgm:pt>
    <dgm:pt modelId="{7B3A2AD6-DAF2-436F-A8D4-9615FFDB94AB}" type="parTrans" cxnId="{3C0D5479-7792-40F0-91BB-BCA68E02FCC6}">
      <dgm:prSet/>
      <dgm:spPr/>
      <dgm:t>
        <a:bodyPr/>
        <a:lstStyle/>
        <a:p>
          <a:endParaRPr lang="en-US"/>
        </a:p>
      </dgm:t>
    </dgm:pt>
    <dgm:pt modelId="{E5C38B8D-1170-4B33-BAB5-DA6DBA625FBA}" type="sibTrans" cxnId="{3C0D5479-7792-40F0-91BB-BCA68E02FCC6}">
      <dgm:prSet/>
      <dgm:spPr/>
      <dgm:t>
        <a:bodyPr/>
        <a:lstStyle/>
        <a:p>
          <a:endParaRPr lang="en-US"/>
        </a:p>
      </dgm:t>
    </dgm:pt>
    <dgm:pt modelId="{E531248D-BB20-4B71-88B3-6E97D07B1F8D}">
      <dgm:prSet phldrT="[Text]" custT="1"/>
      <dgm:spPr/>
      <dgm:t>
        <a:bodyPr/>
        <a:lstStyle/>
        <a:p>
          <a:r>
            <a:rPr lang="en-US" sz="2000" dirty="0"/>
            <a:t>B7</a:t>
          </a:r>
        </a:p>
      </dgm:t>
    </dgm:pt>
    <dgm:pt modelId="{62CF8619-D033-4BE8-BF0C-3F8886CDB1D8}" type="parTrans" cxnId="{298BD431-8B11-4E3A-BDA4-B6CDE9ED9E0F}">
      <dgm:prSet/>
      <dgm:spPr/>
      <dgm:t>
        <a:bodyPr/>
        <a:lstStyle/>
        <a:p>
          <a:endParaRPr lang="en-US"/>
        </a:p>
      </dgm:t>
    </dgm:pt>
    <dgm:pt modelId="{B846737E-7084-4154-A24B-BDCDAB24D20D}" type="sibTrans" cxnId="{298BD431-8B11-4E3A-BDA4-B6CDE9ED9E0F}">
      <dgm:prSet/>
      <dgm:spPr/>
      <dgm:t>
        <a:bodyPr/>
        <a:lstStyle/>
        <a:p>
          <a:endParaRPr lang="en-US"/>
        </a:p>
      </dgm:t>
    </dgm:pt>
    <dgm:pt modelId="{B587CCC6-B9AA-473F-B8BD-0E08499DECDD}">
      <dgm:prSet phldrT="[Text]" custT="1"/>
      <dgm:spPr/>
      <dgm:t>
        <a:bodyPr/>
        <a:lstStyle/>
        <a:p>
          <a:r>
            <a:rPr lang="vi-VN" sz="2000" dirty="0"/>
            <a:t>Thủ tướng Chính phủ xem xét, quyết định đầu tư dự án quan trọng quốc gia</a:t>
          </a:r>
          <a:r>
            <a:rPr lang="en-US" sz="2000" dirty="0"/>
            <a:t>.</a:t>
          </a:r>
        </a:p>
      </dgm:t>
    </dgm:pt>
    <dgm:pt modelId="{62634A4D-5D68-46C9-8987-079F11F7D449}" type="parTrans" cxnId="{AF09864C-D118-41E0-9558-FD3016ED6339}">
      <dgm:prSet/>
      <dgm:spPr/>
      <dgm:t>
        <a:bodyPr/>
        <a:lstStyle/>
        <a:p>
          <a:endParaRPr lang="en-US"/>
        </a:p>
      </dgm:t>
    </dgm:pt>
    <dgm:pt modelId="{303BBAC0-8F27-4BEE-A244-D2FCBFEF396E}" type="sibTrans" cxnId="{AF09864C-D118-41E0-9558-FD3016ED6339}">
      <dgm:prSet/>
      <dgm:spPr/>
      <dgm:t>
        <a:bodyPr/>
        <a:lstStyle/>
        <a:p>
          <a:endParaRPr lang="en-US"/>
        </a:p>
      </dgm:t>
    </dgm:pt>
    <dgm:pt modelId="{D383C315-511F-458A-8225-17682995587E}">
      <dgm:prSet custT="1"/>
      <dgm:spPr/>
      <dgm:t>
        <a:bodyPr/>
        <a:lstStyle/>
        <a:p>
          <a:r>
            <a:rPr lang="en-US" sz="2000" dirty="0"/>
            <a:t>C</a:t>
          </a:r>
          <a:r>
            <a:rPr lang="vi-VN" sz="2000" dirty="0"/>
            <a:t>ơ quan chủ quản thông qua các nội dung dự án đã được chỉnh sửa và gửi Hội đồng thẩm định nhà nước.</a:t>
          </a:r>
          <a:endParaRPr lang="en-US" sz="2000" dirty="0"/>
        </a:p>
      </dgm:t>
    </dgm:pt>
    <dgm:pt modelId="{0C359CF9-F18C-45EC-88A1-98A221C269BD}" type="parTrans" cxnId="{0C6AE392-EA9A-487D-B64F-C045FDCAE17D}">
      <dgm:prSet/>
      <dgm:spPr/>
      <dgm:t>
        <a:bodyPr/>
        <a:lstStyle/>
        <a:p>
          <a:endParaRPr lang="en-US"/>
        </a:p>
      </dgm:t>
    </dgm:pt>
    <dgm:pt modelId="{1A071B93-F97C-4C29-BA02-D53BA91A1C8E}" type="sibTrans" cxnId="{0C6AE392-EA9A-487D-B64F-C045FDCAE17D}">
      <dgm:prSet/>
      <dgm:spPr/>
      <dgm:t>
        <a:bodyPr/>
        <a:lstStyle/>
        <a:p>
          <a:endParaRPr lang="en-US"/>
        </a:p>
      </dgm:t>
    </dgm:pt>
    <dgm:pt modelId="{07ACF4D5-A82B-406E-AF7B-EAA8EAC0A533}">
      <dgm:prSet phldrT="[Text]" custT="1"/>
      <dgm:spPr/>
      <dgm:t>
        <a:bodyPr/>
        <a:lstStyle/>
        <a:p>
          <a:r>
            <a:rPr lang="en-US" sz="2000" dirty="0"/>
            <a:t>B4</a:t>
          </a:r>
        </a:p>
      </dgm:t>
    </dgm:pt>
    <dgm:pt modelId="{1B88232D-1583-4E8F-B1D9-F2E0CE2FDCDB}" type="parTrans" cxnId="{B2408F7E-EA4D-40E6-81DD-7E42F126B2EB}">
      <dgm:prSet/>
      <dgm:spPr/>
      <dgm:t>
        <a:bodyPr/>
        <a:lstStyle/>
        <a:p>
          <a:endParaRPr lang="en-US"/>
        </a:p>
      </dgm:t>
    </dgm:pt>
    <dgm:pt modelId="{ABAF326E-919A-481A-BCAE-DD7986F20567}" type="sibTrans" cxnId="{B2408F7E-EA4D-40E6-81DD-7E42F126B2EB}">
      <dgm:prSet/>
      <dgm:spPr/>
      <dgm:t>
        <a:bodyPr/>
        <a:lstStyle/>
        <a:p>
          <a:endParaRPr lang="en-US"/>
        </a:p>
      </dgm:t>
    </dgm:pt>
    <dgm:pt modelId="{2DFB87BB-783A-4C50-AA92-816C57B4D0AD}">
      <dgm:prSet phldrT="[Text]" custT="1"/>
      <dgm:spPr/>
      <dgm:t>
        <a:bodyPr/>
        <a:lstStyle/>
        <a:p>
          <a:r>
            <a:rPr lang="vi-VN" sz="2000" dirty="0">
              <a:latin typeface="+mj-lt"/>
            </a:rPr>
            <a:t>Hội đồng thẩm định nhà nước thẩm định hồ sơ dự án quan trọng quốc gia trong thời hạn 90 ngày kể từ khi nhận được hồ sơ dự án h</a:t>
          </a:r>
          <a:r>
            <a:rPr lang="en-US" sz="2000" dirty="0">
              <a:latin typeface="+mj-lt"/>
            </a:rPr>
            <a:t>ợ</a:t>
          </a:r>
          <a:r>
            <a:rPr lang="vi-VN" sz="2000" dirty="0">
              <a:latin typeface="+mj-lt"/>
            </a:rPr>
            <a:t>p lệ.</a:t>
          </a:r>
          <a:endParaRPr lang="en-US" sz="2000" dirty="0">
            <a:latin typeface="+mj-lt"/>
          </a:endParaRPr>
        </a:p>
      </dgm:t>
    </dgm:pt>
    <dgm:pt modelId="{37237E94-5229-446F-84B0-D928561A0148}" type="parTrans" cxnId="{115312C8-74D7-4F79-8495-5D18382CC12B}">
      <dgm:prSet/>
      <dgm:spPr/>
      <dgm:t>
        <a:bodyPr/>
        <a:lstStyle/>
        <a:p>
          <a:endParaRPr lang="en-US"/>
        </a:p>
      </dgm:t>
    </dgm:pt>
    <dgm:pt modelId="{453CBDE9-D3CC-4A15-A1B7-087B83A01198}" type="sibTrans" cxnId="{115312C8-74D7-4F79-8495-5D18382CC12B}">
      <dgm:prSet/>
      <dgm:spPr/>
      <dgm:t>
        <a:bodyPr/>
        <a:lstStyle/>
        <a:p>
          <a:endParaRPr lang="en-US"/>
        </a:p>
      </dgm:t>
    </dgm:pt>
    <dgm:pt modelId="{0EB8F3A0-20B5-4FA5-BC64-9659080FFA2C}" type="pres">
      <dgm:prSet presAssocID="{AA6C537B-30A9-4327-8BD2-192BBB7DD5B5}" presName="linearFlow" presStyleCnt="0">
        <dgm:presLayoutVars>
          <dgm:dir/>
          <dgm:animLvl val="lvl"/>
          <dgm:resizeHandles val="exact"/>
        </dgm:presLayoutVars>
      </dgm:prSet>
      <dgm:spPr/>
    </dgm:pt>
    <dgm:pt modelId="{9DF7E6F4-C17A-4CA2-BCDC-D27251943566}" type="pres">
      <dgm:prSet presAssocID="{07ACF4D5-A82B-406E-AF7B-EAA8EAC0A533}" presName="composite" presStyleCnt="0"/>
      <dgm:spPr/>
    </dgm:pt>
    <dgm:pt modelId="{3BBD2560-63C9-470A-8FC3-D3B8A16D0369}" type="pres">
      <dgm:prSet presAssocID="{07ACF4D5-A82B-406E-AF7B-EAA8EAC0A533}" presName="parentText" presStyleLbl="alignNode1" presStyleIdx="0" presStyleCnt="4">
        <dgm:presLayoutVars>
          <dgm:chMax val="1"/>
          <dgm:bulletEnabled val="1"/>
        </dgm:presLayoutVars>
      </dgm:prSet>
      <dgm:spPr/>
    </dgm:pt>
    <dgm:pt modelId="{7378FF7F-7503-47E4-B092-FFA21CB3BA47}" type="pres">
      <dgm:prSet presAssocID="{07ACF4D5-A82B-406E-AF7B-EAA8EAC0A533}" presName="descendantText" presStyleLbl="alignAcc1" presStyleIdx="0" presStyleCnt="4">
        <dgm:presLayoutVars>
          <dgm:bulletEnabled val="1"/>
        </dgm:presLayoutVars>
      </dgm:prSet>
      <dgm:spPr/>
    </dgm:pt>
    <dgm:pt modelId="{163F985B-35BA-4781-B0D2-1A1F04516B03}" type="pres">
      <dgm:prSet presAssocID="{ABAF326E-919A-481A-BCAE-DD7986F20567}" presName="sp" presStyleCnt="0"/>
      <dgm:spPr/>
    </dgm:pt>
    <dgm:pt modelId="{F798DDFC-5C9A-46C4-A0F3-6728F902E008}" type="pres">
      <dgm:prSet presAssocID="{ACFB2425-8EBB-44BA-91F2-7815E7B8E44C}" presName="composite" presStyleCnt="0"/>
      <dgm:spPr/>
    </dgm:pt>
    <dgm:pt modelId="{190A2B67-8B00-4518-87F5-9EA374F3C80F}" type="pres">
      <dgm:prSet presAssocID="{ACFB2425-8EBB-44BA-91F2-7815E7B8E44C}" presName="parentText" presStyleLbl="alignNode1" presStyleIdx="1" presStyleCnt="4">
        <dgm:presLayoutVars>
          <dgm:chMax val="1"/>
          <dgm:bulletEnabled val="1"/>
        </dgm:presLayoutVars>
      </dgm:prSet>
      <dgm:spPr/>
    </dgm:pt>
    <dgm:pt modelId="{98E20CE3-05C1-4C28-8692-66A8383A11F6}" type="pres">
      <dgm:prSet presAssocID="{ACFB2425-8EBB-44BA-91F2-7815E7B8E44C}" presName="descendantText" presStyleLbl="alignAcc1" presStyleIdx="1" presStyleCnt="4">
        <dgm:presLayoutVars>
          <dgm:bulletEnabled val="1"/>
        </dgm:presLayoutVars>
      </dgm:prSet>
      <dgm:spPr/>
    </dgm:pt>
    <dgm:pt modelId="{E3A05827-B4FA-43A9-9ADB-613CEFBAE79B}" type="pres">
      <dgm:prSet presAssocID="{77709D3B-52A3-44EB-B73A-A96C1850B52D}" presName="sp" presStyleCnt="0"/>
      <dgm:spPr/>
    </dgm:pt>
    <dgm:pt modelId="{38658989-76D6-4A5E-AE36-A0FF417A232C}" type="pres">
      <dgm:prSet presAssocID="{AE2C78BC-5BFF-4B00-9AAD-26BBF7EE1DE0}" presName="composite" presStyleCnt="0"/>
      <dgm:spPr/>
    </dgm:pt>
    <dgm:pt modelId="{B88334B0-6118-4120-A85A-2D21AC0B4C5D}" type="pres">
      <dgm:prSet presAssocID="{AE2C78BC-5BFF-4B00-9AAD-26BBF7EE1DE0}" presName="parentText" presStyleLbl="alignNode1" presStyleIdx="2" presStyleCnt="4">
        <dgm:presLayoutVars>
          <dgm:chMax val="1"/>
          <dgm:bulletEnabled val="1"/>
        </dgm:presLayoutVars>
      </dgm:prSet>
      <dgm:spPr/>
    </dgm:pt>
    <dgm:pt modelId="{578D668C-5C10-4770-852A-1005B5369BC7}" type="pres">
      <dgm:prSet presAssocID="{AE2C78BC-5BFF-4B00-9AAD-26BBF7EE1DE0}" presName="descendantText" presStyleLbl="alignAcc1" presStyleIdx="2" presStyleCnt="4">
        <dgm:presLayoutVars>
          <dgm:bulletEnabled val="1"/>
        </dgm:presLayoutVars>
      </dgm:prSet>
      <dgm:spPr/>
    </dgm:pt>
    <dgm:pt modelId="{70D89F22-BCD2-44AA-A48C-56752665BC85}" type="pres">
      <dgm:prSet presAssocID="{2E65FC3C-8B46-484E-A40E-CC48DAF488AD}" presName="sp" presStyleCnt="0"/>
      <dgm:spPr/>
    </dgm:pt>
    <dgm:pt modelId="{B8146A0D-E2A5-4F4C-A40F-B3013F51D151}" type="pres">
      <dgm:prSet presAssocID="{E531248D-BB20-4B71-88B3-6E97D07B1F8D}" presName="composite" presStyleCnt="0"/>
      <dgm:spPr/>
    </dgm:pt>
    <dgm:pt modelId="{758815FF-1019-4EAF-8AB0-078B39577676}" type="pres">
      <dgm:prSet presAssocID="{E531248D-BB20-4B71-88B3-6E97D07B1F8D}" presName="parentText" presStyleLbl="alignNode1" presStyleIdx="3" presStyleCnt="4">
        <dgm:presLayoutVars>
          <dgm:chMax val="1"/>
          <dgm:bulletEnabled val="1"/>
        </dgm:presLayoutVars>
      </dgm:prSet>
      <dgm:spPr/>
    </dgm:pt>
    <dgm:pt modelId="{9AB3AC95-5353-44BD-AB3B-8A7D66316AA7}" type="pres">
      <dgm:prSet presAssocID="{E531248D-BB20-4B71-88B3-6E97D07B1F8D}" presName="descendantText" presStyleLbl="alignAcc1" presStyleIdx="3" presStyleCnt="4">
        <dgm:presLayoutVars>
          <dgm:bulletEnabled val="1"/>
        </dgm:presLayoutVars>
      </dgm:prSet>
      <dgm:spPr/>
    </dgm:pt>
  </dgm:ptLst>
  <dgm:cxnLst>
    <dgm:cxn modelId="{5A1FA499-0C2E-4F92-9CE6-612FC4A073FE}" type="presOf" srcId="{E531248D-BB20-4B71-88B3-6E97D07B1F8D}" destId="{758815FF-1019-4EAF-8AB0-078B39577676}" srcOrd="0" destOrd="0" presId="urn:microsoft.com/office/officeart/2005/8/layout/chevron2"/>
    <dgm:cxn modelId="{B2408F7E-EA4D-40E6-81DD-7E42F126B2EB}" srcId="{AA6C537B-30A9-4327-8BD2-192BBB7DD5B5}" destId="{07ACF4D5-A82B-406E-AF7B-EAA8EAC0A533}" srcOrd="0" destOrd="0" parTransId="{1B88232D-1583-4E8F-B1D9-F2E0CE2FDCDB}" sibTransId="{ABAF326E-919A-481A-BCAE-DD7986F20567}"/>
    <dgm:cxn modelId="{40F031AC-04A9-45B5-9BC8-465761E5C36E}" type="presOf" srcId="{ACFB2425-8EBB-44BA-91F2-7815E7B8E44C}" destId="{190A2B67-8B00-4518-87F5-9EA374F3C80F}" srcOrd="0" destOrd="0" presId="urn:microsoft.com/office/officeart/2005/8/layout/chevron2"/>
    <dgm:cxn modelId="{DC923556-9A1D-4A79-90BE-3BB0F0A4F20D}" srcId="{AA6C537B-30A9-4327-8BD2-192BBB7DD5B5}" destId="{AE2C78BC-5BFF-4B00-9AAD-26BBF7EE1DE0}" srcOrd="2" destOrd="0" parTransId="{CB761B76-C620-4D88-88C5-F515733FFF6E}" sibTransId="{2E65FC3C-8B46-484E-A40E-CC48DAF488AD}"/>
    <dgm:cxn modelId="{5C3D5ACF-C2D9-4BDE-9BC0-3DF490E725B7}" type="presOf" srcId="{D383C315-511F-458A-8225-17682995587E}" destId="{98E20CE3-05C1-4C28-8692-66A8383A11F6}" srcOrd="0" destOrd="1" presId="urn:microsoft.com/office/officeart/2005/8/layout/chevron2"/>
    <dgm:cxn modelId="{F5B2F0C3-52D3-4230-8EA2-D31ED3C666FF}" type="presOf" srcId="{2DFB87BB-783A-4C50-AA92-816C57B4D0AD}" destId="{7378FF7F-7503-47E4-B092-FFA21CB3BA47}" srcOrd="0" destOrd="0" presId="urn:microsoft.com/office/officeart/2005/8/layout/chevron2"/>
    <dgm:cxn modelId="{115312C8-74D7-4F79-8495-5D18382CC12B}" srcId="{07ACF4D5-A82B-406E-AF7B-EAA8EAC0A533}" destId="{2DFB87BB-783A-4C50-AA92-816C57B4D0AD}" srcOrd="0" destOrd="0" parTransId="{37237E94-5229-446F-84B0-D928561A0148}" sibTransId="{453CBDE9-D3CC-4A15-A1B7-087B83A01198}"/>
    <dgm:cxn modelId="{B45C823D-6D56-41B6-A9D8-1BD41882218E}" type="presOf" srcId="{07ACF4D5-A82B-406E-AF7B-EAA8EAC0A533}" destId="{3BBD2560-63C9-470A-8FC3-D3B8A16D0369}" srcOrd="0" destOrd="0" presId="urn:microsoft.com/office/officeart/2005/8/layout/chevron2"/>
    <dgm:cxn modelId="{0C6AE392-EA9A-487D-B64F-C045FDCAE17D}" srcId="{ACFB2425-8EBB-44BA-91F2-7815E7B8E44C}" destId="{D383C315-511F-458A-8225-17682995587E}" srcOrd="1" destOrd="0" parTransId="{0C359CF9-F18C-45EC-88A1-98A221C269BD}" sibTransId="{1A071B93-F97C-4C29-BA02-D53BA91A1C8E}"/>
    <dgm:cxn modelId="{591E7A2A-E3C7-4019-BA8D-282489C09DC0}" srcId="{AA6C537B-30A9-4327-8BD2-192BBB7DD5B5}" destId="{ACFB2425-8EBB-44BA-91F2-7815E7B8E44C}" srcOrd="1" destOrd="0" parTransId="{337C1C2B-6585-490D-871F-A7C1F8063DEE}" sibTransId="{77709D3B-52A3-44EB-B73A-A96C1850B52D}"/>
    <dgm:cxn modelId="{16382609-0F7B-4214-9C20-B18EDA8222D8}" type="presOf" srcId="{AA6C537B-30A9-4327-8BD2-192BBB7DD5B5}" destId="{0EB8F3A0-20B5-4FA5-BC64-9659080FFA2C}" srcOrd="0" destOrd="0" presId="urn:microsoft.com/office/officeart/2005/8/layout/chevron2"/>
    <dgm:cxn modelId="{10921CB7-2A7B-470C-9FEC-1D983CEC2279}" type="presOf" srcId="{AE2C78BC-5BFF-4B00-9AAD-26BBF7EE1DE0}" destId="{B88334B0-6118-4120-A85A-2D21AC0B4C5D}" srcOrd="0" destOrd="0" presId="urn:microsoft.com/office/officeart/2005/8/layout/chevron2"/>
    <dgm:cxn modelId="{298BD431-8B11-4E3A-BDA4-B6CDE9ED9E0F}" srcId="{AA6C537B-30A9-4327-8BD2-192BBB7DD5B5}" destId="{E531248D-BB20-4B71-88B3-6E97D07B1F8D}" srcOrd="3" destOrd="0" parTransId="{62CF8619-D033-4BE8-BF0C-3F8886CDB1D8}" sibTransId="{B846737E-7084-4154-A24B-BDCDAB24D20D}"/>
    <dgm:cxn modelId="{694607B0-0D2A-421B-99A7-134AFBCB0D7F}" type="presOf" srcId="{B587CCC6-B9AA-473F-B8BD-0E08499DECDD}" destId="{9AB3AC95-5353-44BD-AB3B-8A7D66316AA7}" srcOrd="0" destOrd="0" presId="urn:microsoft.com/office/officeart/2005/8/layout/chevron2"/>
    <dgm:cxn modelId="{AF09864C-D118-41E0-9558-FD3016ED6339}" srcId="{E531248D-BB20-4B71-88B3-6E97D07B1F8D}" destId="{B587CCC6-B9AA-473F-B8BD-0E08499DECDD}" srcOrd="0" destOrd="0" parTransId="{62634A4D-5D68-46C9-8987-079F11F7D449}" sibTransId="{303BBAC0-8F27-4BEE-A244-D2FCBFEF396E}"/>
    <dgm:cxn modelId="{75F149C7-7700-4E66-9DD7-941C9F366E7B}" type="presOf" srcId="{4C551E51-8D7B-42BA-8CB0-5F7018D6FDE2}" destId="{98E20CE3-05C1-4C28-8692-66A8383A11F6}" srcOrd="0" destOrd="0" presId="urn:microsoft.com/office/officeart/2005/8/layout/chevron2"/>
    <dgm:cxn modelId="{16050042-5057-4210-B89C-C35FF5F76143}" type="presOf" srcId="{99878CA3-5D9D-42E1-8647-E1655DF9C11D}" destId="{578D668C-5C10-4770-852A-1005B5369BC7}" srcOrd="0" destOrd="0" presId="urn:microsoft.com/office/officeart/2005/8/layout/chevron2"/>
    <dgm:cxn modelId="{3C0D5479-7792-40F0-91BB-BCA68E02FCC6}" srcId="{AE2C78BC-5BFF-4B00-9AAD-26BBF7EE1DE0}" destId="{99878CA3-5D9D-42E1-8647-E1655DF9C11D}" srcOrd="0" destOrd="0" parTransId="{7B3A2AD6-DAF2-436F-A8D4-9615FFDB94AB}" sibTransId="{E5C38B8D-1170-4B33-BAB5-DA6DBA625FBA}"/>
    <dgm:cxn modelId="{CF3FEFF6-632C-4E4C-8E42-FC9C083F3ADF}" srcId="{ACFB2425-8EBB-44BA-91F2-7815E7B8E44C}" destId="{4C551E51-8D7B-42BA-8CB0-5F7018D6FDE2}" srcOrd="0" destOrd="0" parTransId="{E89F1F0B-B44B-445D-8E18-2333BA79D132}" sibTransId="{5C969D27-21EA-434C-8464-8DD16C8D67A4}"/>
    <dgm:cxn modelId="{2924D117-B3C5-480C-828C-CF644EF68D24}" type="presParOf" srcId="{0EB8F3A0-20B5-4FA5-BC64-9659080FFA2C}" destId="{9DF7E6F4-C17A-4CA2-BCDC-D27251943566}" srcOrd="0" destOrd="0" presId="urn:microsoft.com/office/officeart/2005/8/layout/chevron2"/>
    <dgm:cxn modelId="{715E31CE-4425-4CF9-9CC9-86875290A897}" type="presParOf" srcId="{9DF7E6F4-C17A-4CA2-BCDC-D27251943566}" destId="{3BBD2560-63C9-470A-8FC3-D3B8A16D0369}" srcOrd="0" destOrd="0" presId="urn:microsoft.com/office/officeart/2005/8/layout/chevron2"/>
    <dgm:cxn modelId="{16B57B46-C944-41C8-BEF9-C96490510C72}" type="presParOf" srcId="{9DF7E6F4-C17A-4CA2-BCDC-D27251943566}" destId="{7378FF7F-7503-47E4-B092-FFA21CB3BA47}" srcOrd="1" destOrd="0" presId="urn:microsoft.com/office/officeart/2005/8/layout/chevron2"/>
    <dgm:cxn modelId="{4B9FD90A-5701-4168-A597-FCF84B7AF917}" type="presParOf" srcId="{0EB8F3A0-20B5-4FA5-BC64-9659080FFA2C}" destId="{163F985B-35BA-4781-B0D2-1A1F04516B03}" srcOrd="1" destOrd="0" presId="urn:microsoft.com/office/officeart/2005/8/layout/chevron2"/>
    <dgm:cxn modelId="{8F4C518E-58C4-457B-A47B-6D4CF0776DB3}" type="presParOf" srcId="{0EB8F3A0-20B5-4FA5-BC64-9659080FFA2C}" destId="{F798DDFC-5C9A-46C4-A0F3-6728F902E008}" srcOrd="2" destOrd="0" presId="urn:microsoft.com/office/officeart/2005/8/layout/chevron2"/>
    <dgm:cxn modelId="{1E0B5B9E-5667-4D79-B2AD-26AC8020249B}" type="presParOf" srcId="{F798DDFC-5C9A-46C4-A0F3-6728F902E008}" destId="{190A2B67-8B00-4518-87F5-9EA374F3C80F}" srcOrd="0" destOrd="0" presId="urn:microsoft.com/office/officeart/2005/8/layout/chevron2"/>
    <dgm:cxn modelId="{7C5508A9-CC1B-42B7-97DE-9536DF88ECF0}" type="presParOf" srcId="{F798DDFC-5C9A-46C4-A0F3-6728F902E008}" destId="{98E20CE3-05C1-4C28-8692-66A8383A11F6}" srcOrd="1" destOrd="0" presId="urn:microsoft.com/office/officeart/2005/8/layout/chevron2"/>
    <dgm:cxn modelId="{FDA41973-C99F-448F-8FDB-12523178EFCD}" type="presParOf" srcId="{0EB8F3A0-20B5-4FA5-BC64-9659080FFA2C}" destId="{E3A05827-B4FA-43A9-9ADB-613CEFBAE79B}" srcOrd="3" destOrd="0" presId="urn:microsoft.com/office/officeart/2005/8/layout/chevron2"/>
    <dgm:cxn modelId="{5990862A-A5B9-4740-A495-363837500FCF}" type="presParOf" srcId="{0EB8F3A0-20B5-4FA5-BC64-9659080FFA2C}" destId="{38658989-76D6-4A5E-AE36-A0FF417A232C}" srcOrd="4" destOrd="0" presId="urn:microsoft.com/office/officeart/2005/8/layout/chevron2"/>
    <dgm:cxn modelId="{C7AD2B78-F1AF-4FCC-8CA9-B926CA26BE10}" type="presParOf" srcId="{38658989-76D6-4A5E-AE36-A0FF417A232C}" destId="{B88334B0-6118-4120-A85A-2D21AC0B4C5D}" srcOrd="0" destOrd="0" presId="urn:microsoft.com/office/officeart/2005/8/layout/chevron2"/>
    <dgm:cxn modelId="{EA8CEB8E-A55E-4968-ACA0-0A2367BFDDD4}" type="presParOf" srcId="{38658989-76D6-4A5E-AE36-A0FF417A232C}" destId="{578D668C-5C10-4770-852A-1005B5369BC7}" srcOrd="1" destOrd="0" presId="urn:microsoft.com/office/officeart/2005/8/layout/chevron2"/>
    <dgm:cxn modelId="{9465C9F0-0E3F-4208-B9C4-3C10B071B9DA}" type="presParOf" srcId="{0EB8F3A0-20B5-4FA5-BC64-9659080FFA2C}" destId="{70D89F22-BCD2-44AA-A48C-56752665BC85}" srcOrd="5" destOrd="0" presId="urn:microsoft.com/office/officeart/2005/8/layout/chevron2"/>
    <dgm:cxn modelId="{FF804490-504E-4DF2-B523-4D3022252409}" type="presParOf" srcId="{0EB8F3A0-20B5-4FA5-BC64-9659080FFA2C}" destId="{B8146A0D-E2A5-4F4C-A40F-B3013F51D151}" srcOrd="6" destOrd="0" presId="urn:microsoft.com/office/officeart/2005/8/layout/chevron2"/>
    <dgm:cxn modelId="{B2D2E926-91FC-4D21-8561-EB77348146B6}" type="presParOf" srcId="{B8146A0D-E2A5-4F4C-A40F-B3013F51D151}" destId="{758815FF-1019-4EAF-8AB0-078B39577676}" srcOrd="0" destOrd="0" presId="urn:microsoft.com/office/officeart/2005/8/layout/chevron2"/>
    <dgm:cxn modelId="{7025BD86-3A09-4DD4-9AFD-A7F0AF63C22B}" type="presParOf" srcId="{B8146A0D-E2A5-4F4C-A40F-B3013F51D151}" destId="{9AB3AC95-5353-44BD-AB3B-8A7D66316A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4C9D59-AE6D-4B3F-8411-52C2EEFDE82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9D6A31D8-0155-4F51-9715-BBDE035B50CC}">
      <dgm:prSet phldrT="[Text]"/>
      <dgm:spPr/>
      <dgm:t>
        <a:bodyPr/>
        <a:lstStyle/>
        <a:p>
          <a:r>
            <a:rPr lang="vi-VN" b="1" i="1" dirty="0"/>
            <a:t>Trình tự và nội dung quyết định đầu tư dự án do Bộ, ngành trung ương quản lý</a:t>
          </a:r>
          <a:endParaRPr lang="en-US" dirty="0"/>
        </a:p>
      </dgm:t>
    </dgm:pt>
    <dgm:pt modelId="{316A25AF-2181-4E5C-9BA5-7A8A362654F8}" type="parTrans" cxnId="{E039259F-A3C4-47FC-AD18-17F126E41472}">
      <dgm:prSet/>
      <dgm:spPr/>
      <dgm:t>
        <a:bodyPr/>
        <a:lstStyle/>
        <a:p>
          <a:endParaRPr lang="en-US"/>
        </a:p>
      </dgm:t>
    </dgm:pt>
    <dgm:pt modelId="{1B51AFDA-60FD-4E13-A635-DB95EBDC2647}" type="sibTrans" cxnId="{E039259F-A3C4-47FC-AD18-17F126E41472}">
      <dgm:prSet/>
      <dgm:spPr/>
      <dgm:t>
        <a:bodyPr/>
        <a:lstStyle/>
        <a:p>
          <a:endParaRPr lang="en-US"/>
        </a:p>
      </dgm:t>
    </dgm:pt>
    <dgm:pt modelId="{E3D19F0B-777F-4E3D-8A8C-BEE347063B1D}">
      <dgm:prSet phldrT="[Text]"/>
      <dgm:spPr/>
      <dgm:t>
        <a:bodyPr/>
        <a:lstStyle/>
        <a:p>
          <a:r>
            <a:rPr lang="vi-VN" b="1" i="1" dirty="0"/>
            <a:t>Trình tự và nội dung quyết định đầu tư dự án do cấp tỉnh quản lý</a:t>
          </a:r>
          <a:endParaRPr lang="en-US" dirty="0"/>
        </a:p>
      </dgm:t>
    </dgm:pt>
    <dgm:pt modelId="{A9AB1234-6B96-4736-AA1B-DB1699E7AA1C}" type="parTrans" cxnId="{5458BE80-6FBC-4323-B336-10F339EA7889}">
      <dgm:prSet/>
      <dgm:spPr/>
      <dgm:t>
        <a:bodyPr/>
        <a:lstStyle/>
        <a:p>
          <a:endParaRPr lang="en-US"/>
        </a:p>
      </dgm:t>
    </dgm:pt>
    <dgm:pt modelId="{40B6C177-BFA3-4A95-9AB3-055E2B5EA8D7}" type="sibTrans" cxnId="{5458BE80-6FBC-4323-B336-10F339EA7889}">
      <dgm:prSet/>
      <dgm:spPr/>
      <dgm:t>
        <a:bodyPr/>
        <a:lstStyle/>
        <a:p>
          <a:endParaRPr lang="en-US"/>
        </a:p>
      </dgm:t>
    </dgm:pt>
    <dgm:pt modelId="{1313FF6D-FFE3-4C3C-A2AB-3F12BF18315E}">
      <dgm:prSet phldrT="[Text]"/>
      <dgm:spPr/>
      <dgm:t>
        <a:bodyPr/>
        <a:lstStyle/>
        <a:p>
          <a:r>
            <a:rPr lang="vi-VN" b="1" i="1" dirty="0"/>
            <a:t>Trình tự và nội dung quyết định đầu tư dự án do cấp huyện, xã quản lý</a:t>
          </a:r>
          <a:endParaRPr lang="en-US" dirty="0"/>
        </a:p>
      </dgm:t>
    </dgm:pt>
    <dgm:pt modelId="{FD962124-734E-4C5C-A9F4-792EEB06CCB0}" type="parTrans" cxnId="{008330C5-D61F-4676-BF48-03B77D27748E}">
      <dgm:prSet/>
      <dgm:spPr/>
      <dgm:t>
        <a:bodyPr/>
        <a:lstStyle/>
        <a:p>
          <a:endParaRPr lang="en-US"/>
        </a:p>
      </dgm:t>
    </dgm:pt>
    <dgm:pt modelId="{554450D2-6721-4C76-A1B4-14D74A427C22}" type="sibTrans" cxnId="{008330C5-D61F-4676-BF48-03B77D27748E}">
      <dgm:prSet/>
      <dgm:spPr/>
      <dgm:t>
        <a:bodyPr/>
        <a:lstStyle/>
        <a:p>
          <a:endParaRPr lang="en-US"/>
        </a:p>
      </dgm:t>
    </dgm:pt>
    <dgm:pt modelId="{EAC5CA15-1DA9-4AB3-A957-A8A0F40350A8}" type="pres">
      <dgm:prSet presAssocID="{704C9D59-AE6D-4B3F-8411-52C2EEFDE828}" presName="Name0" presStyleCnt="0">
        <dgm:presLayoutVars>
          <dgm:chMax val="7"/>
          <dgm:chPref val="7"/>
          <dgm:dir/>
        </dgm:presLayoutVars>
      </dgm:prSet>
      <dgm:spPr/>
    </dgm:pt>
    <dgm:pt modelId="{9A4FB44E-9DBA-480B-8EF2-A3EEFF2CC655}" type="pres">
      <dgm:prSet presAssocID="{704C9D59-AE6D-4B3F-8411-52C2EEFDE828}" presName="Name1" presStyleCnt="0"/>
      <dgm:spPr/>
    </dgm:pt>
    <dgm:pt modelId="{B73C3093-0D4D-4B3B-8E11-02D2309EB8B8}" type="pres">
      <dgm:prSet presAssocID="{704C9D59-AE6D-4B3F-8411-52C2EEFDE828}" presName="cycle" presStyleCnt="0"/>
      <dgm:spPr/>
    </dgm:pt>
    <dgm:pt modelId="{3A804B62-3D0C-4159-9C4C-55C6638D6C0E}" type="pres">
      <dgm:prSet presAssocID="{704C9D59-AE6D-4B3F-8411-52C2EEFDE828}" presName="srcNode" presStyleLbl="node1" presStyleIdx="0" presStyleCnt="3"/>
      <dgm:spPr/>
    </dgm:pt>
    <dgm:pt modelId="{928F9E91-0DE1-4FCE-9046-266875669276}" type="pres">
      <dgm:prSet presAssocID="{704C9D59-AE6D-4B3F-8411-52C2EEFDE828}" presName="conn" presStyleLbl="parChTrans1D2" presStyleIdx="0" presStyleCnt="1"/>
      <dgm:spPr/>
    </dgm:pt>
    <dgm:pt modelId="{3CB5E809-BF09-4DB7-8919-2E62D2F82A20}" type="pres">
      <dgm:prSet presAssocID="{704C9D59-AE6D-4B3F-8411-52C2EEFDE828}" presName="extraNode" presStyleLbl="node1" presStyleIdx="0" presStyleCnt="3"/>
      <dgm:spPr/>
    </dgm:pt>
    <dgm:pt modelId="{AED1CA1D-0472-4CEA-A36B-8D492F9AA675}" type="pres">
      <dgm:prSet presAssocID="{704C9D59-AE6D-4B3F-8411-52C2EEFDE828}" presName="dstNode" presStyleLbl="node1" presStyleIdx="0" presStyleCnt="3"/>
      <dgm:spPr/>
    </dgm:pt>
    <dgm:pt modelId="{B12CF7F9-5B69-4E63-84E4-82C9962AF559}" type="pres">
      <dgm:prSet presAssocID="{9D6A31D8-0155-4F51-9715-BBDE035B50CC}" presName="text_1" presStyleLbl="node1" presStyleIdx="0" presStyleCnt="3">
        <dgm:presLayoutVars>
          <dgm:bulletEnabled val="1"/>
        </dgm:presLayoutVars>
      </dgm:prSet>
      <dgm:spPr/>
    </dgm:pt>
    <dgm:pt modelId="{B032196C-22A6-48AD-8D9A-9416045B557E}" type="pres">
      <dgm:prSet presAssocID="{9D6A31D8-0155-4F51-9715-BBDE035B50CC}" presName="accent_1" presStyleCnt="0"/>
      <dgm:spPr/>
    </dgm:pt>
    <dgm:pt modelId="{B24ACC74-9A39-4072-ACF5-CCD10A7B7105}" type="pres">
      <dgm:prSet presAssocID="{9D6A31D8-0155-4F51-9715-BBDE035B50CC}" presName="accentRepeatNode" presStyleLbl="solidFgAcc1" presStyleIdx="0" presStyleCnt="3"/>
      <dgm:spPr/>
    </dgm:pt>
    <dgm:pt modelId="{43F93DD6-8A9B-42F4-AF96-CE73CACBBC7F}" type="pres">
      <dgm:prSet presAssocID="{E3D19F0B-777F-4E3D-8A8C-BEE347063B1D}" presName="text_2" presStyleLbl="node1" presStyleIdx="1" presStyleCnt="3">
        <dgm:presLayoutVars>
          <dgm:bulletEnabled val="1"/>
        </dgm:presLayoutVars>
      </dgm:prSet>
      <dgm:spPr/>
    </dgm:pt>
    <dgm:pt modelId="{156D8D9B-94D4-4B2C-AED0-C66C9E092713}" type="pres">
      <dgm:prSet presAssocID="{E3D19F0B-777F-4E3D-8A8C-BEE347063B1D}" presName="accent_2" presStyleCnt="0"/>
      <dgm:spPr/>
    </dgm:pt>
    <dgm:pt modelId="{623B89DE-A43D-43E8-BABB-848984B67E65}" type="pres">
      <dgm:prSet presAssocID="{E3D19F0B-777F-4E3D-8A8C-BEE347063B1D}" presName="accentRepeatNode" presStyleLbl="solidFgAcc1" presStyleIdx="1" presStyleCnt="3"/>
      <dgm:spPr/>
    </dgm:pt>
    <dgm:pt modelId="{D4BAE0F5-E3AC-4F05-907B-3A4EFD6A4F6C}" type="pres">
      <dgm:prSet presAssocID="{1313FF6D-FFE3-4C3C-A2AB-3F12BF18315E}" presName="text_3" presStyleLbl="node1" presStyleIdx="2" presStyleCnt="3">
        <dgm:presLayoutVars>
          <dgm:bulletEnabled val="1"/>
        </dgm:presLayoutVars>
      </dgm:prSet>
      <dgm:spPr/>
    </dgm:pt>
    <dgm:pt modelId="{F71E2FE0-0509-42AA-BE7C-184A6F04DF41}" type="pres">
      <dgm:prSet presAssocID="{1313FF6D-FFE3-4C3C-A2AB-3F12BF18315E}" presName="accent_3" presStyleCnt="0"/>
      <dgm:spPr/>
    </dgm:pt>
    <dgm:pt modelId="{CFE7460E-D35A-46D4-9CC4-3E914D965DF3}" type="pres">
      <dgm:prSet presAssocID="{1313FF6D-FFE3-4C3C-A2AB-3F12BF18315E}" presName="accentRepeatNode" presStyleLbl="solidFgAcc1" presStyleIdx="2" presStyleCnt="3"/>
      <dgm:spPr/>
    </dgm:pt>
  </dgm:ptLst>
  <dgm:cxnLst>
    <dgm:cxn modelId="{1096F141-E70F-433C-A97F-F6E56887B53C}" type="presOf" srcId="{E3D19F0B-777F-4E3D-8A8C-BEE347063B1D}" destId="{43F93DD6-8A9B-42F4-AF96-CE73CACBBC7F}" srcOrd="0" destOrd="0" presId="urn:microsoft.com/office/officeart/2008/layout/VerticalCurvedList"/>
    <dgm:cxn modelId="{AADE968C-48D5-4B16-B8B4-7142CEA6F05C}" type="presOf" srcId="{704C9D59-AE6D-4B3F-8411-52C2EEFDE828}" destId="{EAC5CA15-1DA9-4AB3-A957-A8A0F40350A8}" srcOrd="0" destOrd="0" presId="urn:microsoft.com/office/officeart/2008/layout/VerticalCurvedList"/>
    <dgm:cxn modelId="{B0C0AF90-97D2-4B90-8D8C-56CFCAC37CAC}" type="presOf" srcId="{1B51AFDA-60FD-4E13-A635-DB95EBDC2647}" destId="{928F9E91-0DE1-4FCE-9046-266875669276}" srcOrd="0" destOrd="0" presId="urn:microsoft.com/office/officeart/2008/layout/VerticalCurvedList"/>
    <dgm:cxn modelId="{008330C5-D61F-4676-BF48-03B77D27748E}" srcId="{704C9D59-AE6D-4B3F-8411-52C2EEFDE828}" destId="{1313FF6D-FFE3-4C3C-A2AB-3F12BF18315E}" srcOrd="2" destOrd="0" parTransId="{FD962124-734E-4C5C-A9F4-792EEB06CCB0}" sibTransId="{554450D2-6721-4C76-A1B4-14D74A427C22}"/>
    <dgm:cxn modelId="{2FFC28A2-C238-4C77-82F3-9C3A6E707A7A}" type="presOf" srcId="{1313FF6D-FFE3-4C3C-A2AB-3F12BF18315E}" destId="{D4BAE0F5-E3AC-4F05-907B-3A4EFD6A4F6C}" srcOrd="0" destOrd="0" presId="urn:microsoft.com/office/officeart/2008/layout/VerticalCurvedList"/>
    <dgm:cxn modelId="{E039259F-A3C4-47FC-AD18-17F126E41472}" srcId="{704C9D59-AE6D-4B3F-8411-52C2EEFDE828}" destId="{9D6A31D8-0155-4F51-9715-BBDE035B50CC}" srcOrd="0" destOrd="0" parTransId="{316A25AF-2181-4E5C-9BA5-7A8A362654F8}" sibTransId="{1B51AFDA-60FD-4E13-A635-DB95EBDC2647}"/>
    <dgm:cxn modelId="{5458BE80-6FBC-4323-B336-10F339EA7889}" srcId="{704C9D59-AE6D-4B3F-8411-52C2EEFDE828}" destId="{E3D19F0B-777F-4E3D-8A8C-BEE347063B1D}" srcOrd="1" destOrd="0" parTransId="{A9AB1234-6B96-4736-AA1B-DB1699E7AA1C}" sibTransId="{40B6C177-BFA3-4A95-9AB3-055E2B5EA8D7}"/>
    <dgm:cxn modelId="{900B98CD-BB67-4224-830B-8C7ABF2047ED}" type="presOf" srcId="{9D6A31D8-0155-4F51-9715-BBDE035B50CC}" destId="{B12CF7F9-5B69-4E63-84E4-82C9962AF559}" srcOrd="0" destOrd="0" presId="urn:microsoft.com/office/officeart/2008/layout/VerticalCurvedList"/>
    <dgm:cxn modelId="{43B754A5-7644-48E2-9E53-FF366A96DCBF}" type="presParOf" srcId="{EAC5CA15-1DA9-4AB3-A957-A8A0F40350A8}" destId="{9A4FB44E-9DBA-480B-8EF2-A3EEFF2CC655}" srcOrd="0" destOrd="0" presId="urn:microsoft.com/office/officeart/2008/layout/VerticalCurvedList"/>
    <dgm:cxn modelId="{777E007D-60DA-4C4A-9E58-A50D598B504E}" type="presParOf" srcId="{9A4FB44E-9DBA-480B-8EF2-A3EEFF2CC655}" destId="{B73C3093-0D4D-4B3B-8E11-02D2309EB8B8}" srcOrd="0" destOrd="0" presId="urn:microsoft.com/office/officeart/2008/layout/VerticalCurvedList"/>
    <dgm:cxn modelId="{2325FC0E-B97B-40EB-B649-B1DAA0F8287F}" type="presParOf" srcId="{B73C3093-0D4D-4B3B-8E11-02D2309EB8B8}" destId="{3A804B62-3D0C-4159-9C4C-55C6638D6C0E}" srcOrd="0" destOrd="0" presId="urn:microsoft.com/office/officeart/2008/layout/VerticalCurvedList"/>
    <dgm:cxn modelId="{BE433BAE-1CD0-43DA-9FC8-50193DA8672E}" type="presParOf" srcId="{B73C3093-0D4D-4B3B-8E11-02D2309EB8B8}" destId="{928F9E91-0DE1-4FCE-9046-266875669276}" srcOrd="1" destOrd="0" presId="urn:microsoft.com/office/officeart/2008/layout/VerticalCurvedList"/>
    <dgm:cxn modelId="{6AFA5615-7A80-4D95-8AD1-06AA3AC80D7E}" type="presParOf" srcId="{B73C3093-0D4D-4B3B-8E11-02D2309EB8B8}" destId="{3CB5E809-BF09-4DB7-8919-2E62D2F82A20}" srcOrd="2" destOrd="0" presId="urn:microsoft.com/office/officeart/2008/layout/VerticalCurvedList"/>
    <dgm:cxn modelId="{6179A401-5C23-4A68-9C9A-2D8354068E6D}" type="presParOf" srcId="{B73C3093-0D4D-4B3B-8E11-02D2309EB8B8}" destId="{AED1CA1D-0472-4CEA-A36B-8D492F9AA675}" srcOrd="3" destOrd="0" presId="urn:microsoft.com/office/officeart/2008/layout/VerticalCurvedList"/>
    <dgm:cxn modelId="{F6C839C5-8B0E-4D85-AA26-7FB56F402FA8}" type="presParOf" srcId="{9A4FB44E-9DBA-480B-8EF2-A3EEFF2CC655}" destId="{B12CF7F9-5B69-4E63-84E4-82C9962AF559}" srcOrd="1" destOrd="0" presId="urn:microsoft.com/office/officeart/2008/layout/VerticalCurvedList"/>
    <dgm:cxn modelId="{85F061E6-9411-43A6-BF32-C2CBD642C3BA}" type="presParOf" srcId="{9A4FB44E-9DBA-480B-8EF2-A3EEFF2CC655}" destId="{B032196C-22A6-48AD-8D9A-9416045B557E}" srcOrd="2" destOrd="0" presId="urn:microsoft.com/office/officeart/2008/layout/VerticalCurvedList"/>
    <dgm:cxn modelId="{177E0C45-754B-41BB-9E35-893EDF861C05}" type="presParOf" srcId="{B032196C-22A6-48AD-8D9A-9416045B557E}" destId="{B24ACC74-9A39-4072-ACF5-CCD10A7B7105}" srcOrd="0" destOrd="0" presId="urn:microsoft.com/office/officeart/2008/layout/VerticalCurvedList"/>
    <dgm:cxn modelId="{5529603C-30D7-46D1-A72E-E2B90B61465C}" type="presParOf" srcId="{9A4FB44E-9DBA-480B-8EF2-A3EEFF2CC655}" destId="{43F93DD6-8A9B-42F4-AF96-CE73CACBBC7F}" srcOrd="3" destOrd="0" presId="urn:microsoft.com/office/officeart/2008/layout/VerticalCurvedList"/>
    <dgm:cxn modelId="{F5E0278A-15C1-410E-AA22-42D01FF663DD}" type="presParOf" srcId="{9A4FB44E-9DBA-480B-8EF2-A3EEFF2CC655}" destId="{156D8D9B-94D4-4B2C-AED0-C66C9E092713}" srcOrd="4" destOrd="0" presId="urn:microsoft.com/office/officeart/2008/layout/VerticalCurvedList"/>
    <dgm:cxn modelId="{C7CBBE21-15CF-446B-A15C-04873593BB39}" type="presParOf" srcId="{156D8D9B-94D4-4B2C-AED0-C66C9E092713}" destId="{623B89DE-A43D-43E8-BABB-848984B67E65}" srcOrd="0" destOrd="0" presId="urn:microsoft.com/office/officeart/2008/layout/VerticalCurvedList"/>
    <dgm:cxn modelId="{58C6AB4C-FE2D-414D-9424-D111BCF872E3}" type="presParOf" srcId="{9A4FB44E-9DBA-480B-8EF2-A3EEFF2CC655}" destId="{D4BAE0F5-E3AC-4F05-907B-3A4EFD6A4F6C}" srcOrd="5" destOrd="0" presId="urn:microsoft.com/office/officeart/2008/layout/VerticalCurvedList"/>
    <dgm:cxn modelId="{A51F4C8E-19F4-4BDB-887A-A580AE3106F8}" type="presParOf" srcId="{9A4FB44E-9DBA-480B-8EF2-A3EEFF2CC655}" destId="{F71E2FE0-0509-42AA-BE7C-184A6F04DF41}" srcOrd="6" destOrd="0" presId="urn:microsoft.com/office/officeart/2008/layout/VerticalCurvedList"/>
    <dgm:cxn modelId="{62FD20A3-3FE3-4DD0-A27B-80B588490A54}" type="presParOf" srcId="{F71E2FE0-0509-42AA-BE7C-184A6F04DF41}" destId="{CFE7460E-D35A-46D4-9CC4-3E914D965D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6F0E3D6-A1AB-455B-9B23-ED1C92CFA481}" type="doc">
      <dgm:prSet loTypeId="urn:microsoft.com/office/officeart/2005/8/layout/hList9" loCatId="list" qsTypeId="urn:microsoft.com/office/officeart/2005/8/quickstyle/3d2#2" qsCatId="3D" csTypeId="urn:microsoft.com/office/officeart/2005/8/colors/accent1_2" csCatId="accent1" phldr="1"/>
      <dgm:spPr/>
      <dgm:t>
        <a:bodyPr/>
        <a:lstStyle/>
        <a:p>
          <a:endParaRPr lang="en-US"/>
        </a:p>
      </dgm:t>
    </dgm:pt>
    <dgm:pt modelId="{BE9CEB2B-E447-49F0-B7D9-66452BBBCE55}">
      <dgm:prSet phldrT="[Text]"/>
      <dgm:spPr/>
      <dgm:t>
        <a:bodyPr/>
        <a:lstStyle/>
        <a:p>
          <a:r>
            <a:rPr lang="en-US" dirty="0"/>
            <a:t>B1</a:t>
          </a:r>
        </a:p>
      </dgm:t>
    </dgm:pt>
    <dgm:pt modelId="{3639DB01-194C-4DDB-8D0A-234E1869E861}" type="parTrans" cxnId="{FA126D26-4848-4EF3-B6A3-C47601CB977E}">
      <dgm:prSet/>
      <dgm:spPr/>
      <dgm:t>
        <a:bodyPr/>
        <a:lstStyle/>
        <a:p>
          <a:endParaRPr lang="en-US"/>
        </a:p>
      </dgm:t>
    </dgm:pt>
    <dgm:pt modelId="{939C3370-2F10-493B-A9CC-E8D603DD8F91}" type="sibTrans" cxnId="{FA126D26-4848-4EF3-B6A3-C47601CB977E}">
      <dgm:prSet/>
      <dgm:spPr/>
      <dgm:t>
        <a:bodyPr/>
        <a:lstStyle/>
        <a:p>
          <a:endParaRPr lang="en-US"/>
        </a:p>
      </dgm:t>
    </dgm:pt>
    <dgm:pt modelId="{32F884B3-205D-458F-92C7-7B03472D5DDA}">
      <dgm:prSet phldrT="[Text]" custT="1"/>
      <dgm:spPr/>
      <dgm:t>
        <a:bodyPr/>
        <a:lstStyle/>
        <a:p>
          <a:r>
            <a:rPr lang="vi-VN" sz="1400" dirty="0"/>
            <a:t>chủ đầu tư căn cứ chủ trương đầu tư đã được cấp có thẩm quyền quyết định lập Báo cáo nghiên cứu khả thi dự án</a:t>
          </a:r>
          <a:r>
            <a:rPr lang="en-US" sz="800" dirty="0"/>
            <a:t>. </a:t>
          </a:r>
        </a:p>
      </dgm:t>
    </dgm:pt>
    <dgm:pt modelId="{3721A256-2198-4855-83C8-E17ED840289B}" type="parTrans" cxnId="{DF311F7A-FB39-4295-AC8E-B07F9D386964}">
      <dgm:prSet/>
      <dgm:spPr/>
      <dgm:t>
        <a:bodyPr/>
        <a:lstStyle/>
        <a:p>
          <a:endParaRPr lang="en-US"/>
        </a:p>
      </dgm:t>
    </dgm:pt>
    <dgm:pt modelId="{D851A042-1E7B-485F-9A48-52FB3138AFE9}" type="sibTrans" cxnId="{DF311F7A-FB39-4295-AC8E-B07F9D386964}">
      <dgm:prSet/>
      <dgm:spPr/>
      <dgm:t>
        <a:bodyPr/>
        <a:lstStyle/>
        <a:p>
          <a:endParaRPr lang="en-US"/>
        </a:p>
      </dgm:t>
    </dgm:pt>
    <dgm:pt modelId="{A84F8845-DCAD-48DB-B8DD-A03612AE8015}">
      <dgm:prSet phldrT="[Text]" custT="1"/>
      <dgm:spPr/>
      <dgm:t>
        <a:bodyPr/>
        <a:lstStyle/>
        <a:p>
          <a:r>
            <a:rPr lang="en-US" sz="1600" dirty="0" err="1"/>
            <a:t>Chủ</a:t>
          </a:r>
          <a:r>
            <a:rPr lang="en-US" sz="1600" dirty="0"/>
            <a:t> </a:t>
          </a:r>
          <a:r>
            <a:rPr lang="en-US" sz="1600" dirty="0" err="1"/>
            <a:t>đầu</a:t>
          </a:r>
          <a:r>
            <a:rPr lang="en-US" sz="1600" dirty="0"/>
            <a:t> </a:t>
          </a:r>
          <a:r>
            <a:rPr lang="en-US" sz="1600" dirty="0" err="1"/>
            <a:t>tư</a:t>
          </a:r>
          <a:r>
            <a:rPr lang="en-US" sz="1600" dirty="0"/>
            <a:t> </a:t>
          </a:r>
          <a:r>
            <a:rPr lang="en-US" sz="1600" dirty="0" err="1"/>
            <a:t>trình</a:t>
          </a:r>
          <a:r>
            <a:rPr lang="en-US" sz="1600" dirty="0"/>
            <a:t> </a:t>
          </a:r>
          <a:r>
            <a:rPr lang="en-US" sz="1600" dirty="0" err="1"/>
            <a:t>cấp</a:t>
          </a:r>
          <a:r>
            <a:rPr lang="en-US" sz="1600" dirty="0"/>
            <a:t> </a:t>
          </a:r>
          <a:r>
            <a:rPr lang="en-US" sz="1600" dirty="0" err="1"/>
            <a:t>có</a:t>
          </a:r>
          <a:r>
            <a:rPr lang="en-US" sz="1600" dirty="0"/>
            <a:t> </a:t>
          </a:r>
          <a:r>
            <a:rPr lang="en-US" sz="1600" dirty="0" err="1"/>
            <a:t>thẩm</a:t>
          </a:r>
          <a:r>
            <a:rPr lang="en-US" sz="1600" dirty="0"/>
            <a:t> </a:t>
          </a:r>
          <a:r>
            <a:rPr lang="en-US" sz="1600" dirty="0" err="1"/>
            <a:t>quyền</a:t>
          </a:r>
          <a:r>
            <a:rPr lang="en-US" sz="1600" dirty="0"/>
            <a:t> </a:t>
          </a:r>
          <a:r>
            <a:rPr lang="en-US" sz="1600" dirty="0" err="1"/>
            <a:t>quyết</a:t>
          </a:r>
          <a:r>
            <a:rPr lang="en-US" sz="1600" dirty="0"/>
            <a:t> </a:t>
          </a:r>
          <a:r>
            <a:rPr lang="en-US" sz="1600" dirty="0" err="1"/>
            <a:t>định</a:t>
          </a:r>
          <a:r>
            <a:rPr lang="en-US" sz="1600" dirty="0"/>
            <a:t> </a:t>
          </a:r>
          <a:r>
            <a:rPr lang="en-US" sz="1600" dirty="0" err="1"/>
            <a:t>đầu</a:t>
          </a:r>
          <a:r>
            <a:rPr lang="en-US" sz="1600" dirty="0"/>
            <a:t> </a:t>
          </a:r>
          <a:r>
            <a:rPr lang="en-US" sz="1600" dirty="0" err="1"/>
            <a:t>tư</a:t>
          </a:r>
          <a:r>
            <a:rPr lang="en-US" sz="1600" dirty="0"/>
            <a:t> </a:t>
          </a:r>
          <a:r>
            <a:rPr lang="vi-VN" sz="1600" dirty="0"/>
            <a:t>Báo cáo nghiên cứu khả thi dự án</a:t>
          </a:r>
          <a:r>
            <a:rPr lang="en-US" sz="1600" dirty="0"/>
            <a:t>.</a:t>
          </a:r>
        </a:p>
      </dgm:t>
    </dgm:pt>
    <dgm:pt modelId="{9D7AD2C0-08F9-43F9-9295-A8A5EE2FBF2F}" type="parTrans" cxnId="{EEC92750-4F42-4B5D-9747-1C4650B37AA1}">
      <dgm:prSet/>
      <dgm:spPr/>
      <dgm:t>
        <a:bodyPr/>
        <a:lstStyle/>
        <a:p>
          <a:endParaRPr lang="en-US"/>
        </a:p>
      </dgm:t>
    </dgm:pt>
    <dgm:pt modelId="{8C15F0F3-ED82-4DB0-991D-DEC923E7BA72}" type="sibTrans" cxnId="{EEC92750-4F42-4B5D-9747-1C4650B37AA1}">
      <dgm:prSet/>
      <dgm:spPr/>
      <dgm:t>
        <a:bodyPr/>
        <a:lstStyle/>
        <a:p>
          <a:endParaRPr lang="en-US"/>
        </a:p>
      </dgm:t>
    </dgm:pt>
    <dgm:pt modelId="{D891162B-3663-4D58-96B9-87ED90D309B6}">
      <dgm:prSet phldrT="[Text]"/>
      <dgm:spPr/>
      <dgm:t>
        <a:bodyPr/>
        <a:lstStyle/>
        <a:p>
          <a:r>
            <a:rPr lang="en-US" dirty="0"/>
            <a:t>B2</a:t>
          </a:r>
        </a:p>
      </dgm:t>
    </dgm:pt>
    <dgm:pt modelId="{ECB8A28F-611D-4394-B60B-B70B5E5E5BAC}" type="parTrans" cxnId="{A43C6C3B-E55A-45AD-8895-AF601C93959D}">
      <dgm:prSet/>
      <dgm:spPr/>
      <dgm:t>
        <a:bodyPr/>
        <a:lstStyle/>
        <a:p>
          <a:endParaRPr lang="en-US"/>
        </a:p>
      </dgm:t>
    </dgm:pt>
    <dgm:pt modelId="{1526BC1A-2A50-4B04-96CC-E878526FA019}" type="sibTrans" cxnId="{A43C6C3B-E55A-45AD-8895-AF601C93959D}">
      <dgm:prSet/>
      <dgm:spPr/>
      <dgm:t>
        <a:bodyPr/>
        <a:lstStyle/>
        <a:p>
          <a:endParaRPr lang="en-US"/>
        </a:p>
      </dgm:t>
    </dgm:pt>
    <dgm:pt modelId="{DF967457-2754-41F3-BB2C-C57BE0FA8C75}">
      <dgm:prSet phldrT="[Text]" custT="1"/>
      <dgm:spPr/>
      <dgm:t>
        <a:bodyPr/>
        <a:lstStyle/>
        <a:p>
          <a:r>
            <a:rPr lang="vi-VN" sz="1600" dirty="0"/>
            <a:t>Người đứng đầu Bộ, ngành trung ương thành lập Hội đồng thẩm định hoặc giao cơ quan chuyên môn quản lý đầu tư thẩm định Báo cáo nghiên cứu khả thi dự án</a:t>
          </a:r>
          <a:r>
            <a:rPr lang="en-US" sz="1600" dirty="0"/>
            <a:t>.</a:t>
          </a:r>
        </a:p>
      </dgm:t>
    </dgm:pt>
    <dgm:pt modelId="{CCD51EAB-192D-4F35-885B-9DEAAD5B8293}" type="parTrans" cxnId="{549E64C0-885B-4E50-AB1A-B90C13EC4C4F}">
      <dgm:prSet/>
      <dgm:spPr/>
      <dgm:t>
        <a:bodyPr/>
        <a:lstStyle/>
        <a:p>
          <a:endParaRPr lang="en-US"/>
        </a:p>
      </dgm:t>
    </dgm:pt>
    <dgm:pt modelId="{492431E9-D541-43CE-9FAE-067EE35DFC3C}" type="sibTrans" cxnId="{549E64C0-885B-4E50-AB1A-B90C13EC4C4F}">
      <dgm:prSet/>
      <dgm:spPr/>
      <dgm:t>
        <a:bodyPr/>
        <a:lstStyle/>
        <a:p>
          <a:endParaRPr lang="en-US"/>
        </a:p>
      </dgm:t>
    </dgm:pt>
    <dgm:pt modelId="{6AA490D2-1448-4EDC-B527-55F7386336B3}">
      <dgm:prSet phldrT="[Text]"/>
      <dgm:spPr/>
      <dgm:t>
        <a:bodyPr/>
        <a:lstStyle/>
        <a:p>
          <a:r>
            <a:rPr lang="en-US" dirty="0"/>
            <a:t>B3</a:t>
          </a:r>
        </a:p>
      </dgm:t>
    </dgm:pt>
    <dgm:pt modelId="{BE2EE28A-C012-4ED4-845E-6688ED721D7B}" type="parTrans" cxnId="{C194B8E7-F6CF-451B-AAE4-12B7231F464D}">
      <dgm:prSet/>
      <dgm:spPr/>
      <dgm:t>
        <a:bodyPr/>
        <a:lstStyle/>
        <a:p>
          <a:endParaRPr lang="en-US"/>
        </a:p>
      </dgm:t>
    </dgm:pt>
    <dgm:pt modelId="{F162060C-99A0-40DC-B854-7EA9A29A724B}" type="sibTrans" cxnId="{C194B8E7-F6CF-451B-AAE4-12B7231F464D}">
      <dgm:prSet/>
      <dgm:spPr/>
      <dgm:t>
        <a:bodyPr/>
        <a:lstStyle/>
        <a:p>
          <a:endParaRPr lang="en-US"/>
        </a:p>
      </dgm:t>
    </dgm:pt>
    <dgm:pt modelId="{F8D971B9-340B-4ED6-8CBC-0C82CE152BD9}">
      <dgm:prSet phldrT="[Text]" custT="1"/>
      <dgm:spPr/>
      <dgm:t>
        <a:bodyPr/>
        <a:lstStyle/>
        <a:p>
          <a:r>
            <a:rPr lang="vi-VN" sz="1400" dirty="0"/>
            <a:t>Chủ đầu tư căn cứ ý kiến thẩm định hoàn thiện Báo cáo nghiên cứu khả thi dự án </a:t>
          </a:r>
          <a:endParaRPr lang="en-US" sz="1400" dirty="0"/>
        </a:p>
      </dgm:t>
    </dgm:pt>
    <dgm:pt modelId="{A3E4DF0F-E927-4945-9986-4E94B7751E5F}" type="parTrans" cxnId="{BBEB2E22-58FF-4704-A964-10FE916EDD50}">
      <dgm:prSet/>
      <dgm:spPr/>
      <dgm:t>
        <a:bodyPr/>
        <a:lstStyle/>
        <a:p>
          <a:endParaRPr lang="en-US"/>
        </a:p>
      </dgm:t>
    </dgm:pt>
    <dgm:pt modelId="{35054288-ACBF-451A-88A5-AD1EA5876737}" type="sibTrans" cxnId="{BBEB2E22-58FF-4704-A964-10FE916EDD50}">
      <dgm:prSet/>
      <dgm:spPr/>
      <dgm:t>
        <a:bodyPr/>
        <a:lstStyle/>
        <a:p>
          <a:endParaRPr lang="en-US"/>
        </a:p>
      </dgm:t>
    </dgm:pt>
    <dgm:pt modelId="{A3FC70C8-3181-409F-B331-16BD156A5CC2}">
      <dgm:prSet phldrT="[Text]"/>
      <dgm:spPr/>
      <dgm:t>
        <a:bodyPr/>
        <a:lstStyle/>
        <a:p>
          <a:r>
            <a:rPr lang="en-US" dirty="0"/>
            <a:t>T</a:t>
          </a:r>
          <a:r>
            <a:rPr lang="vi-VN" dirty="0"/>
            <a:t>rình người đứng đầu Bộ, ngành trung ương hoặc người đứng đầu cơ quan cấp dưới trực tiếp được phân cấp hoặc ủy quyền quyết định đầu tư dự án nhóm B, nhóm C</a:t>
          </a:r>
          <a:r>
            <a:rPr lang="en-US" dirty="0"/>
            <a:t>.</a:t>
          </a:r>
        </a:p>
      </dgm:t>
    </dgm:pt>
    <dgm:pt modelId="{F8CF9F42-3957-4355-9B54-F531BAA5A484}" type="parTrans" cxnId="{95E96754-05F1-4779-A9F8-7DC078DD0955}">
      <dgm:prSet/>
      <dgm:spPr/>
      <dgm:t>
        <a:bodyPr/>
        <a:lstStyle/>
        <a:p>
          <a:endParaRPr lang="en-US"/>
        </a:p>
      </dgm:t>
    </dgm:pt>
    <dgm:pt modelId="{9E666444-644C-4D55-AE75-15B0827F5EF3}" type="sibTrans" cxnId="{95E96754-05F1-4779-A9F8-7DC078DD0955}">
      <dgm:prSet/>
      <dgm:spPr/>
      <dgm:t>
        <a:bodyPr/>
        <a:lstStyle/>
        <a:p>
          <a:endParaRPr lang="en-US"/>
        </a:p>
      </dgm:t>
    </dgm:pt>
    <dgm:pt modelId="{09C8D392-AD6D-4A20-94FB-6A76897003C4}">
      <dgm:prSet phldrT="[Text]"/>
      <dgm:spPr/>
      <dgm:t>
        <a:bodyPr/>
        <a:lstStyle/>
        <a:p>
          <a:r>
            <a:rPr lang="en-US" dirty="0"/>
            <a:t>B4</a:t>
          </a:r>
        </a:p>
      </dgm:t>
    </dgm:pt>
    <dgm:pt modelId="{A65ACA42-24AB-436B-BD2C-C2E9F175E058}" type="parTrans" cxnId="{7EDF5640-D704-4EB3-A582-A43F6677E1F1}">
      <dgm:prSet/>
      <dgm:spPr/>
      <dgm:t>
        <a:bodyPr/>
        <a:lstStyle/>
        <a:p>
          <a:endParaRPr lang="en-US"/>
        </a:p>
      </dgm:t>
    </dgm:pt>
    <dgm:pt modelId="{70394EB8-96A4-409E-84F8-D2231A8DD1AD}" type="sibTrans" cxnId="{7EDF5640-D704-4EB3-A582-A43F6677E1F1}">
      <dgm:prSet/>
      <dgm:spPr/>
      <dgm:t>
        <a:bodyPr/>
        <a:lstStyle/>
        <a:p>
          <a:endParaRPr lang="en-US"/>
        </a:p>
      </dgm:t>
    </dgm:pt>
    <dgm:pt modelId="{4CB1325B-BA24-43F6-B93C-DA50159566AF}">
      <dgm:prSet phldrT="[Text]" custT="1"/>
      <dgm:spPr/>
      <dgm:t>
        <a:bodyPr/>
        <a:lstStyle/>
        <a:p>
          <a:r>
            <a:rPr lang="vi-VN" sz="1400" dirty="0"/>
            <a:t>Cấp có thẩm quyền quyết định đầu tư dự án</a:t>
          </a:r>
          <a:r>
            <a:rPr lang="en-US" sz="1400" dirty="0"/>
            <a:t>.</a:t>
          </a:r>
        </a:p>
      </dgm:t>
    </dgm:pt>
    <dgm:pt modelId="{57720953-641C-45E8-9E94-11D69BD420A5}" type="parTrans" cxnId="{0F71BEEB-D436-4C95-853D-ABCA141BF261}">
      <dgm:prSet/>
      <dgm:spPr/>
      <dgm:t>
        <a:bodyPr/>
        <a:lstStyle/>
        <a:p>
          <a:endParaRPr lang="en-US"/>
        </a:p>
      </dgm:t>
    </dgm:pt>
    <dgm:pt modelId="{3700FAF6-503B-4B35-B0C8-9B4DE3C23B92}" type="sibTrans" cxnId="{0F71BEEB-D436-4C95-853D-ABCA141BF261}">
      <dgm:prSet/>
      <dgm:spPr/>
      <dgm:t>
        <a:bodyPr/>
        <a:lstStyle/>
        <a:p>
          <a:endParaRPr lang="en-US"/>
        </a:p>
      </dgm:t>
    </dgm:pt>
    <dgm:pt modelId="{F74AF58E-A9A5-498B-ABCE-9A7697717F4C}" type="pres">
      <dgm:prSet presAssocID="{46F0E3D6-A1AB-455B-9B23-ED1C92CFA481}" presName="list" presStyleCnt="0">
        <dgm:presLayoutVars>
          <dgm:dir/>
          <dgm:animLvl val="lvl"/>
        </dgm:presLayoutVars>
      </dgm:prSet>
      <dgm:spPr/>
    </dgm:pt>
    <dgm:pt modelId="{140691E8-39FD-47B0-891E-C6EF6E960A40}" type="pres">
      <dgm:prSet presAssocID="{BE9CEB2B-E447-49F0-B7D9-66452BBBCE55}" presName="posSpace" presStyleCnt="0"/>
      <dgm:spPr/>
    </dgm:pt>
    <dgm:pt modelId="{C92D5F05-6D50-4FA2-B5B5-EA44E1E4AA96}" type="pres">
      <dgm:prSet presAssocID="{BE9CEB2B-E447-49F0-B7D9-66452BBBCE55}" presName="vertFlow" presStyleCnt="0"/>
      <dgm:spPr/>
    </dgm:pt>
    <dgm:pt modelId="{65006BDC-369B-4D16-88F8-17D4845AECC0}" type="pres">
      <dgm:prSet presAssocID="{BE9CEB2B-E447-49F0-B7D9-66452BBBCE55}" presName="topSpace" presStyleCnt="0"/>
      <dgm:spPr/>
    </dgm:pt>
    <dgm:pt modelId="{BE90551D-36C3-42DC-AE93-E59618BC6B80}" type="pres">
      <dgm:prSet presAssocID="{BE9CEB2B-E447-49F0-B7D9-66452BBBCE55}" presName="firstComp" presStyleCnt="0"/>
      <dgm:spPr/>
    </dgm:pt>
    <dgm:pt modelId="{AFFD7676-9B5C-440E-AE6E-2686F86B46F2}" type="pres">
      <dgm:prSet presAssocID="{BE9CEB2B-E447-49F0-B7D9-66452BBBCE55}" presName="firstChild" presStyleLbl="bgAccFollowNode1" presStyleIdx="0" presStyleCnt="6" custScaleY="247574"/>
      <dgm:spPr/>
    </dgm:pt>
    <dgm:pt modelId="{9216E805-275E-4A32-A62B-B0CB983B95F6}" type="pres">
      <dgm:prSet presAssocID="{BE9CEB2B-E447-49F0-B7D9-66452BBBCE55}" presName="firstChildTx" presStyleLbl="bgAccFollowNode1" presStyleIdx="0" presStyleCnt="6">
        <dgm:presLayoutVars>
          <dgm:bulletEnabled val="1"/>
        </dgm:presLayoutVars>
      </dgm:prSet>
      <dgm:spPr/>
    </dgm:pt>
    <dgm:pt modelId="{1C5DEE46-B179-49CC-BFF3-97B14B88D6F9}" type="pres">
      <dgm:prSet presAssocID="{A84F8845-DCAD-48DB-B8DD-A03612AE8015}" presName="comp" presStyleCnt="0"/>
      <dgm:spPr/>
    </dgm:pt>
    <dgm:pt modelId="{F1338958-79C2-4DE3-BB4E-2AEB86FBAC19}" type="pres">
      <dgm:prSet presAssocID="{A84F8845-DCAD-48DB-B8DD-A03612AE8015}" presName="child" presStyleLbl="bgAccFollowNode1" presStyleIdx="1" presStyleCnt="6" custScaleY="274056"/>
      <dgm:spPr/>
    </dgm:pt>
    <dgm:pt modelId="{6C1003C3-1CFE-4688-B042-59F4DF69E125}" type="pres">
      <dgm:prSet presAssocID="{A84F8845-DCAD-48DB-B8DD-A03612AE8015}" presName="childTx" presStyleLbl="bgAccFollowNode1" presStyleIdx="1" presStyleCnt="6">
        <dgm:presLayoutVars>
          <dgm:bulletEnabled val="1"/>
        </dgm:presLayoutVars>
      </dgm:prSet>
      <dgm:spPr/>
    </dgm:pt>
    <dgm:pt modelId="{4146CD14-4FC2-410C-8A87-BCB6F6991793}" type="pres">
      <dgm:prSet presAssocID="{BE9CEB2B-E447-49F0-B7D9-66452BBBCE55}" presName="negSpace" presStyleCnt="0"/>
      <dgm:spPr/>
    </dgm:pt>
    <dgm:pt modelId="{09B9DC6D-5964-49F8-A120-17FA77990C74}" type="pres">
      <dgm:prSet presAssocID="{BE9CEB2B-E447-49F0-B7D9-66452BBBCE55}" presName="circle" presStyleLbl="node1" presStyleIdx="0" presStyleCnt="4"/>
      <dgm:spPr/>
    </dgm:pt>
    <dgm:pt modelId="{6A5B63D3-AB94-4B83-86C4-5EF498BC97A4}" type="pres">
      <dgm:prSet presAssocID="{939C3370-2F10-493B-A9CC-E8D603DD8F91}" presName="transSpace" presStyleCnt="0"/>
      <dgm:spPr/>
    </dgm:pt>
    <dgm:pt modelId="{A579228E-F47F-44DF-BF94-813130681E2B}" type="pres">
      <dgm:prSet presAssocID="{D891162B-3663-4D58-96B9-87ED90D309B6}" presName="posSpace" presStyleCnt="0"/>
      <dgm:spPr/>
    </dgm:pt>
    <dgm:pt modelId="{FE076BA7-78ED-42F5-A293-3BB405717D0E}" type="pres">
      <dgm:prSet presAssocID="{D891162B-3663-4D58-96B9-87ED90D309B6}" presName="vertFlow" presStyleCnt="0"/>
      <dgm:spPr/>
    </dgm:pt>
    <dgm:pt modelId="{0E41C8E2-B239-4120-8A0E-68451466CA4B}" type="pres">
      <dgm:prSet presAssocID="{D891162B-3663-4D58-96B9-87ED90D309B6}" presName="topSpace" presStyleCnt="0"/>
      <dgm:spPr/>
    </dgm:pt>
    <dgm:pt modelId="{4C65BE16-8CFC-4154-9D71-55F425BED8E4}" type="pres">
      <dgm:prSet presAssocID="{D891162B-3663-4D58-96B9-87ED90D309B6}" presName="firstComp" presStyleCnt="0"/>
      <dgm:spPr/>
    </dgm:pt>
    <dgm:pt modelId="{CF4C8182-4834-41B5-8B83-0C2EE1FE422F}" type="pres">
      <dgm:prSet presAssocID="{D891162B-3663-4D58-96B9-87ED90D309B6}" presName="firstChild" presStyleLbl="bgAccFollowNode1" presStyleIdx="2" presStyleCnt="6" custScaleY="523993"/>
      <dgm:spPr/>
    </dgm:pt>
    <dgm:pt modelId="{B1A48A3C-B20F-460D-BD05-224407122C4D}" type="pres">
      <dgm:prSet presAssocID="{D891162B-3663-4D58-96B9-87ED90D309B6}" presName="firstChildTx" presStyleLbl="bgAccFollowNode1" presStyleIdx="2" presStyleCnt="6">
        <dgm:presLayoutVars>
          <dgm:bulletEnabled val="1"/>
        </dgm:presLayoutVars>
      </dgm:prSet>
      <dgm:spPr/>
    </dgm:pt>
    <dgm:pt modelId="{A44101E2-249B-48E8-AC61-13CE3F691A40}" type="pres">
      <dgm:prSet presAssocID="{D891162B-3663-4D58-96B9-87ED90D309B6}" presName="negSpace" presStyleCnt="0"/>
      <dgm:spPr/>
    </dgm:pt>
    <dgm:pt modelId="{24E0711A-30D5-407C-BECB-0A248DACED0A}" type="pres">
      <dgm:prSet presAssocID="{D891162B-3663-4D58-96B9-87ED90D309B6}" presName="circle" presStyleLbl="node1" presStyleIdx="1" presStyleCnt="4"/>
      <dgm:spPr/>
    </dgm:pt>
    <dgm:pt modelId="{093E5B23-FBB5-4C21-9A61-DA64049E22C1}" type="pres">
      <dgm:prSet presAssocID="{1526BC1A-2A50-4B04-96CC-E878526FA019}" presName="transSpace" presStyleCnt="0"/>
      <dgm:spPr/>
    </dgm:pt>
    <dgm:pt modelId="{774008AD-C601-4E8B-890D-02D72CB1568B}" type="pres">
      <dgm:prSet presAssocID="{6AA490D2-1448-4EDC-B527-55F7386336B3}" presName="posSpace" presStyleCnt="0"/>
      <dgm:spPr/>
    </dgm:pt>
    <dgm:pt modelId="{A54143D8-C03F-4525-A528-E4933CC558F9}" type="pres">
      <dgm:prSet presAssocID="{6AA490D2-1448-4EDC-B527-55F7386336B3}" presName="vertFlow" presStyleCnt="0"/>
      <dgm:spPr/>
    </dgm:pt>
    <dgm:pt modelId="{8094DE4D-EAAD-4BD9-84A7-D7D576C966BE}" type="pres">
      <dgm:prSet presAssocID="{6AA490D2-1448-4EDC-B527-55F7386336B3}" presName="topSpace" presStyleCnt="0"/>
      <dgm:spPr/>
    </dgm:pt>
    <dgm:pt modelId="{CCECF8E0-8EBE-4B34-A242-5FC398F0AEEF}" type="pres">
      <dgm:prSet presAssocID="{6AA490D2-1448-4EDC-B527-55F7386336B3}" presName="firstComp" presStyleCnt="0"/>
      <dgm:spPr/>
    </dgm:pt>
    <dgm:pt modelId="{6652A0CC-BA4C-4011-934B-9E4CEADA67BE}" type="pres">
      <dgm:prSet presAssocID="{6AA490D2-1448-4EDC-B527-55F7386336B3}" presName="firstChild" presStyleLbl="bgAccFollowNode1" presStyleIdx="3" presStyleCnt="6" custScaleY="206679"/>
      <dgm:spPr/>
    </dgm:pt>
    <dgm:pt modelId="{EC458576-E898-44BE-916A-4F59D752C4A1}" type="pres">
      <dgm:prSet presAssocID="{6AA490D2-1448-4EDC-B527-55F7386336B3}" presName="firstChildTx" presStyleLbl="bgAccFollowNode1" presStyleIdx="3" presStyleCnt="6">
        <dgm:presLayoutVars>
          <dgm:bulletEnabled val="1"/>
        </dgm:presLayoutVars>
      </dgm:prSet>
      <dgm:spPr/>
    </dgm:pt>
    <dgm:pt modelId="{48BB1F0B-E570-4C21-83B9-B8EDE94BA57F}" type="pres">
      <dgm:prSet presAssocID="{A3FC70C8-3181-409F-B331-16BD156A5CC2}" presName="comp" presStyleCnt="0"/>
      <dgm:spPr/>
    </dgm:pt>
    <dgm:pt modelId="{9DEFA043-07DF-43B6-9510-9080AAACED83}" type="pres">
      <dgm:prSet presAssocID="{A3FC70C8-3181-409F-B331-16BD156A5CC2}" presName="child" presStyleLbl="bgAccFollowNode1" presStyleIdx="4" presStyleCnt="6" custScaleY="318446"/>
      <dgm:spPr/>
    </dgm:pt>
    <dgm:pt modelId="{E8C615EE-C902-4841-BA4D-F14755301544}" type="pres">
      <dgm:prSet presAssocID="{A3FC70C8-3181-409F-B331-16BD156A5CC2}" presName="childTx" presStyleLbl="bgAccFollowNode1" presStyleIdx="4" presStyleCnt="6">
        <dgm:presLayoutVars>
          <dgm:bulletEnabled val="1"/>
        </dgm:presLayoutVars>
      </dgm:prSet>
      <dgm:spPr/>
    </dgm:pt>
    <dgm:pt modelId="{9C4CCE82-E4C3-4316-9045-A5356FDC556D}" type="pres">
      <dgm:prSet presAssocID="{6AA490D2-1448-4EDC-B527-55F7386336B3}" presName="negSpace" presStyleCnt="0"/>
      <dgm:spPr/>
    </dgm:pt>
    <dgm:pt modelId="{DC7736FA-190E-4EA7-9655-40D0C637FF6A}" type="pres">
      <dgm:prSet presAssocID="{6AA490D2-1448-4EDC-B527-55F7386336B3}" presName="circle" presStyleLbl="node1" presStyleIdx="2" presStyleCnt="4"/>
      <dgm:spPr/>
    </dgm:pt>
    <dgm:pt modelId="{644DA715-23F3-4AD1-B0D8-AE04C9B1912A}" type="pres">
      <dgm:prSet presAssocID="{F162060C-99A0-40DC-B854-7EA9A29A724B}" presName="transSpace" presStyleCnt="0"/>
      <dgm:spPr/>
    </dgm:pt>
    <dgm:pt modelId="{1D0C2319-C670-49C4-91C1-E26A438981C0}" type="pres">
      <dgm:prSet presAssocID="{09C8D392-AD6D-4A20-94FB-6A76897003C4}" presName="posSpace" presStyleCnt="0"/>
      <dgm:spPr/>
    </dgm:pt>
    <dgm:pt modelId="{333D2455-EECB-416D-B606-016C7AC6F021}" type="pres">
      <dgm:prSet presAssocID="{09C8D392-AD6D-4A20-94FB-6A76897003C4}" presName="vertFlow" presStyleCnt="0"/>
      <dgm:spPr/>
    </dgm:pt>
    <dgm:pt modelId="{9951EDFB-33BE-4E70-A601-055096FA9865}" type="pres">
      <dgm:prSet presAssocID="{09C8D392-AD6D-4A20-94FB-6A76897003C4}" presName="topSpace" presStyleCnt="0"/>
      <dgm:spPr/>
    </dgm:pt>
    <dgm:pt modelId="{A775EB0D-A26C-4C43-A6A0-3B47F7285A20}" type="pres">
      <dgm:prSet presAssocID="{09C8D392-AD6D-4A20-94FB-6A76897003C4}" presName="firstComp" presStyleCnt="0"/>
      <dgm:spPr/>
    </dgm:pt>
    <dgm:pt modelId="{F968EE90-EF6E-4820-8FE4-298A345F1B04}" type="pres">
      <dgm:prSet presAssocID="{09C8D392-AD6D-4A20-94FB-6A76897003C4}" presName="firstChild" presStyleLbl="bgAccFollowNode1" presStyleIdx="5" presStyleCnt="6" custScaleY="517446"/>
      <dgm:spPr/>
    </dgm:pt>
    <dgm:pt modelId="{F8517DBB-ED55-459C-B406-082FEC91E0BC}" type="pres">
      <dgm:prSet presAssocID="{09C8D392-AD6D-4A20-94FB-6A76897003C4}" presName="firstChildTx" presStyleLbl="bgAccFollowNode1" presStyleIdx="5" presStyleCnt="6">
        <dgm:presLayoutVars>
          <dgm:bulletEnabled val="1"/>
        </dgm:presLayoutVars>
      </dgm:prSet>
      <dgm:spPr/>
    </dgm:pt>
    <dgm:pt modelId="{9C982669-9463-4D9B-8D2F-620586588C1A}" type="pres">
      <dgm:prSet presAssocID="{09C8D392-AD6D-4A20-94FB-6A76897003C4}" presName="negSpace" presStyleCnt="0"/>
      <dgm:spPr/>
    </dgm:pt>
    <dgm:pt modelId="{46F73D98-0673-41EA-AC5E-491C20336F03}" type="pres">
      <dgm:prSet presAssocID="{09C8D392-AD6D-4A20-94FB-6A76897003C4}" presName="circle" presStyleLbl="node1" presStyleIdx="3" presStyleCnt="4"/>
      <dgm:spPr/>
    </dgm:pt>
  </dgm:ptLst>
  <dgm:cxnLst>
    <dgm:cxn modelId="{FC98D2FE-178A-4515-916D-A9EF26323224}" type="presOf" srcId="{A3FC70C8-3181-409F-B331-16BD156A5CC2}" destId="{9DEFA043-07DF-43B6-9510-9080AAACED83}" srcOrd="0" destOrd="0" presId="urn:microsoft.com/office/officeart/2005/8/layout/hList9"/>
    <dgm:cxn modelId="{73A655A7-3C90-442C-B939-D210B2B37517}" type="presOf" srcId="{F8D971B9-340B-4ED6-8CBC-0C82CE152BD9}" destId="{6652A0CC-BA4C-4011-934B-9E4CEADA67BE}" srcOrd="0" destOrd="0" presId="urn:microsoft.com/office/officeart/2005/8/layout/hList9"/>
    <dgm:cxn modelId="{5A7146E8-4B77-4841-B87C-768A0E98C01C}" type="presOf" srcId="{A3FC70C8-3181-409F-B331-16BD156A5CC2}" destId="{E8C615EE-C902-4841-BA4D-F14755301544}" srcOrd="1" destOrd="0" presId="urn:microsoft.com/office/officeart/2005/8/layout/hList9"/>
    <dgm:cxn modelId="{AF93AAE8-05C9-40E4-8793-FF21CE2C25C3}" type="presOf" srcId="{32F884B3-205D-458F-92C7-7B03472D5DDA}" destId="{9216E805-275E-4A32-A62B-B0CB983B95F6}" srcOrd="1" destOrd="0" presId="urn:microsoft.com/office/officeart/2005/8/layout/hList9"/>
    <dgm:cxn modelId="{1E1E807B-CC72-4440-8354-E88E66126852}" type="presOf" srcId="{A84F8845-DCAD-48DB-B8DD-A03612AE8015}" destId="{F1338958-79C2-4DE3-BB4E-2AEB86FBAC19}" srcOrd="0" destOrd="0" presId="urn:microsoft.com/office/officeart/2005/8/layout/hList9"/>
    <dgm:cxn modelId="{FA126D26-4848-4EF3-B6A3-C47601CB977E}" srcId="{46F0E3D6-A1AB-455B-9B23-ED1C92CFA481}" destId="{BE9CEB2B-E447-49F0-B7D9-66452BBBCE55}" srcOrd="0" destOrd="0" parTransId="{3639DB01-194C-4DDB-8D0A-234E1869E861}" sibTransId="{939C3370-2F10-493B-A9CC-E8D603DD8F91}"/>
    <dgm:cxn modelId="{EB285DA3-D9E7-4146-9BD5-2ECF3C37E7DB}" type="presOf" srcId="{A84F8845-DCAD-48DB-B8DD-A03612AE8015}" destId="{6C1003C3-1CFE-4688-B042-59F4DF69E125}" srcOrd="1" destOrd="0" presId="urn:microsoft.com/office/officeart/2005/8/layout/hList9"/>
    <dgm:cxn modelId="{F9F2FF36-C2D7-4204-B603-EEAE5AB52DF5}" type="presOf" srcId="{4CB1325B-BA24-43F6-B93C-DA50159566AF}" destId="{F968EE90-EF6E-4820-8FE4-298A345F1B04}" srcOrd="0" destOrd="0" presId="urn:microsoft.com/office/officeart/2005/8/layout/hList9"/>
    <dgm:cxn modelId="{EEC92750-4F42-4B5D-9747-1C4650B37AA1}" srcId="{BE9CEB2B-E447-49F0-B7D9-66452BBBCE55}" destId="{A84F8845-DCAD-48DB-B8DD-A03612AE8015}" srcOrd="1" destOrd="0" parTransId="{9D7AD2C0-08F9-43F9-9295-A8A5EE2FBF2F}" sibTransId="{8C15F0F3-ED82-4DB0-991D-DEC923E7BA72}"/>
    <dgm:cxn modelId="{78351101-FD8D-43DD-8D60-B6C5F5917886}" type="presOf" srcId="{DF967457-2754-41F3-BB2C-C57BE0FA8C75}" destId="{B1A48A3C-B20F-460D-BD05-224407122C4D}" srcOrd="1" destOrd="0" presId="urn:microsoft.com/office/officeart/2005/8/layout/hList9"/>
    <dgm:cxn modelId="{0FE0553F-F62C-46FB-BEB2-ADC64EBFF6E2}" type="presOf" srcId="{D891162B-3663-4D58-96B9-87ED90D309B6}" destId="{24E0711A-30D5-407C-BECB-0A248DACED0A}" srcOrd="0" destOrd="0" presId="urn:microsoft.com/office/officeart/2005/8/layout/hList9"/>
    <dgm:cxn modelId="{40BE97D9-0FC4-4B16-8ED2-FF8915441D33}" type="presOf" srcId="{46F0E3D6-A1AB-455B-9B23-ED1C92CFA481}" destId="{F74AF58E-A9A5-498B-ABCE-9A7697717F4C}" srcOrd="0" destOrd="0" presId="urn:microsoft.com/office/officeart/2005/8/layout/hList9"/>
    <dgm:cxn modelId="{968893A3-A693-42E4-A9BF-C29D985A5695}" type="presOf" srcId="{BE9CEB2B-E447-49F0-B7D9-66452BBBCE55}" destId="{09B9DC6D-5964-49F8-A120-17FA77990C74}" srcOrd="0" destOrd="0" presId="urn:microsoft.com/office/officeart/2005/8/layout/hList9"/>
    <dgm:cxn modelId="{549E64C0-885B-4E50-AB1A-B90C13EC4C4F}" srcId="{D891162B-3663-4D58-96B9-87ED90D309B6}" destId="{DF967457-2754-41F3-BB2C-C57BE0FA8C75}" srcOrd="0" destOrd="0" parTransId="{CCD51EAB-192D-4F35-885B-9DEAAD5B8293}" sibTransId="{492431E9-D541-43CE-9FAE-067EE35DFC3C}"/>
    <dgm:cxn modelId="{C1860E33-540D-46F1-92F5-BA14DEEF00CA}" type="presOf" srcId="{F8D971B9-340B-4ED6-8CBC-0C82CE152BD9}" destId="{EC458576-E898-44BE-916A-4F59D752C4A1}" srcOrd="1" destOrd="0" presId="urn:microsoft.com/office/officeart/2005/8/layout/hList9"/>
    <dgm:cxn modelId="{2F01AEFC-5180-4C06-8962-0FC040892E74}" type="presOf" srcId="{32F884B3-205D-458F-92C7-7B03472D5DDA}" destId="{AFFD7676-9B5C-440E-AE6E-2686F86B46F2}" srcOrd="0" destOrd="0" presId="urn:microsoft.com/office/officeart/2005/8/layout/hList9"/>
    <dgm:cxn modelId="{0F71BEEB-D436-4C95-853D-ABCA141BF261}" srcId="{09C8D392-AD6D-4A20-94FB-6A76897003C4}" destId="{4CB1325B-BA24-43F6-B93C-DA50159566AF}" srcOrd="0" destOrd="0" parTransId="{57720953-641C-45E8-9E94-11D69BD420A5}" sibTransId="{3700FAF6-503B-4B35-B0C8-9B4DE3C23B92}"/>
    <dgm:cxn modelId="{ECD18A6F-975D-45C6-8092-2743D830A590}" type="presOf" srcId="{4CB1325B-BA24-43F6-B93C-DA50159566AF}" destId="{F8517DBB-ED55-459C-B406-082FEC91E0BC}" srcOrd="1" destOrd="0" presId="urn:microsoft.com/office/officeart/2005/8/layout/hList9"/>
    <dgm:cxn modelId="{95E96754-05F1-4779-A9F8-7DC078DD0955}" srcId="{6AA490D2-1448-4EDC-B527-55F7386336B3}" destId="{A3FC70C8-3181-409F-B331-16BD156A5CC2}" srcOrd="1" destOrd="0" parTransId="{F8CF9F42-3957-4355-9B54-F531BAA5A484}" sibTransId="{9E666444-644C-4D55-AE75-15B0827F5EF3}"/>
    <dgm:cxn modelId="{BBEB2E22-58FF-4704-A964-10FE916EDD50}" srcId="{6AA490D2-1448-4EDC-B527-55F7386336B3}" destId="{F8D971B9-340B-4ED6-8CBC-0C82CE152BD9}" srcOrd="0" destOrd="0" parTransId="{A3E4DF0F-E927-4945-9986-4E94B7751E5F}" sibTransId="{35054288-ACBF-451A-88A5-AD1EA5876737}"/>
    <dgm:cxn modelId="{E5A6BFE3-CC83-4EF0-988E-FB26852A4E0C}" type="presOf" srcId="{6AA490D2-1448-4EDC-B527-55F7386336B3}" destId="{DC7736FA-190E-4EA7-9655-40D0C637FF6A}" srcOrd="0" destOrd="0" presId="urn:microsoft.com/office/officeart/2005/8/layout/hList9"/>
    <dgm:cxn modelId="{7EDF5640-D704-4EB3-A582-A43F6677E1F1}" srcId="{46F0E3D6-A1AB-455B-9B23-ED1C92CFA481}" destId="{09C8D392-AD6D-4A20-94FB-6A76897003C4}" srcOrd="3" destOrd="0" parTransId="{A65ACA42-24AB-436B-BD2C-C2E9F175E058}" sibTransId="{70394EB8-96A4-409E-84F8-D2231A8DD1AD}"/>
    <dgm:cxn modelId="{C194B8E7-F6CF-451B-AAE4-12B7231F464D}" srcId="{46F0E3D6-A1AB-455B-9B23-ED1C92CFA481}" destId="{6AA490D2-1448-4EDC-B527-55F7386336B3}" srcOrd="2" destOrd="0" parTransId="{BE2EE28A-C012-4ED4-845E-6688ED721D7B}" sibTransId="{F162060C-99A0-40DC-B854-7EA9A29A724B}"/>
    <dgm:cxn modelId="{DF311F7A-FB39-4295-AC8E-B07F9D386964}" srcId="{BE9CEB2B-E447-49F0-B7D9-66452BBBCE55}" destId="{32F884B3-205D-458F-92C7-7B03472D5DDA}" srcOrd="0" destOrd="0" parTransId="{3721A256-2198-4855-83C8-E17ED840289B}" sibTransId="{D851A042-1E7B-485F-9A48-52FB3138AFE9}"/>
    <dgm:cxn modelId="{4925C27E-153B-466D-8111-6549A1C336BE}" type="presOf" srcId="{DF967457-2754-41F3-BB2C-C57BE0FA8C75}" destId="{CF4C8182-4834-41B5-8B83-0C2EE1FE422F}" srcOrd="0" destOrd="0" presId="urn:microsoft.com/office/officeart/2005/8/layout/hList9"/>
    <dgm:cxn modelId="{F99C63AF-0E94-4CF9-A8BF-0CA533BC3258}" type="presOf" srcId="{09C8D392-AD6D-4A20-94FB-6A76897003C4}" destId="{46F73D98-0673-41EA-AC5E-491C20336F03}" srcOrd="0" destOrd="0" presId="urn:microsoft.com/office/officeart/2005/8/layout/hList9"/>
    <dgm:cxn modelId="{A43C6C3B-E55A-45AD-8895-AF601C93959D}" srcId="{46F0E3D6-A1AB-455B-9B23-ED1C92CFA481}" destId="{D891162B-3663-4D58-96B9-87ED90D309B6}" srcOrd="1" destOrd="0" parTransId="{ECB8A28F-611D-4394-B60B-B70B5E5E5BAC}" sibTransId="{1526BC1A-2A50-4B04-96CC-E878526FA019}"/>
    <dgm:cxn modelId="{650BA846-4643-45FE-875F-C3B85D28A72F}" type="presParOf" srcId="{F74AF58E-A9A5-498B-ABCE-9A7697717F4C}" destId="{140691E8-39FD-47B0-891E-C6EF6E960A40}" srcOrd="0" destOrd="0" presId="urn:microsoft.com/office/officeart/2005/8/layout/hList9"/>
    <dgm:cxn modelId="{068A2DF4-CC23-44F2-B1AD-1ED9C3D5C647}" type="presParOf" srcId="{F74AF58E-A9A5-498B-ABCE-9A7697717F4C}" destId="{C92D5F05-6D50-4FA2-B5B5-EA44E1E4AA96}" srcOrd="1" destOrd="0" presId="urn:microsoft.com/office/officeart/2005/8/layout/hList9"/>
    <dgm:cxn modelId="{D4F8866C-CFBF-4B64-8824-775064EE8F15}" type="presParOf" srcId="{C92D5F05-6D50-4FA2-B5B5-EA44E1E4AA96}" destId="{65006BDC-369B-4D16-88F8-17D4845AECC0}" srcOrd="0" destOrd="0" presId="urn:microsoft.com/office/officeart/2005/8/layout/hList9"/>
    <dgm:cxn modelId="{55CAD32F-FCD5-4ED6-A96C-E8AE8FBCA4C4}" type="presParOf" srcId="{C92D5F05-6D50-4FA2-B5B5-EA44E1E4AA96}" destId="{BE90551D-36C3-42DC-AE93-E59618BC6B80}" srcOrd="1" destOrd="0" presId="urn:microsoft.com/office/officeart/2005/8/layout/hList9"/>
    <dgm:cxn modelId="{00F1F849-46CD-425F-A0E7-0DC2DE96B884}" type="presParOf" srcId="{BE90551D-36C3-42DC-AE93-E59618BC6B80}" destId="{AFFD7676-9B5C-440E-AE6E-2686F86B46F2}" srcOrd="0" destOrd="0" presId="urn:microsoft.com/office/officeart/2005/8/layout/hList9"/>
    <dgm:cxn modelId="{7089BB12-2BDD-4567-850C-264231AB1535}" type="presParOf" srcId="{BE90551D-36C3-42DC-AE93-E59618BC6B80}" destId="{9216E805-275E-4A32-A62B-B0CB983B95F6}" srcOrd="1" destOrd="0" presId="urn:microsoft.com/office/officeart/2005/8/layout/hList9"/>
    <dgm:cxn modelId="{51956FEA-00EA-48E8-B2CC-DAC8B949752A}" type="presParOf" srcId="{C92D5F05-6D50-4FA2-B5B5-EA44E1E4AA96}" destId="{1C5DEE46-B179-49CC-BFF3-97B14B88D6F9}" srcOrd="2" destOrd="0" presId="urn:microsoft.com/office/officeart/2005/8/layout/hList9"/>
    <dgm:cxn modelId="{423CB05D-6F81-47BD-815D-887AD24714E8}" type="presParOf" srcId="{1C5DEE46-B179-49CC-BFF3-97B14B88D6F9}" destId="{F1338958-79C2-4DE3-BB4E-2AEB86FBAC19}" srcOrd="0" destOrd="0" presId="urn:microsoft.com/office/officeart/2005/8/layout/hList9"/>
    <dgm:cxn modelId="{B572B0EC-2951-4424-A725-C92AA26561A3}" type="presParOf" srcId="{1C5DEE46-B179-49CC-BFF3-97B14B88D6F9}" destId="{6C1003C3-1CFE-4688-B042-59F4DF69E125}" srcOrd="1" destOrd="0" presId="urn:microsoft.com/office/officeart/2005/8/layout/hList9"/>
    <dgm:cxn modelId="{EB205124-2D53-452C-86EF-0B65528FE8EF}" type="presParOf" srcId="{F74AF58E-A9A5-498B-ABCE-9A7697717F4C}" destId="{4146CD14-4FC2-410C-8A87-BCB6F6991793}" srcOrd="2" destOrd="0" presId="urn:microsoft.com/office/officeart/2005/8/layout/hList9"/>
    <dgm:cxn modelId="{E8412CFF-0780-4BDA-9139-323EA427D884}" type="presParOf" srcId="{F74AF58E-A9A5-498B-ABCE-9A7697717F4C}" destId="{09B9DC6D-5964-49F8-A120-17FA77990C74}" srcOrd="3" destOrd="0" presId="urn:microsoft.com/office/officeart/2005/8/layout/hList9"/>
    <dgm:cxn modelId="{148FEC08-976F-4229-95BA-802ADE6D1C96}" type="presParOf" srcId="{F74AF58E-A9A5-498B-ABCE-9A7697717F4C}" destId="{6A5B63D3-AB94-4B83-86C4-5EF498BC97A4}" srcOrd="4" destOrd="0" presId="urn:microsoft.com/office/officeart/2005/8/layout/hList9"/>
    <dgm:cxn modelId="{0D378F92-1769-47B1-B782-0826FE95FF68}" type="presParOf" srcId="{F74AF58E-A9A5-498B-ABCE-9A7697717F4C}" destId="{A579228E-F47F-44DF-BF94-813130681E2B}" srcOrd="5" destOrd="0" presId="urn:microsoft.com/office/officeart/2005/8/layout/hList9"/>
    <dgm:cxn modelId="{057F0A63-E029-4364-AD60-B5807ACEBDBD}" type="presParOf" srcId="{F74AF58E-A9A5-498B-ABCE-9A7697717F4C}" destId="{FE076BA7-78ED-42F5-A293-3BB405717D0E}" srcOrd="6" destOrd="0" presId="urn:microsoft.com/office/officeart/2005/8/layout/hList9"/>
    <dgm:cxn modelId="{B1BA5C83-3D00-4DB2-8AAD-50B9B92245E8}" type="presParOf" srcId="{FE076BA7-78ED-42F5-A293-3BB405717D0E}" destId="{0E41C8E2-B239-4120-8A0E-68451466CA4B}" srcOrd="0" destOrd="0" presId="urn:microsoft.com/office/officeart/2005/8/layout/hList9"/>
    <dgm:cxn modelId="{D236535E-C1B0-4F88-A5C9-CCCDE8187C0C}" type="presParOf" srcId="{FE076BA7-78ED-42F5-A293-3BB405717D0E}" destId="{4C65BE16-8CFC-4154-9D71-55F425BED8E4}" srcOrd="1" destOrd="0" presId="urn:microsoft.com/office/officeart/2005/8/layout/hList9"/>
    <dgm:cxn modelId="{F632337C-CB64-492A-8C47-204BFC00F31D}" type="presParOf" srcId="{4C65BE16-8CFC-4154-9D71-55F425BED8E4}" destId="{CF4C8182-4834-41B5-8B83-0C2EE1FE422F}" srcOrd="0" destOrd="0" presId="urn:microsoft.com/office/officeart/2005/8/layout/hList9"/>
    <dgm:cxn modelId="{DFE6B108-B660-4DA5-BC3D-8C0B065B1F9E}" type="presParOf" srcId="{4C65BE16-8CFC-4154-9D71-55F425BED8E4}" destId="{B1A48A3C-B20F-460D-BD05-224407122C4D}" srcOrd="1" destOrd="0" presId="urn:microsoft.com/office/officeart/2005/8/layout/hList9"/>
    <dgm:cxn modelId="{28585814-1769-44DB-B187-762B27450707}" type="presParOf" srcId="{F74AF58E-A9A5-498B-ABCE-9A7697717F4C}" destId="{A44101E2-249B-48E8-AC61-13CE3F691A40}" srcOrd="7" destOrd="0" presId="urn:microsoft.com/office/officeart/2005/8/layout/hList9"/>
    <dgm:cxn modelId="{2F8CF389-877A-4731-AEA5-07788457285E}" type="presParOf" srcId="{F74AF58E-A9A5-498B-ABCE-9A7697717F4C}" destId="{24E0711A-30D5-407C-BECB-0A248DACED0A}" srcOrd="8" destOrd="0" presId="urn:microsoft.com/office/officeart/2005/8/layout/hList9"/>
    <dgm:cxn modelId="{602E7B0D-F991-4BD1-8728-1C3B57529E32}" type="presParOf" srcId="{F74AF58E-A9A5-498B-ABCE-9A7697717F4C}" destId="{093E5B23-FBB5-4C21-9A61-DA64049E22C1}" srcOrd="9" destOrd="0" presId="urn:microsoft.com/office/officeart/2005/8/layout/hList9"/>
    <dgm:cxn modelId="{F53E2963-2338-4FB2-AE0D-D7A3DF7B68A9}" type="presParOf" srcId="{F74AF58E-A9A5-498B-ABCE-9A7697717F4C}" destId="{774008AD-C601-4E8B-890D-02D72CB1568B}" srcOrd="10" destOrd="0" presId="urn:microsoft.com/office/officeart/2005/8/layout/hList9"/>
    <dgm:cxn modelId="{7636A3B3-D992-40CA-9850-1786B927C0A7}" type="presParOf" srcId="{F74AF58E-A9A5-498B-ABCE-9A7697717F4C}" destId="{A54143D8-C03F-4525-A528-E4933CC558F9}" srcOrd="11" destOrd="0" presId="urn:microsoft.com/office/officeart/2005/8/layout/hList9"/>
    <dgm:cxn modelId="{E5409426-60E8-4263-8CB5-E0261971C4FA}" type="presParOf" srcId="{A54143D8-C03F-4525-A528-E4933CC558F9}" destId="{8094DE4D-EAAD-4BD9-84A7-D7D576C966BE}" srcOrd="0" destOrd="0" presId="urn:microsoft.com/office/officeart/2005/8/layout/hList9"/>
    <dgm:cxn modelId="{4F73CD9A-33CA-4BF2-B3BA-A3EE4358795A}" type="presParOf" srcId="{A54143D8-C03F-4525-A528-E4933CC558F9}" destId="{CCECF8E0-8EBE-4B34-A242-5FC398F0AEEF}" srcOrd="1" destOrd="0" presId="urn:microsoft.com/office/officeart/2005/8/layout/hList9"/>
    <dgm:cxn modelId="{B5FF3D97-F9AF-4394-8F60-0E7452C72EF5}" type="presParOf" srcId="{CCECF8E0-8EBE-4B34-A242-5FC398F0AEEF}" destId="{6652A0CC-BA4C-4011-934B-9E4CEADA67BE}" srcOrd="0" destOrd="0" presId="urn:microsoft.com/office/officeart/2005/8/layout/hList9"/>
    <dgm:cxn modelId="{55A40B42-93EE-4418-95B5-0BEDEBDDDC47}" type="presParOf" srcId="{CCECF8E0-8EBE-4B34-A242-5FC398F0AEEF}" destId="{EC458576-E898-44BE-916A-4F59D752C4A1}" srcOrd="1" destOrd="0" presId="urn:microsoft.com/office/officeart/2005/8/layout/hList9"/>
    <dgm:cxn modelId="{828B2C63-9A08-4EE1-8E2F-953261FB7C0F}" type="presParOf" srcId="{A54143D8-C03F-4525-A528-E4933CC558F9}" destId="{48BB1F0B-E570-4C21-83B9-B8EDE94BA57F}" srcOrd="2" destOrd="0" presId="urn:microsoft.com/office/officeart/2005/8/layout/hList9"/>
    <dgm:cxn modelId="{E4DB9987-7F9E-4410-9293-C7E16DF2BFB6}" type="presParOf" srcId="{48BB1F0B-E570-4C21-83B9-B8EDE94BA57F}" destId="{9DEFA043-07DF-43B6-9510-9080AAACED83}" srcOrd="0" destOrd="0" presId="urn:microsoft.com/office/officeart/2005/8/layout/hList9"/>
    <dgm:cxn modelId="{22183B33-D317-4772-964D-E0678F0BE8B8}" type="presParOf" srcId="{48BB1F0B-E570-4C21-83B9-B8EDE94BA57F}" destId="{E8C615EE-C902-4841-BA4D-F14755301544}" srcOrd="1" destOrd="0" presId="urn:microsoft.com/office/officeart/2005/8/layout/hList9"/>
    <dgm:cxn modelId="{DCA8B211-7D26-475C-9215-ABB0C0425212}" type="presParOf" srcId="{F74AF58E-A9A5-498B-ABCE-9A7697717F4C}" destId="{9C4CCE82-E4C3-4316-9045-A5356FDC556D}" srcOrd="12" destOrd="0" presId="urn:microsoft.com/office/officeart/2005/8/layout/hList9"/>
    <dgm:cxn modelId="{41AE32F8-B631-4536-8EC3-BA7A92D17915}" type="presParOf" srcId="{F74AF58E-A9A5-498B-ABCE-9A7697717F4C}" destId="{DC7736FA-190E-4EA7-9655-40D0C637FF6A}" srcOrd="13" destOrd="0" presId="urn:microsoft.com/office/officeart/2005/8/layout/hList9"/>
    <dgm:cxn modelId="{B6AC2839-C6E3-4988-ADAC-44C9630E8477}" type="presParOf" srcId="{F74AF58E-A9A5-498B-ABCE-9A7697717F4C}" destId="{644DA715-23F3-4AD1-B0D8-AE04C9B1912A}" srcOrd="14" destOrd="0" presId="urn:microsoft.com/office/officeart/2005/8/layout/hList9"/>
    <dgm:cxn modelId="{1429173D-3F60-4C62-9022-FB89A57BEB72}" type="presParOf" srcId="{F74AF58E-A9A5-498B-ABCE-9A7697717F4C}" destId="{1D0C2319-C670-49C4-91C1-E26A438981C0}" srcOrd="15" destOrd="0" presId="urn:microsoft.com/office/officeart/2005/8/layout/hList9"/>
    <dgm:cxn modelId="{9363B506-3480-428B-8562-74A12C2D9986}" type="presParOf" srcId="{F74AF58E-A9A5-498B-ABCE-9A7697717F4C}" destId="{333D2455-EECB-416D-B606-016C7AC6F021}" srcOrd="16" destOrd="0" presId="urn:microsoft.com/office/officeart/2005/8/layout/hList9"/>
    <dgm:cxn modelId="{564879EE-A98F-44C7-95F4-42C8E5C373B1}" type="presParOf" srcId="{333D2455-EECB-416D-B606-016C7AC6F021}" destId="{9951EDFB-33BE-4E70-A601-055096FA9865}" srcOrd="0" destOrd="0" presId="urn:microsoft.com/office/officeart/2005/8/layout/hList9"/>
    <dgm:cxn modelId="{F4B1E0EF-7B10-4F01-AF19-81A7900C68C5}" type="presParOf" srcId="{333D2455-EECB-416D-B606-016C7AC6F021}" destId="{A775EB0D-A26C-4C43-A6A0-3B47F7285A20}" srcOrd="1" destOrd="0" presId="urn:microsoft.com/office/officeart/2005/8/layout/hList9"/>
    <dgm:cxn modelId="{05104101-DB1E-402B-96AA-0583DD95921E}" type="presParOf" srcId="{A775EB0D-A26C-4C43-A6A0-3B47F7285A20}" destId="{F968EE90-EF6E-4820-8FE4-298A345F1B04}" srcOrd="0" destOrd="0" presId="urn:microsoft.com/office/officeart/2005/8/layout/hList9"/>
    <dgm:cxn modelId="{C51B1961-F6DF-4DCE-A0C7-95DE04EE46A4}" type="presParOf" srcId="{A775EB0D-A26C-4C43-A6A0-3B47F7285A20}" destId="{F8517DBB-ED55-459C-B406-082FEC91E0BC}" srcOrd="1" destOrd="0" presId="urn:microsoft.com/office/officeart/2005/8/layout/hList9"/>
    <dgm:cxn modelId="{124C2FF6-E259-400F-B73F-A54D73F119AE}" type="presParOf" srcId="{F74AF58E-A9A5-498B-ABCE-9A7697717F4C}" destId="{9C982669-9463-4D9B-8D2F-620586588C1A}" srcOrd="17" destOrd="0" presId="urn:microsoft.com/office/officeart/2005/8/layout/hList9"/>
    <dgm:cxn modelId="{54DC8020-3315-4A04-AA3F-098C2E5258A9}" type="presParOf" srcId="{F74AF58E-A9A5-498B-ABCE-9A7697717F4C}" destId="{46F73D98-0673-41EA-AC5E-491C20336F03}"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A0C9ACC-B3B9-4D8C-841E-C0837C29586D}"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39538D8C-913F-4A8E-B123-2CC3BCEEE6B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B1</a:t>
          </a:r>
        </a:p>
      </dgm:t>
    </dgm:pt>
    <dgm:pt modelId="{D73F96C0-A8E6-4F18-99A7-A509A03A9D8A}" type="parTrans" cxnId="{62EC1694-434A-4551-9271-FB39FC4B7D04}">
      <dgm:prSet/>
      <dgm:spPr/>
      <dgm:t>
        <a:bodyPr/>
        <a:lstStyle/>
        <a:p>
          <a:endParaRPr lang="en-US"/>
        </a:p>
      </dgm:t>
    </dgm:pt>
    <dgm:pt modelId="{48A495B5-6514-4F57-ABD0-4228D8F73891}" type="sibTrans" cxnId="{62EC1694-434A-4551-9271-FB39FC4B7D04}">
      <dgm:prSet/>
      <dgm:spPr/>
      <dgm:t>
        <a:bodyPr/>
        <a:lstStyle/>
        <a:p>
          <a:endParaRPr lang="en-US"/>
        </a:p>
      </dgm:t>
    </dgm:pt>
    <dgm:pt modelId="{75C8541B-8DBF-4D89-9457-48822215E65F}">
      <dgm:prSet phldrT="[Text]"/>
      <dgm:spPr/>
      <dgm:t>
        <a:bodyPr/>
        <a:lstStyle/>
        <a:p>
          <a:pPr algn="l"/>
          <a:r>
            <a:rPr lang="vi-VN" dirty="0">
              <a:solidFill>
                <a:schemeClr val="tx1"/>
              </a:solidFill>
            </a:rPr>
            <a:t>Chủ tịch Ủy ban nhân dân cấp tỉnh giao chủ đầu tư lập Báo cáo nghiên cứu khả thi dự án</a:t>
          </a:r>
          <a:r>
            <a:rPr lang="en-US" dirty="0">
              <a:solidFill>
                <a:schemeClr val="tx1"/>
              </a:solidFill>
            </a:rPr>
            <a:t>.</a:t>
          </a:r>
        </a:p>
        <a:p>
          <a:pPr algn="l"/>
          <a:r>
            <a:rPr lang="en-US" dirty="0" err="1">
              <a:solidFill>
                <a:schemeClr val="tx1"/>
              </a:solidFill>
            </a:rPr>
            <a:t>Chủ</a:t>
          </a:r>
          <a:r>
            <a:rPr lang="en-US" dirty="0">
              <a:solidFill>
                <a:schemeClr val="tx1"/>
              </a:solidFill>
            </a:rPr>
            <a:t> </a:t>
          </a:r>
          <a:r>
            <a:rPr lang="en-US" dirty="0" err="1">
              <a:solidFill>
                <a:schemeClr val="tx1"/>
              </a:solidFill>
            </a:rPr>
            <a:t>đầu</a:t>
          </a:r>
          <a:r>
            <a:rPr lang="en-US" dirty="0">
              <a:solidFill>
                <a:schemeClr val="tx1"/>
              </a:solidFill>
            </a:rPr>
            <a:t> </a:t>
          </a:r>
          <a:r>
            <a:rPr lang="en-US" dirty="0" err="1">
              <a:solidFill>
                <a:schemeClr val="tx1"/>
              </a:solidFill>
            </a:rPr>
            <a:t>tư</a:t>
          </a:r>
          <a:r>
            <a:rPr lang="vi-VN" dirty="0">
              <a:solidFill>
                <a:schemeClr val="tx1"/>
              </a:solidFill>
            </a:rPr>
            <a:t> trình Ủy ban nhân dân cấp tỉnh hoặc cơ quan cấp dưới trực tiếp được phân cấp hoặc ủy quyền quyết định đầu tư </a:t>
          </a:r>
          <a:endParaRPr lang="en-US" dirty="0">
            <a:solidFill>
              <a:schemeClr val="tx1"/>
            </a:solidFill>
          </a:endParaRPr>
        </a:p>
      </dgm:t>
    </dgm:pt>
    <dgm:pt modelId="{2479B202-0406-4F8B-A3EC-19F251C113D8}" type="parTrans" cxnId="{10A3E7A7-0D2A-4F68-8717-F7661F37D620}">
      <dgm:prSet/>
      <dgm:spPr/>
      <dgm:t>
        <a:bodyPr/>
        <a:lstStyle/>
        <a:p>
          <a:endParaRPr lang="en-US"/>
        </a:p>
      </dgm:t>
    </dgm:pt>
    <dgm:pt modelId="{B6804DAA-6AF5-4AD5-944C-06551CFC9D01}" type="sibTrans" cxnId="{10A3E7A7-0D2A-4F68-8717-F7661F37D620}">
      <dgm:prSet/>
      <dgm:spPr/>
      <dgm:t>
        <a:bodyPr/>
        <a:lstStyle/>
        <a:p>
          <a:endParaRPr lang="en-US"/>
        </a:p>
      </dgm:t>
    </dgm:pt>
    <dgm:pt modelId="{CA08DE4D-2541-43A8-8BF6-A27F357A8CC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B2</a:t>
          </a:r>
        </a:p>
      </dgm:t>
    </dgm:pt>
    <dgm:pt modelId="{82DEEB91-BD19-4A88-A54D-3CBF87756FCD}" type="parTrans" cxnId="{5325A3B8-C6B2-43B6-9D4B-C2C71816DE8B}">
      <dgm:prSet/>
      <dgm:spPr/>
      <dgm:t>
        <a:bodyPr/>
        <a:lstStyle/>
        <a:p>
          <a:endParaRPr lang="en-US"/>
        </a:p>
      </dgm:t>
    </dgm:pt>
    <dgm:pt modelId="{5A945B3E-458E-4F6D-A575-C2688212F618}" type="sibTrans" cxnId="{5325A3B8-C6B2-43B6-9D4B-C2C71816DE8B}">
      <dgm:prSet/>
      <dgm:spPr/>
      <dgm:t>
        <a:bodyPr/>
        <a:lstStyle/>
        <a:p>
          <a:endParaRPr lang="en-US"/>
        </a:p>
      </dgm:t>
    </dgm:pt>
    <dgm:pt modelId="{44D806A1-B682-48AB-8626-ACB5FEE5A727}">
      <dgm:prSet phldrT="[Text]"/>
      <dgm:spPr/>
      <dgm:t>
        <a:bodyPr/>
        <a:lstStyle/>
        <a:p>
          <a:r>
            <a:rPr lang="vi-VN" dirty="0">
              <a:solidFill>
                <a:schemeClr val="tx1"/>
              </a:solidFill>
            </a:rPr>
            <a:t>Chủ tịch Ủy ban nhân dân cấp tỉnh thành lập Hội đồng thẩm định do một Phó Chủ tịch Ủy ban nhân dân cấp tỉnh làm Chủ tịch, Sở Kế hoạch và Đầu tư là Thường trực Hội đồng thẩm định để thẩm định Báo cáo nghiên cứu khả thi dự án nhóm A do địa phương quản lý; giao Sở Kế hoạch và Đầu tư chủ trì, phối hợp các cơ quan liên quan thẩm định Báo cáo nghiên cứu khả thi dự án nhóm B và nhóm C</a:t>
          </a:r>
          <a:r>
            <a:rPr lang="en-US" dirty="0">
              <a:solidFill>
                <a:schemeClr val="tx1"/>
              </a:solidFill>
            </a:rPr>
            <a:t>.</a:t>
          </a:r>
        </a:p>
      </dgm:t>
    </dgm:pt>
    <dgm:pt modelId="{07BEC8CC-4DB7-4EDF-8397-C69F21949BD6}" type="parTrans" cxnId="{8B262997-88C9-4FBD-8B55-225E953BB52F}">
      <dgm:prSet/>
      <dgm:spPr/>
      <dgm:t>
        <a:bodyPr/>
        <a:lstStyle/>
        <a:p>
          <a:endParaRPr lang="en-US"/>
        </a:p>
      </dgm:t>
    </dgm:pt>
    <dgm:pt modelId="{C65A1E56-C8BF-4A03-869E-9AF5C58E52AC}" type="sibTrans" cxnId="{8B262997-88C9-4FBD-8B55-225E953BB52F}">
      <dgm:prSet/>
      <dgm:spPr/>
      <dgm:t>
        <a:bodyPr/>
        <a:lstStyle/>
        <a:p>
          <a:endParaRPr lang="en-US"/>
        </a:p>
      </dgm:t>
    </dgm:pt>
    <dgm:pt modelId="{5888706F-2152-4C4E-AC7A-36177F659271}" type="pres">
      <dgm:prSet presAssocID="{2A0C9ACC-B3B9-4D8C-841E-C0837C29586D}" presName="Name0" presStyleCnt="0">
        <dgm:presLayoutVars>
          <dgm:dir/>
          <dgm:animLvl val="lvl"/>
          <dgm:resizeHandles val="exact"/>
        </dgm:presLayoutVars>
      </dgm:prSet>
      <dgm:spPr/>
    </dgm:pt>
    <dgm:pt modelId="{1593B289-6363-4DD0-9C57-1A7ACBE4F9D4}" type="pres">
      <dgm:prSet presAssocID="{39538D8C-913F-4A8E-B123-2CC3BCEEE6BC}" presName="compositeNode" presStyleCnt="0">
        <dgm:presLayoutVars>
          <dgm:bulletEnabled val="1"/>
        </dgm:presLayoutVars>
      </dgm:prSet>
      <dgm:spPr/>
    </dgm:pt>
    <dgm:pt modelId="{21E9F77C-8A7A-4FA1-ACDA-2C191969001F}" type="pres">
      <dgm:prSet presAssocID="{39538D8C-913F-4A8E-B123-2CC3BCEEE6BC}" presName="bgRect" presStyleLbl="node1" presStyleIdx="0" presStyleCnt="2"/>
      <dgm:spPr/>
    </dgm:pt>
    <dgm:pt modelId="{868B10D6-9CF8-4842-B3ED-80672B43F32B}" type="pres">
      <dgm:prSet presAssocID="{39538D8C-913F-4A8E-B123-2CC3BCEEE6BC}" presName="parentNode" presStyleLbl="node1" presStyleIdx="0" presStyleCnt="2">
        <dgm:presLayoutVars>
          <dgm:chMax val="0"/>
          <dgm:bulletEnabled val="1"/>
        </dgm:presLayoutVars>
      </dgm:prSet>
      <dgm:spPr/>
    </dgm:pt>
    <dgm:pt modelId="{9697DB5E-DACB-4414-9491-3EB9F65E5CA4}" type="pres">
      <dgm:prSet presAssocID="{39538D8C-913F-4A8E-B123-2CC3BCEEE6BC}" presName="childNode" presStyleLbl="node1" presStyleIdx="0" presStyleCnt="2">
        <dgm:presLayoutVars>
          <dgm:bulletEnabled val="1"/>
        </dgm:presLayoutVars>
      </dgm:prSet>
      <dgm:spPr/>
    </dgm:pt>
    <dgm:pt modelId="{CA7104DC-B76D-4DC5-8148-5289EB8ED065}" type="pres">
      <dgm:prSet presAssocID="{48A495B5-6514-4F57-ABD0-4228D8F73891}" presName="hSp" presStyleCnt="0"/>
      <dgm:spPr/>
    </dgm:pt>
    <dgm:pt modelId="{8DD74388-7393-4D81-8786-6BC756E1C504}" type="pres">
      <dgm:prSet presAssocID="{48A495B5-6514-4F57-ABD0-4228D8F73891}" presName="vProcSp" presStyleCnt="0"/>
      <dgm:spPr/>
    </dgm:pt>
    <dgm:pt modelId="{138B1548-1A33-4BF5-8D6E-AB5523250D5D}" type="pres">
      <dgm:prSet presAssocID="{48A495B5-6514-4F57-ABD0-4228D8F73891}" presName="vSp1" presStyleCnt="0"/>
      <dgm:spPr/>
    </dgm:pt>
    <dgm:pt modelId="{6FB6C021-18E8-48C6-AB14-A8E56DC50218}" type="pres">
      <dgm:prSet presAssocID="{48A495B5-6514-4F57-ABD0-4228D8F73891}" presName="simulatedConn" presStyleLbl="solidFgAcc1" presStyleIdx="0" presStyleCnt="1"/>
      <dgm:spPr/>
    </dgm:pt>
    <dgm:pt modelId="{BF57A2BC-A5C1-4C7E-BE75-04B8FF220F15}" type="pres">
      <dgm:prSet presAssocID="{48A495B5-6514-4F57-ABD0-4228D8F73891}" presName="vSp2" presStyleCnt="0"/>
      <dgm:spPr/>
    </dgm:pt>
    <dgm:pt modelId="{AFAE9A7A-B199-4D3C-BA6D-AA4EC392F3AA}" type="pres">
      <dgm:prSet presAssocID="{48A495B5-6514-4F57-ABD0-4228D8F73891}" presName="sibTrans" presStyleCnt="0"/>
      <dgm:spPr/>
    </dgm:pt>
    <dgm:pt modelId="{16C98599-FE5E-45A7-ABBF-82592C4401C7}" type="pres">
      <dgm:prSet presAssocID="{CA08DE4D-2541-43A8-8BF6-A27F357A8CC4}" presName="compositeNode" presStyleCnt="0">
        <dgm:presLayoutVars>
          <dgm:bulletEnabled val="1"/>
        </dgm:presLayoutVars>
      </dgm:prSet>
      <dgm:spPr/>
    </dgm:pt>
    <dgm:pt modelId="{482C702F-050D-4B51-84A7-1FF6D16D29CF}" type="pres">
      <dgm:prSet presAssocID="{CA08DE4D-2541-43A8-8BF6-A27F357A8CC4}" presName="bgRect" presStyleLbl="node1" presStyleIdx="1" presStyleCnt="2"/>
      <dgm:spPr/>
    </dgm:pt>
    <dgm:pt modelId="{CD840168-B22E-47D6-B66B-C23562C9F494}" type="pres">
      <dgm:prSet presAssocID="{CA08DE4D-2541-43A8-8BF6-A27F357A8CC4}" presName="parentNode" presStyleLbl="node1" presStyleIdx="1" presStyleCnt="2">
        <dgm:presLayoutVars>
          <dgm:chMax val="0"/>
          <dgm:bulletEnabled val="1"/>
        </dgm:presLayoutVars>
      </dgm:prSet>
      <dgm:spPr/>
    </dgm:pt>
    <dgm:pt modelId="{42F544DF-B408-42DD-BF42-517C1A46208D}" type="pres">
      <dgm:prSet presAssocID="{CA08DE4D-2541-43A8-8BF6-A27F357A8CC4}" presName="childNode" presStyleLbl="node1" presStyleIdx="1" presStyleCnt="2">
        <dgm:presLayoutVars>
          <dgm:bulletEnabled val="1"/>
        </dgm:presLayoutVars>
      </dgm:prSet>
      <dgm:spPr/>
    </dgm:pt>
  </dgm:ptLst>
  <dgm:cxnLst>
    <dgm:cxn modelId="{8B262997-88C9-4FBD-8B55-225E953BB52F}" srcId="{CA08DE4D-2541-43A8-8BF6-A27F357A8CC4}" destId="{44D806A1-B682-48AB-8626-ACB5FEE5A727}" srcOrd="0" destOrd="0" parTransId="{07BEC8CC-4DB7-4EDF-8397-C69F21949BD6}" sibTransId="{C65A1E56-C8BF-4A03-869E-9AF5C58E52AC}"/>
    <dgm:cxn modelId="{AE2F64BD-14E6-4844-8B02-25F5791B6613}" type="presOf" srcId="{44D806A1-B682-48AB-8626-ACB5FEE5A727}" destId="{42F544DF-B408-42DD-BF42-517C1A46208D}" srcOrd="0" destOrd="0" presId="urn:microsoft.com/office/officeart/2005/8/layout/hProcess7#1"/>
    <dgm:cxn modelId="{87AFDD73-454D-469C-9862-6FC79179B732}" type="presOf" srcId="{39538D8C-913F-4A8E-B123-2CC3BCEEE6BC}" destId="{21E9F77C-8A7A-4FA1-ACDA-2C191969001F}" srcOrd="0" destOrd="0" presId="urn:microsoft.com/office/officeart/2005/8/layout/hProcess7#1"/>
    <dgm:cxn modelId="{7476D2D9-7C16-4DD1-8E3C-FFE2FD1CF0AC}" type="presOf" srcId="{CA08DE4D-2541-43A8-8BF6-A27F357A8CC4}" destId="{482C702F-050D-4B51-84A7-1FF6D16D29CF}" srcOrd="0" destOrd="0" presId="urn:microsoft.com/office/officeart/2005/8/layout/hProcess7#1"/>
    <dgm:cxn modelId="{8F7A7C28-C0AC-4E92-A865-1090985BCCC8}" type="presOf" srcId="{2A0C9ACC-B3B9-4D8C-841E-C0837C29586D}" destId="{5888706F-2152-4C4E-AC7A-36177F659271}" srcOrd="0" destOrd="0" presId="urn:microsoft.com/office/officeart/2005/8/layout/hProcess7#1"/>
    <dgm:cxn modelId="{9B7A5187-7B69-4CB3-8E12-A790D4872237}" type="presOf" srcId="{39538D8C-913F-4A8E-B123-2CC3BCEEE6BC}" destId="{868B10D6-9CF8-4842-B3ED-80672B43F32B}" srcOrd="1" destOrd="0" presId="urn:microsoft.com/office/officeart/2005/8/layout/hProcess7#1"/>
    <dgm:cxn modelId="{5325A3B8-C6B2-43B6-9D4B-C2C71816DE8B}" srcId="{2A0C9ACC-B3B9-4D8C-841E-C0837C29586D}" destId="{CA08DE4D-2541-43A8-8BF6-A27F357A8CC4}" srcOrd="1" destOrd="0" parTransId="{82DEEB91-BD19-4A88-A54D-3CBF87756FCD}" sibTransId="{5A945B3E-458E-4F6D-A575-C2688212F618}"/>
    <dgm:cxn modelId="{C3BFEA90-BE9A-4690-8BD2-EB51BD51C1AB}" type="presOf" srcId="{CA08DE4D-2541-43A8-8BF6-A27F357A8CC4}" destId="{CD840168-B22E-47D6-B66B-C23562C9F494}" srcOrd="1" destOrd="0" presId="urn:microsoft.com/office/officeart/2005/8/layout/hProcess7#1"/>
    <dgm:cxn modelId="{377619DC-EABA-4D5C-853E-7D24323B8C0E}" type="presOf" srcId="{75C8541B-8DBF-4D89-9457-48822215E65F}" destId="{9697DB5E-DACB-4414-9491-3EB9F65E5CA4}" srcOrd="0" destOrd="0" presId="urn:microsoft.com/office/officeart/2005/8/layout/hProcess7#1"/>
    <dgm:cxn modelId="{62EC1694-434A-4551-9271-FB39FC4B7D04}" srcId="{2A0C9ACC-B3B9-4D8C-841E-C0837C29586D}" destId="{39538D8C-913F-4A8E-B123-2CC3BCEEE6BC}" srcOrd="0" destOrd="0" parTransId="{D73F96C0-A8E6-4F18-99A7-A509A03A9D8A}" sibTransId="{48A495B5-6514-4F57-ABD0-4228D8F73891}"/>
    <dgm:cxn modelId="{10A3E7A7-0D2A-4F68-8717-F7661F37D620}" srcId="{39538D8C-913F-4A8E-B123-2CC3BCEEE6BC}" destId="{75C8541B-8DBF-4D89-9457-48822215E65F}" srcOrd="0" destOrd="0" parTransId="{2479B202-0406-4F8B-A3EC-19F251C113D8}" sibTransId="{B6804DAA-6AF5-4AD5-944C-06551CFC9D01}"/>
    <dgm:cxn modelId="{D87FEED1-09A5-4EA7-BB63-F0E9A001F0C1}" type="presParOf" srcId="{5888706F-2152-4C4E-AC7A-36177F659271}" destId="{1593B289-6363-4DD0-9C57-1A7ACBE4F9D4}" srcOrd="0" destOrd="0" presId="urn:microsoft.com/office/officeart/2005/8/layout/hProcess7#1"/>
    <dgm:cxn modelId="{A3C2F1EF-04F3-4742-8C2E-296049FE4DB0}" type="presParOf" srcId="{1593B289-6363-4DD0-9C57-1A7ACBE4F9D4}" destId="{21E9F77C-8A7A-4FA1-ACDA-2C191969001F}" srcOrd="0" destOrd="0" presId="urn:microsoft.com/office/officeart/2005/8/layout/hProcess7#1"/>
    <dgm:cxn modelId="{43DF6E95-8CB8-4FC3-BA2B-00F0D3F51E0E}" type="presParOf" srcId="{1593B289-6363-4DD0-9C57-1A7ACBE4F9D4}" destId="{868B10D6-9CF8-4842-B3ED-80672B43F32B}" srcOrd="1" destOrd="0" presId="urn:microsoft.com/office/officeart/2005/8/layout/hProcess7#1"/>
    <dgm:cxn modelId="{0CDDB141-61E8-4682-A2D2-A87A891298C1}" type="presParOf" srcId="{1593B289-6363-4DD0-9C57-1A7ACBE4F9D4}" destId="{9697DB5E-DACB-4414-9491-3EB9F65E5CA4}" srcOrd="2" destOrd="0" presId="urn:microsoft.com/office/officeart/2005/8/layout/hProcess7#1"/>
    <dgm:cxn modelId="{5F0C8F0F-FB5A-490B-B808-1136D3100EA5}" type="presParOf" srcId="{5888706F-2152-4C4E-AC7A-36177F659271}" destId="{CA7104DC-B76D-4DC5-8148-5289EB8ED065}" srcOrd="1" destOrd="0" presId="urn:microsoft.com/office/officeart/2005/8/layout/hProcess7#1"/>
    <dgm:cxn modelId="{4D497463-7A25-4481-8706-79505D66F17D}" type="presParOf" srcId="{5888706F-2152-4C4E-AC7A-36177F659271}" destId="{8DD74388-7393-4D81-8786-6BC756E1C504}" srcOrd="2" destOrd="0" presId="urn:microsoft.com/office/officeart/2005/8/layout/hProcess7#1"/>
    <dgm:cxn modelId="{8D1414F5-942D-4BF4-A58F-5B3EFBB50D95}" type="presParOf" srcId="{8DD74388-7393-4D81-8786-6BC756E1C504}" destId="{138B1548-1A33-4BF5-8D6E-AB5523250D5D}" srcOrd="0" destOrd="0" presId="urn:microsoft.com/office/officeart/2005/8/layout/hProcess7#1"/>
    <dgm:cxn modelId="{2C3CCD4F-BB59-4299-ABF9-FFCCDEDB2EC9}" type="presParOf" srcId="{8DD74388-7393-4D81-8786-6BC756E1C504}" destId="{6FB6C021-18E8-48C6-AB14-A8E56DC50218}" srcOrd="1" destOrd="0" presId="urn:microsoft.com/office/officeart/2005/8/layout/hProcess7#1"/>
    <dgm:cxn modelId="{8EE7148F-F094-4321-ADFA-956460B08114}" type="presParOf" srcId="{8DD74388-7393-4D81-8786-6BC756E1C504}" destId="{BF57A2BC-A5C1-4C7E-BE75-04B8FF220F15}" srcOrd="2" destOrd="0" presId="urn:microsoft.com/office/officeart/2005/8/layout/hProcess7#1"/>
    <dgm:cxn modelId="{A8DECF3E-7B42-4017-8596-6C3764DF4C5B}" type="presParOf" srcId="{5888706F-2152-4C4E-AC7A-36177F659271}" destId="{AFAE9A7A-B199-4D3C-BA6D-AA4EC392F3AA}" srcOrd="3" destOrd="0" presId="urn:microsoft.com/office/officeart/2005/8/layout/hProcess7#1"/>
    <dgm:cxn modelId="{EC1CF798-E604-438B-82F5-2FB838D74EBF}" type="presParOf" srcId="{5888706F-2152-4C4E-AC7A-36177F659271}" destId="{16C98599-FE5E-45A7-ABBF-82592C4401C7}" srcOrd="4" destOrd="0" presId="urn:microsoft.com/office/officeart/2005/8/layout/hProcess7#1"/>
    <dgm:cxn modelId="{36F71CD3-EB7E-423D-A40F-49661042A459}" type="presParOf" srcId="{16C98599-FE5E-45A7-ABBF-82592C4401C7}" destId="{482C702F-050D-4B51-84A7-1FF6D16D29CF}" srcOrd="0" destOrd="0" presId="urn:microsoft.com/office/officeart/2005/8/layout/hProcess7#1"/>
    <dgm:cxn modelId="{4061A2C1-319E-4235-9A21-46D55EB64DA3}" type="presParOf" srcId="{16C98599-FE5E-45A7-ABBF-82592C4401C7}" destId="{CD840168-B22E-47D6-B66B-C23562C9F494}" srcOrd="1" destOrd="0" presId="urn:microsoft.com/office/officeart/2005/8/layout/hProcess7#1"/>
    <dgm:cxn modelId="{0E43662D-B68C-4E7C-AB8D-0A81FDEAFD16}" type="presParOf" srcId="{16C98599-FE5E-45A7-ABBF-82592C4401C7}" destId="{42F544DF-B408-42DD-BF42-517C1A46208D}"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A0C9ACC-B3B9-4D8C-841E-C0837C29586D}"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en-US"/>
        </a:p>
      </dgm:t>
    </dgm:pt>
    <dgm:pt modelId="{39538D8C-913F-4A8E-B123-2CC3BCEEE6BC}">
      <dgm:prSet phldrT="[Text]"/>
      <dgm:spPr/>
      <dgm:t>
        <a:bodyPr/>
        <a:lstStyle/>
        <a:p>
          <a:r>
            <a:rPr lang="en-US" dirty="0"/>
            <a:t>B3</a:t>
          </a:r>
        </a:p>
      </dgm:t>
    </dgm:pt>
    <dgm:pt modelId="{D73F96C0-A8E6-4F18-99A7-A509A03A9D8A}" type="parTrans" cxnId="{62EC1694-434A-4551-9271-FB39FC4B7D04}">
      <dgm:prSet/>
      <dgm:spPr/>
      <dgm:t>
        <a:bodyPr/>
        <a:lstStyle/>
        <a:p>
          <a:endParaRPr lang="en-US"/>
        </a:p>
      </dgm:t>
    </dgm:pt>
    <dgm:pt modelId="{48A495B5-6514-4F57-ABD0-4228D8F73891}" type="sibTrans" cxnId="{62EC1694-434A-4551-9271-FB39FC4B7D04}">
      <dgm:prSet/>
      <dgm:spPr/>
      <dgm:t>
        <a:bodyPr/>
        <a:lstStyle/>
        <a:p>
          <a:endParaRPr lang="en-US"/>
        </a:p>
      </dgm:t>
    </dgm:pt>
    <dgm:pt modelId="{75C8541B-8DBF-4D89-9457-48822215E65F}">
      <dgm:prSet phldrT="[Text]"/>
      <dgm:spPr/>
      <dgm:t>
        <a:bodyPr/>
        <a:lstStyle/>
        <a:p>
          <a:pPr algn="l"/>
          <a:r>
            <a:rPr lang="en-US" dirty="0"/>
            <a:t>B4</a:t>
          </a:r>
        </a:p>
      </dgm:t>
    </dgm:pt>
    <dgm:pt modelId="{2479B202-0406-4F8B-A3EC-19F251C113D8}" type="parTrans" cxnId="{10A3E7A7-0D2A-4F68-8717-F7661F37D620}">
      <dgm:prSet/>
      <dgm:spPr/>
      <dgm:t>
        <a:bodyPr/>
        <a:lstStyle/>
        <a:p>
          <a:endParaRPr lang="en-US"/>
        </a:p>
      </dgm:t>
    </dgm:pt>
    <dgm:pt modelId="{B6804DAA-6AF5-4AD5-944C-06551CFC9D01}" type="sibTrans" cxnId="{10A3E7A7-0D2A-4F68-8717-F7661F37D620}">
      <dgm:prSet/>
      <dgm:spPr/>
      <dgm:t>
        <a:bodyPr/>
        <a:lstStyle/>
        <a:p>
          <a:endParaRPr lang="en-US"/>
        </a:p>
      </dgm:t>
    </dgm:pt>
    <dgm:pt modelId="{1B136890-1807-4249-A6DC-5BA4853773B9}">
      <dgm:prSet phldrT="[Text]"/>
      <dgm:spPr/>
      <dgm:t>
        <a:bodyPr/>
        <a:lstStyle/>
        <a:p>
          <a:pPr algn="just"/>
          <a:r>
            <a:rPr lang="vi-VN" dirty="0">
              <a:solidFill>
                <a:schemeClr val="tx1"/>
              </a:solidFill>
            </a:rPr>
            <a:t>Chủ đầu tư căn cứ ý kiến thẩm định hoàn chỉnh Báo cáo nghiên cứu khả thi dự án gửi Sở Kế hoạch và Đầu tư tổng hợp, trình Chủ tịch Ủy ban nhân dân cấp tỉnh hoặc cơ quan cấp dưới trực tiếp được phân cấp hoặc ủy quyền quyết định đầu tư dự án nhóm B, nhóm C</a:t>
          </a:r>
          <a:r>
            <a:rPr lang="en-US" dirty="0">
              <a:solidFill>
                <a:schemeClr val="tx1"/>
              </a:solidFill>
            </a:rPr>
            <a:t>.</a:t>
          </a:r>
        </a:p>
      </dgm:t>
    </dgm:pt>
    <dgm:pt modelId="{789CF4BA-3D28-45FE-99A9-0DAC68CFF2DA}" type="parTrans" cxnId="{D0D83282-DC13-4722-9B7B-70279981896B}">
      <dgm:prSet/>
      <dgm:spPr/>
      <dgm:t>
        <a:bodyPr/>
        <a:lstStyle/>
        <a:p>
          <a:endParaRPr lang="en-US"/>
        </a:p>
      </dgm:t>
    </dgm:pt>
    <dgm:pt modelId="{1F44FB4C-2E75-409F-B0AF-C21FDADDDDAD}" type="sibTrans" cxnId="{D0D83282-DC13-4722-9B7B-70279981896B}">
      <dgm:prSet/>
      <dgm:spPr/>
      <dgm:t>
        <a:bodyPr/>
        <a:lstStyle/>
        <a:p>
          <a:endParaRPr lang="en-US"/>
        </a:p>
      </dgm:t>
    </dgm:pt>
    <dgm:pt modelId="{6BF407FD-8244-4FC5-B9A8-71909779E1C6}">
      <dgm:prSet phldrT="[Text]"/>
      <dgm:spPr/>
      <dgm:t>
        <a:bodyPr anchor="ctr"/>
        <a:lstStyle/>
        <a:p>
          <a:pPr algn="l"/>
          <a:r>
            <a:rPr lang="vi-VN" dirty="0">
              <a:solidFill>
                <a:schemeClr val="tx1"/>
              </a:solidFill>
            </a:rPr>
            <a:t>Cấp có thẩm quyền quyết định đầu tư dự án</a:t>
          </a:r>
          <a:r>
            <a:rPr lang="en-US" dirty="0">
              <a:solidFill>
                <a:schemeClr val="tx1"/>
              </a:solidFill>
            </a:rPr>
            <a:t>.</a:t>
          </a:r>
        </a:p>
      </dgm:t>
    </dgm:pt>
    <dgm:pt modelId="{084DD69C-2C80-48F8-9400-5F80DB3B3084}" type="parTrans" cxnId="{09F8EE53-212B-44B3-96A8-EA761CDCA447}">
      <dgm:prSet/>
      <dgm:spPr/>
      <dgm:t>
        <a:bodyPr/>
        <a:lstStyle/>
        <a:p>
          <a:endParaRPr lang="en-US"/>
        </a:p>
      </dgm:t>
    </dgm:pt>
    <dgm:pt modelId="{99AE085F-1BF4-4B64-9605-C5C4751E22C2}" type="sibTrans" cxnId="{09F8EE53-212B-44B3-96A8-EA761CDCA447}">
      <dgm:prSet/>
      <dgm:spPr/>
      <dgm:t>
        <a:bodyPr/>
        <a:lstStyle/>
        <a:p>
          <a:endParaRPr lang="en-US"/>
        </a:p>
      </dgm:t>
    </dgm:pt>
    <dgm:pt modelId="{5888706F-2152-4C4E-AC7A-36177F659271}" type="pres">
      <dgm:prSet presAssocID="{2A0C9ACC-B3B9-4D8C-841E-C0837C29586D}" presName="Name0" presStyleCnt="0">
        <dgm:presLayoutVars>
          <dgm:dir/>
          <dgm:animLvl val="lvl"/>
          <dgm:resizeHandles val="exact"/>
        </dgm:presLayoutVars>
      </dgm:prSet>
      <dgm:spPr/>
    </dgm:pt>
    <dgm:pt modelId="{1593B289-6363-4DD0-9C57-1A7ACBE4F9D4}" type="pres">
      <dgm:prSet presAssocID="{39538D8C-913F-4A8E-B123-2CC3BCEEE6BC}" presName="compositeNode" presStyleCnt="0">
        <dgm:presLayoutVars>
          <dgm:bulletEnabled val="1"/>
        </dgm:presLayoutVars>
      </dgm:prSet>
      <dgm:spPr/>
    </dgm:pt>
    <dgm:pt modelId="{21E9F77C-8A7A-4FA1-ACDA-2C191969001F}" type="pres">
      <dgm:prSet presAssocID="{39538D8C-913F-4A8E-B123-2CC3BCEEE6BC}" presName="bgRect" presStyleLbl="node1" presStyleIdx="0" presStyleCnt="2"/>
      <dgm:spPr/>
    </dgm:pt>
    <dgm:pt modelId="{868B10D6-9CF8-4842-B3ED-80672B43F32B}" type="pres">
      <dgm:prSet presAssocID="{39538D8C-913F-4A8E-B123-2CC3BCEEE6BC}" presName="parentNode" presStyleLbl="node1" presStyleIdx="0" presStyleCnt="2">
        <dgm:presLayoutVars>
          <dgm:chMax val="0"/>
          <dgm:bulletEnabled val="1"/>
        </dgm:presLayoutVars>
      </dgm:prSet>
      <dgm:spPr/>
    </dgm:pt>
    <dgm:pt modelId="{9697DB5E-DACB-4414-9491-3EB9F65E5CA4}" type="pres">
      <dgm:prSet presAssocID="{39538D8C-913F-4A8E-B123-2CC3BCEEE6BC}" presName="childNode" presStyleLbl="node1" presStyleIdx="0" presStyleCnt="2">
        <dgm:presLayoutVars>
          <dgm:bulletEnabled val="1"/>
        </dgm:presLayoutVars>
      </dgm:prSet>
      <dgm:spPr/>
    </dgm:pt>
    <dgm:pt modelId="{CA7104DC-B76D-4DC5-8148-5289EB8ED065}" type="pres">
      <dgm:prSet presAssocID="{48A495B5-6514-4F57-ABD0-4228D8F73891}" presName="hSp" presStyleCnt="0"/>
      <dgm:spPr/>
    </dgm:pt>
    <dgm:pt modelId="{8DD74388-7393-4D81-8786-6BC756E1C504}" type="pres">
      <dgm:prSet presAssocID="{48A495B5-6514-4F57-ABD0-4228D8F73891}" presName="vProcSp" presStyleCnt="0"/>
      <dgm:spPr/>
    </dgm:pt>
    <dgm:pt modelId="{138B1548-1A33-4BF5-8D6E-AB5523250D5D}" type="pres">
      <dgm:prSet presAssocID="{48A495B5-6514-4F57-ABD0-4228D8F73891}" presName="vSp1" presStyleCnt="0"/>
      <dgm:spPr/>
    </dgm:pt>
    <dgm:pt modelId="{6FB6C021-18E8-48C6-AB14-A8E56DC50218}" type="pres">
      <dgm:prSet presAssocID="{48A495B5-6514-4F57-ABD0-4228D8F73891}" presName="simulatedConn" presStyleLbl="solidFgAcc1" presStyleIdx="0" presStyleCnt="1"/>
      <dgm:spPr/>
    </dgm:pt>
    <dgm:pt modelId="{BF57A2BC-A5C1-4C7E-BE75-04B8FF220F15}" type="pres">
      <dgm:prSet presAssocID="{48A495B5-6514-4F57-ABD0-4228D8F73891}" presName="vSp2" presStyleCnt="0"/>
      <dgm:spPr/>
    </dgm:pt>
    <dgm:pt modelId="{AFAE9A7A-B199-4D3C-BA6D-AA4EC392F3AA}" type="pres">
      <dgm:prSet presAssocID="{48A495B5-6514-4F57-ABD0-4228D8F73891}" presName="sibTrans" presStyleCnt="0"/>
      <dgm:spPr/>
    </dgm:pt>
    <dgm:pt modelId="{B721187E-25CD-4D50-81BC-BF9EBB47C130}" type="pres">
      <dgm:prSet presAssocID="{75C8541B-8DBF-4D89-9457-48822215E65F}" presName="compositeNode" presStyleCnt="0">
        <dgm:presLayoutVars>
          <dgm:bulletEnabled val="1"/>
        </dgm:presLayoutVars>
      </dgm:prSet>
      <dgm:spPr/>
    </dgm:pt>
    <dgm:pt modelId="{960DCE37-A38B-40A8-852A-EB789EEC0984}" type="pres">
      <dgm:prSet presAssocID="{75C8541B-8DBF-4D89-9457-48822215E65F}" presName="bgRect" presStyleLbl="node1" presStyleIdx="1" presStyleCnt="2" custScaleX="97966"/>
      <dgm:spPr/>
    </dgm:pt>
    <dgm:pt modelId="{997F8846-485A-4BF6-8A97-D264A341D6DF}" type="pres">
      <dgm:prSet presAssocID="{75C8541B-8DBF-4D89-9457-48822215E65F}" presName="parentNode" presStyleLbl="node1" presStyleIdx="1" presStyleCnt="2">
        <dgm:presLayoutVars>
          <dgm:chMax val="0"/>
          <dgm:bulletEnabled val="1"/>
        </dgm:presLayoutVars>
      </dgm:prSet>
      <dgm:spPr/>
    </dgm:pt>
    <dgm:pt modelId="{D1AC52A3-7755-44A6-8938-483015756D7A}" type="pres">
      <dgm:prSet presAssocID="{75C8541B-8DBF-4D89-9457-48822215E65F}" presName="childNode" presStyleLbl="node1" presStyleIdx="1" presStyleCnt="2">
        <dgm:presLayoutVars>
          <dgm:bulletEnabled val="1"/>
        </dgm:presLayoutVars>
      </dgm:prSet>
      <dgm:spPr/>
    </dgm:pt>
  </dgm:ptLst>
  <dgm:cxnLst>
    <dgm:cxn modelId="{E370FF9E-DD17-4AAA-B40E-1061F5161B5C}" type="presOf" srcId="{39538D8C-913F-4A8E-B123-2CC3BCEEE6BC}" destId="{21E9F77C-8A7A-4FA1-ACDA-2C191969001F}" srcOrd="0" destOrd="0" presId="urn:microsoft.com/office/officeart/2005/8/layout/hProcess7#2"/>
    <dgm:cxn modelId="{0CD40577-1303-481B-809E-5EFEFB52B039}" type="presOf" srcId="{1B136890-1807-4249-A6DC-5BA4853773B9}" destId="{9697DB5E-DACB-4414-9491-3EB9F65E5CA4}" srcOrd="0" destOrd="0" presId="urn:microsoft.com/office/officeart/2005/8/layout/hProcess7#2"/>
    <dgm:cxn modelId="{11EB089F-EEA3-47BC-A82E-EE68AB812917}" type="presOf" srcId="{39538D8C-913F-4A8E-B123-2CC3BCEEE6BC}" destId="{868B10D6-9CF8-4842-B3ED-80672B43F32B}" srcOrd="1" destOrd="0" presId="urn:microsoft.com/office/officeart/2005/8/layout/hProcess7#2"/>
    <dgm:cxn modelId="{D0D83282-DC13-4722-9B7B-70279981896B}" srcId="{39538D8C-913F-4A8E-B123-2CC3BCEEE6BC}" destId="{1B136890-1807-4249-A6DC-5BA4853773B9}" srcOrd="0" destOrd="0" parTransId="{789CF4BA-3D28-45FE-99A9-0DAC68CFF2DA}" sibTransId="{1F44FB4C-2E75-409F-B0AF-C21FDADDDDAD}"/>
    <dgm:cxn modelId="{62EC1694-434A-4551-9271-FB39FC4B7D04}" srcId="{2A0C9ACC-B3B9-4D8C-841E-C0837C29586D}" destId="{39538D8C-913F-4A8E-B123-2CC3BCEEE6BC}" srcOrd="0" destOrd="0" parTransId="{D73F96C0-A8E6-4F18-99A7-A509A03A9D8A}" sibTransId="{48A495B5-6514-4F57-ABD0-4228D8F73891}"/>
    <dgm:cxn modelId="{09F8EE53-212B-44B3-96A8-EA761CDCA447}" srcId="{75C8541B-8DBF-4D89-9457-48822215E65F}" destId="{6BF407FD-8244-4FC5-B9A8-71909779E1C6}" srcOrd="0" destOrd="0" parTransId="{084DD69C-2C80-48F8-9400-5F80DB3B3084}" sibTransId="{99AE085F-1BF4-4B64-9605-C5C4751E22C2}"/>
    <dgm:cxn modelId="{10A3E7A7-0D2A-4F68-8717-F7661F37D620}" srcId="{2A0C9ACC-B3B9-4D8C-841E-C0837C29586D}" destId="{75C8541B-8DBF-4D89-9457-48822215E65F}" srcOrd="1" destOrd="0" parTransId="{2479B202-0406-4F8B-A3EC-19F251C113D8}" sibTransId="{B6804DAA-6AF5-4AD5-944C-06551CFC9D01}"/>
    <dgm:cxn modelId="{03DDC6CB-FCFB-4923-A993-887A57BDACA9}" type="presOf" srcId="{2A0C9ACC-B3B9-4D8C-841E-C0837C29586D}" destId="{5888706F-2152-4C4E-AC7A-36177F659271}" srcOrd="0" destOrd="0" presId="urn:microsoft.com/office/officeart/2005/8/layout/hProcess7#2"/>
    <dgm:cxn modelId="{BF004C9D-C882-4EF8-A530-56FC50EB61A4}" type="presOf" srcId="{75C8541B-8DBF-4D89-9457-48822215E65F}" destId="{997F8846-485A-4BF6-8A97-D264A341D6DF}" srcOrd="1" destOrd="0" presId="urn:microsoft.com/office/officeart/2005/8/layout/hProcess7#2"/>
    <dgm:cxn modelId="{1172C7C9-8492-4772-9E2C-493EE45CCC7E}" type="presOf" srcId="{75C8541B-8DBF-4D89-9457-48822215E65F}" destId="{960DCE37-A38B-40A8-852A-EB789EEC0984}" srcOrd="0" destOrd="0" presId="urn:microsoft.com/office/officeart/2005/8/layout/hProcess7#2"/>
    <dgm:cxn modelId="{E253C595-0178-4E03-AC1D-EC2754751FA3}" type="presOf" srcId="{6BF407FD-8244-4FC5-B9A8-71909779E1C6}" destId="{D1AC52A3-7755-44A6-8938-483015756D7A}" srcOrd="0" destOrd="0" presId="urn:microsoft.com/office/officeart/2005/8/layout/hProcess7#2"/>
    <dgm:cxn modelId="{5746ECDD-EC2F-4BDF-8ACD-DA4F986C0563}" type="presParOf" srcId="{5888706F-2152-4C4E-AC7A-36177F659271}" destId="{1593B289-6363-4DD0-9C57-1A7ACBE4F9D4}" srcOrd="0" destOrd="0" presId="urn:microsoft.com/office/officeart/2005/8/layout/hProcess7#2"/>
    <dgm:cxn modelId="{6F60CF0D-0F0E-452D-B7D9-C3BA72682483}" type="presParOf" srcId="{1593B289-6363-4DD0-9C57-1A7ACBE4F9D4}" destId="{21E9F77C-8A7A-4FA1-ACDA-2C191969001F}" srcOrd="0" destOrd="0" presId="urn:microsoft.com/office/officeart/2005/8/layout/hProcess7#2"/>
    <dgm:cxn modelId="{95BE15D2-A13A-43AB-89C2-1EC4EC2C49B6}" type="presParOf" srcId="{1593B289-6363-4DD0-9C57-1A7ACBE4F9D4}" destId="{868B10D6-9CF8-4842-B3ED-80672B43F32B}" srcOrd="1" destOrd="0" presId="urn:microsoft.com/office/officeart/2005/8/layout/hProcess7#2"/>
    <dgm:cxn modelId="{9EBBB6DC-6CE0-4563-98AA-CC0C7EDA4C63}" type="presParOf" srcId="{1593B289-6363-4DD0-9C57-1A7ACBE4F9D4}" destId="{9697DB5E-DACB-4414-9491-3EB9F65E5CA4}" srcOrd="2" destOrd="0" presId="urn:microsoft.com/office/officeart/2005/8/layout/hProcess7#2"/>
    <dgm:cxn modelId="{027EE003-09D7-4B4D-82CA-EBCBA8425F4B}" type="presParOf" srcId="{5888706F-2152-4C4E-AC7A-36177F659271}" destId="{CA7104DC-B76D-4DC5-8148-5289EB8ED065}" srcOrd="1" destOrd="0" presId="urn:microsoft.com/office/officeart/2005/8/layout/hProcess7#2"/>
    <dgm:cxn modelId="{F0462E4C-B45A-4307-8A21-6F6E8E08FDB5}" type="presParOf" srcId="{5888706F-2152-4C4E-AC7A-36177F659271}" destId="{8DD74388-7393-4D81-8786-6BC756E1C504}" srcOrd="2" destOrd="0" presId="urn:microsoft.com/office/officeart/2005/8/layout/hProcess7#2"/>
    <dgm:cxn modelId="{5C221A4A-8294-4144-BCA6-4D40F133B681}" type="presParOf" srcId="{8DD74388-7393-4D81-8786-6BC756E1C504}" destId="{138B1548-1A33-4BF5-8D6E-AB5523250D5D}" srcOrd="0" destOrd="0" presId="urn:microsoft.com/office/officeart/2005/8/layout/hProcess7#2"/>
    <dgm:cxn modelId="{1EC726E1-6467-48FF-A4F3-4DA609BF8655}" type="presParOf" srcId="{8DD74388-7393-4D81-8786-6BC756E1C504}" destId="{6FB6C021-18E8-48C6-AB14-A8E56DC50218}" srcOrd="1" destOrd="0" presId="urn:microsoft.com/office/officeart/2005/8/layout/hProcess7#2"/>
    <dgm:cxn modelId="{035F43EF-34CD-4CF8-8CA2-CBD06EAD8F09}" type="presParOf" srcId="{8DD74388-7393-4D81-8786-6BC756E1C504}" destId="{BF57A2BC-A5C1-4C7E-BE75-04B8FF220F15}" srcOrd="2" destOrd="0" presId="urn:microsoft.com/office/officeart/2005/8/layout/hProcess7#2"/>
    <dgm:cxn modelId="{9198CC0F-DFD5-4581-BF0A-DAE774EB048C}" type="presParOf" srcId="{5888706F-2152-4C4E-AC7A-36177F659271}" destId="{AFAE9A7A-B199-4D3C-BA6D-AA4EC392F3AA}" srcOrd="3" destOrd="0" presId="urn:microsoft.com/office/officeart/2005/8/layout/hProcess7#2"/>
    <dgm:cxn modelId="{48D327F6-F704-48E1-B34D-1682E91052D1}" type="presParOf" srcId="{5888706F-2152-4C4E-AC7A-36177F659271}" destId="{B721187E-25CD-4D50-81BC-BF9EBB47C130}" srcOrd="4" destOrd="0" presId="urn:microsoft.com/office/officeart/2005/8/layout/hProcess7#2"/>
    <dgm:cxn modelId="{DCCAFC1F-4F64-4C2D-86C2-146148490884}" type="presParOf" srcId="{B721187E-25CD-4D50-81BC-BF9EBB47C130}" destId="{960DCE37-A38B-40A8-852A-EB789EEC0984}" srcOrd="0" destOrd="0" presId="urn:microsoft.com/office/officeart/2005/8/layout/hProcess7#2"/>
    <dgm:cxn modelId="{939CC448-5318-41FD-9AAA-5E3DCF63BCDF}" type="presParOf" srcId="{B721187E-25CD-4D50-81BC-BF9EBB47C130}" destId="{997F8846-485A-4BF6-8A97-D264A341D6DF}" srcOrd="1" destOrd="0" presId="urn:microsoft.com/office/officeart/2005/8/layout/hProcess7#2"/>
    <dgm:cxn modelId="{902B9B80-4838-4707-AD98-61EA3F4D3D68}" type="presParOf" srcId="{B721187E-25CD-4D50-81BC-BF9EBB47C130}" destId="{D1AC52A3-7755-44A6-8938-483015756D7A}" srcOrd="2"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29C695D-CF25-4E89-9E3B-2762FD6CA33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1E65B20-0F02-47FE-BEE2-F6BB79133EA7}">
      <dgm:prSet phldrT="[Text]"/>
      <dgm:spPr/>
      <dgm:t>
        <a:bodyPr/>
        <a:lstStyle/>
        <a:p>
          <a:r>
            <a:rPr lang="vi-VN" b="0" i="0" dirty="0">
              <a:solidFill>
                <a:schemeClr val="tx2"/>
              </a:solidFill>
            </a:rPr>
            <a:t>Trình tự và nội dung quyết định đầu tư dự án do cấp huyện, xã quản lý</a:t>
          </a:r>
          <a:endParaRPr lang="en-US" b="0" i="0" dirty="0">
            <a:solidFill>
              <a:schemeClr val="tx2"/>
            </a:solidFill>
          </a:endParaRPr>
        </a:p>
      </dgm:t>
    </dgm:pt>
    <dgm:pt modelId="{0E8F0A8D-1D90-4214-8350-C10A53F3E170}" type="parTrans" cxnId="{4EDB647E-C539-4713-847C-A9F4B265659D}">
      <dgm:prSet/>
      <dgm:spPr/>
      <dgm:t>
        <a:bodyPr/>
        <a:lstStyle/>
        <a:p>
          <a:endParaRPr lang="en-US"/>
        </a:p>
      </dgm:t>
    </dgm:pt>
    <dgm:pt modelId="{3F4EDE48-93C1-4CF2-8105-39D5CA7A8C64}" type="sibTrans" cxnId="{4EDB647E-C539-4713-847C-A9F4B265659D}">
      <dgm:prSet/>
      <dgm:spPr/>
      <dgm:t>
        <a:bodyPr/>
        <a:lstStyle/>
        <a:p>
          <a:endParaRPr lang="en-US"/>
        </a:p>
      </dgm:t>
    </dgm:pt>
    <dgm:pt modelId="{21FDF197-C6C8-4951-BAD3-C6150183F4E4}">
      <dgm:prSet phldrT="[Text]" custT="1"/>
      <dgm:spPr/>
      <dgm:t>
        <a:bodyPr/>
        <a:lstStyle/>
        <a:p>
          <a:pPr algn="l"/>
          <a:r>
            <a:rPr lang="en-US" sz="1800" dirty="0">
              <a:solidFill>
                <a:schemeClr val="tx2"/>
              </a:solidFill>
            </a:rPr>
            <a:t>B1. </a:t>
          </a:r>
          <a:r>
            <a:rPr lang="vi-VN" sz="1800" dirty="0">
              <a:solidFill>
                <a:schemeClr val="tx2"/>
              </a:solidFill>
            </a:rPr>
            <a:t>Chủ tịch Ủy ban nhân dân cấp huyện, xã giao chủ đầu tư căn cứ chủ trương đầu tư đã được cấp có thẩm quyền quyết định lập Báo cáo ngh</a:t>
          </a:r>
          <a:r>
            <a:rPr lang="en-US" sz="1800" dirty="0">
              <a:solidFill>
                <a:schemeClr val="tx2"/>
              </a:solidFill>
            </a:rPr>
            <a:t>i</a:t>
          </a:r>
          <a:r>
            <a:rPr lang="vi-VN" sz="1800" dirty="0">
              <a:solidFill>
                <a:schemeClr val="tx2"/>
              </a:solidFill>
            </a:rPr>
            <a:t>ên cứu khả thi dự án</a:t>
          </a:r>
          <a:r>
            <a:rPr lang="en-US" sz="1800" dirty="0">
              <a:solidFill>
                <a:schemeClr val="tx2"/>
              </a:solidFill>
            </a:rPr>
            <a:t>.</a:t>
          </a:r>
        </a:p>
      </dgm:t>
    </dgm:pt>
    <dgm:pt modelId="{0F533BE5-89E5-43EC-9D27-5113277C2BB9}" type="parTrans" cxnId="{B30E5A7B-C903-414E-B02C-11B59EB25086}">
      <dgm:prSet/>
      <dgm:spPr/>
      <dgm:t>
        <a:bodyPr/>
        <a:lstStyle/>
        <a:p>
          <a:endParaRPr lang="en-US"/>
        </a:p>
      </dgm:t>
    </dgm:pt>
    <dgm:pt modelId="{42B089AB-0C3A-43C0-9430-0A58D47A5E90}" type="sibTrans" cxnId="{B30E5A7B-C903-414E-B02C-11B59EB25086}">
      <dgm:prSet/>
      <dgm:spPr/>
      <dgm:t>
        <a:bodyPr/>
        <a:lstStyle/>
        <a:p>
          <a:endParaRPr lang="en-US"/>
        </a:p>
      </dgm:t>
    </dgm:pt>
    <dgm:pt modelId="{9D739ABE-4489-4718-B3FC-B99E05D1D521}">
      <dgm:prSet phldrT="[Text]" custT="1"/>
      <dgm:spPr/>
      <dgm:t>
        <a:bodyPr/>
        <a:lstStyle/>
        <a:p>
          <a:pPr algn="l"/>
          <a:r>
            <a:rPr lang="en-US" sz="1800" dirty="0">
              <a:solidFill>
                <a:schemeClr val="tx2"/>
              </a:solidFill>
            </a:rPr>
            <a:t>B2. </a:t>
          </a:r>
          <a:r>
            <a:rPr lang="vi-VN" sz="1800" dirty="0">
              <a:solidFill>
                <a:schemeClr val="tx2"/>
              </a:solidFill>
            </a:rPr>
            <a:t>Chủ tịch Ủy ban nhân dân cấp huyện, xã giao cơ quan chuyên môn quản lý đầu tư hoặc thành lập Hội đồng thẩm định để thẩm định Báo cáo nghiên cứu khả thi dự án</a:t>
          </a:r>
          <a:r>
            <a:rPr lang="en-US" sz="1800" dirty="0">
              <a:solidFill>
                <a:schemeClr val="tx2"/>
              </a:solidFill>
            </a:rPr>
            <a:t>.</a:t>
          </a:r>
        </a:p>
      </dgm:t>
    </dgm:pt>
    <dgm:pt modelId="{27F2EBBD-05EC-4CDE-9BBB-6B175A130E64}" type="parTrans" cxnId="{AAEC7C89-DBC5-469D-A576-06817B0AAFEA}">
      <dgm:prSet/>
      <dgm:spPr/>
      <dgm:t>
        <a:bodyPr/>
        <a:lstStyle/>
        <a:p>
          <a:endParaRPr lang="en-US"/>
        </a:p>
      </dgm:t>
    </dgm:pt>
    <dgm:pt modelId="{5AD34C38-5F19-40E7-AC67-C8B35F1571BA}" type="sibTrans" cxnId="{AAEC7C89-DBC5-469D-A576-06817B0AAFEA}">
      <dgm:prSet/>
      <dgm:spPr/>
      <dgm:t>
        <a:bodyPr/>
        <a:lstStyle/>
        <a:p>
          <a:endParaRPr lang="en-US"/>
        </a:p>
      </dgm:t>
    </dgm:pt>
    <dgm:pt modelId="{6EBFAB1C-F601-40EA-88BD-FDA89DD5C472}">
      <dgm:prSet phldrT="[Text]" custT="1"/>
      <dgm:spPr/>
      <dgm:t>
        <a:bodyPr/>
        <a:lstStyle/>
        <a:p>
          <a:pPr algn="l"/>
          <a:r>
            <a:rPr lang="en-US" sz="1800" dirty="0">
              <a:solidFill>
                <a:schemeClr val="tx2"/>
              </a:solidFill>
            </a:rPr>
            <a:t>B3. </a:t>
          </a:r>
          <a:r>
            <a:rPr lang="vi-VN" sz="1800" dirty="0">
              <a:solidFill>
                <a:schemeClr val="tx2"/>
              </a:solidFill>
            </a:rPr>
            <a:t>Chủ đầu tư căn cứ ý kiến thẩm định hoàn chỉnh Báo cáo nghiên cứu khả thi dự án trình Chủ tịch Ủy ban nhân dân cấp huyện, xã hoặc cơ quan cấp dưới trực tiếp được phân cấp hoặc ủy quyền</a:t>
          </a:r>
          <a:r>
            <a:rPr lang="en-US" sz="1800" dirty="0">
              <a:solidFill>
                <a:schemeClr val="tx2"/>
              </a:solidFill>
            </a:rPr>
            <a:t>.</a:t>
          </a:r>
        </a:p>
      </dgm:t>
    </dgm:pt>
    <dgm:pt modelId="{EDF0FCCB-0EBB-4137-8207-FEB87FDE8E04}" type="parTrans" cxnId="{6F335A74-74B2-40F2-A750-83E5B4B4A8C4}">
      <dgm:prSet/>
      <dgm:spPr/>
      <dgm:t>
        <a:bodyPr/>
        <a:lstStyle/>
        <a:p>
          <a:endParaRPr lang="en-US"/>
        </a:p>
      </dgm:t>
    </dgm:pt>
    <dgm:pt modelId="{64ED5BC0-EFB5-4284-9546-D2FA646D503F}" type="sibTrans" cxnId="{6F335A74-74B2-40F2-A750-83E5B4B4A8C4}">
      <dgm:prSet/>
      <dgm:spPr/>
      <dgm:t>
        <a:bodyPr/>
        <a:lstStyle/>
        <a:p>
          <a:endParaRPr lang="en-US"/>
        </a:p>
      </dgm:t>
    </dgm:pt>
    <dgm:pt modelId="{32B0732B-21F2-493E-907A-26C83294CB90}">
      <dgm:prSet phldrT="[Text]" custT="1"/>
      <dgm:spPr/>
      <dgm:t>
        <a:bodyPr/>
        <a:lstStyle/>
        <a:p>
          <a:pPr algn="l"/>
          <a:r>
            <a:rPr lang="en-US" sz="1800" dirty="0">
              <a:solidFill>
                <a:schemeClr val="tx2"/>
              </a:solidFill>
            </a:rPr>
            <a:t>B4. </a:t>
          </a:r>
          <a:r>
            <a:rPr lang="vi-VN" sz="1800" dirty="0">
              <a:solidFill>
                <a:schemeClr val="tx2"/>
              </a:solidFill>
            </a:rPr>
            <a:t>Cấp có thẩm quyền quyết định đầu tư dự án</a:t>
          </a:r>
          <a:r>
            <a:rPr lang="en-US" sz="1800" dirty="0">
              <a:solidFill>
                <a:schemeClr val="tx2"/>
              </a:solidFill>
            </a:rPr>
            <a:t>.</a:t>
          </a:r>
        </a:p>
      </dgm:t>
    </dgm:pt>
    <dgm:pt modelId="{A2F3D1EF-3772-4228-AF69-BB3E9E78BBF8}" type="parTrans" cxnId="{CA438F8A-7BF1-48CD-8941-617EAD645E8E}">
      <dgm:prSet/>
      <dgm:spPr/>
      <dgm:t>
        <a:bodyPr/>
        <a:lstStyle/>
        <a:p>
          <a:endParaRPr lang="en-US"/>
        </a:p>
      </dgm:t>
    </dgm:pt>
    <dgm:pt modelId="{2915A267-B416-4C74-B230-561F13EB29BE}" type="sibTrans" cxnId="{CA438F8A-7BF1-48CD-8941-617EAD645E8E}">
      <dgm:prSet/>
      <dgm:spPr/>
      <dgm:t>
        <a:bodyPr/>
        <a:lstStyle/>
        <a:p>
          <a:endParaRPr lang="en-US"/>
        </a:p>
      </dgm:t>
    </dgm:pt>
    <dgm:pt modelId="{4C5B9FCD-F57A-40ED-8B4D-A61579F4D857}" type="pres">
      <dgm:prSet presAssocID="{229C695D-CF25-4E89-9E3B-2762FD6CA338}" presName="Name0" presStyleCnt="0">
        <dgm:presLayoutVars>
          <dgm:chPref val="1"/>
          <dgm:dir/>
          <dgm:animOne val="branch"/>
          <dgm:animLvl val="lvl"/>
          <dgm:resizeHandles val="exact"/>
        </dgm:presLayoutVars>
      </dgm:prSet>
      <dgm:spPr/>
    </dgm:pt>
    <dgm:pt modelId="{B4F85DA5-01B3-43BF-9714-FCFD016AE273}" type="pres">
      <dgm:prSet presAssocID="{91E65B20-0F02-47FE-BEE2-F6BB79133EA7}" presName="root1" presStyleCnt="0"/>
      <dgm:spPr/>
    </dgm:pt>
    <dgm:pt modelId="{E0344C43-C5E8-44A2-AB04-C467CB8A3F79}" type="pres">
      <dgm:prSet presAssocID="{91E65B20-0F02-47FE-BEE2-F6BB79133EA7}" presName="LevelOneTextNode" presStyleLbl="node0" presStyleIdx="0" presStyleCnt="1">
        <dgm:presLayoutVars>
          <dgm:chPref val="3"/>
        </dgm:presLayoutVars>
      </dgm:prSet>
      <dgm:spPr/>
    </dgm:pt>
    <dgm:pt modelId="{2B9EC8A9-38B2-4176-97D6-54656C328EB5}" type="pres">
      <dgm:prSet presAssocID="{91E65B20-0F02-47FE-BEE2-F6BB79133EA7}" presName="level2hierChild" presStyleCnt="0"/>
      <dgm:spPr/>
    </dgm:pt>
    <dgm:pt modelId="{D9CCA1EA-7E60-4CE4-A392-F17E7854F6BD}" type="pres">
      <dgm:prSet presAssocID="{0F533BE5-89E5-43EC-9D27-5113277C2BB9}" presName="conn2-1" presStyleLbl="parChTrans1D2" presStyleIdx="0" presStyleCnt="4"/>
      <dgm:spPr/>
    </dgm:pt>
    <dgm:pt modelId="{7DD58854-D43E-4A9B-8E24-DE67336DF764}" type="pres">
      <dgm:prSet presAssocID="{0F533BE5-89E5-43EC-9D27-5113277C2BB9}" presName="connTx" presStyleLbl="parChTrans1D2" presStyleIdx="0" presStyleCnt="4"/>
      <dgm:spPr/>
    </dgm:pt>
    <dgm:pt modelId="{8AAD81E5-D9F3-4054-977D-8985E8DE1DFC}" type="pres">
      <dgm:prSet presAssocID="{21FDF197-C6C8-4951-BAD3-C6150183F4E4}" presName="root2" presStyleCnt="0"/>
      <dgm:spPr/>
    </dgm:pt>
    <dgm:pt modelId="{D266C067-5208-48C6-9AFC-44AB32FD8F96}" type="pres">
      <dgm:prSet presAssocID="{21FDF197-C6C8-4951-BAD3-C6150183F4E4}" presName="LevelTwoTextNode" presStyleLbl="node2" presStyleIdx="0" presStyleCnt="4" custScaleX="202240" custScaleY="123684">
        <dgm:presLayoutVars>
          <dgm:chPref val="3"/>
        </dgm:presLayoutVars>
      </dgm:prSet>
      <dgm:spPr/>
    </dgm:pt>
    <dgm:pt modelId="{2F591B52-19BB-42DF-8A18-A0950F9F7537}" type="pres">
      <dgm:prSet presAssocID="{21FDF197-C6C8-4951-BAD3-C6150183F4E4}" presName="level3hierChild" presStyleCnt="0"/>
      <dgm:spPr/>
    </dgm:pt>
    <dgm:pt modelId="{3B80A373-3BC7-4B21-8B48-053BCDB0BC6A}" type="pres">
      <dgm:prSet presAssocID="{27F2EBBD-05EC-4CDE-9BBB-6B175A130E64}" presName="conn2-1" presStyleLbl="parChTrans1D2" presStyleIdx="1" presStyleCnt="4"/>
      <dgm:spPr/>
    </dgm:pt>
    <dgm:pt modelId="{D2A41C61-7F40-4B00-9B9A-2C26C1F091ED}" type="pres">
      <dgm:prSet presAssocID="{27F2EBBD-05EC-4CDE-9BBB-6B175A130E64}" presName="connTx" presStyleLbl="parChTrans1D2" presStyleIdx="1" presStyleCnt="4"/>
      <dgm:spPr/>
    </dgm:pt>
    <dgm:pt modelId="{CA23F044-9DBE-4C45-9203-8D77F538C8A0}" type="pres">
      <dgm:prSet presAssocID="{9D739ABE-4489-4718-B3FC-B99E05D1D521}" presName="root2" presStyleCnt="0"/>
      <dgm:spPr/>
    </dgm:pt>
    <dgm:pt modelId="{D1BEC5B1-A2D7-4DA2-AB0E-72F948124C5D}" type="pres">
      <dgm:prSet presAssocID="{9D739ABE-4489-4718-B3FC-B99E05D1D521}" presName="LevelTwoTextNode" presStyleLbl="node2" presStyleIdx="1" presStyleCnt="4" custScaleX="203389" custScaleY="123846">
        <dgm:presLayoutVars>
          <dgm:chPref val="3"/>
        </dgm:presLayoutVars>
      </dgm:prSet>
      <dgm:spPr/>
    </dgm:pt>
    <dgm:pt modelId="{8AA19973-89D1-42B3-8876-ED0BED3DCF26}" type="pres">
      <dgm:prSet presAssocID="{9D739ABE-4489-4718-B3FC-B99E05D1D521}" presName="level3hierChild" presStyleCnt="0"/>
      <dgm:spPr/>
    </dgm:pt>
    <dgm:pt modelId="{98AAD575-4B51-49ED-B113-C4ECC9884F02}" type="pres">
      <dgm:prSet presAssocID="{EDF0FCCB-0EBB-4137-8207-FEB87FDE8E04}" presName="conn2-1" presStyleLbl="parChTrans1D2" presStyleIdx="2" presStyleCnt="4"/>
      <dgm:spPr/>
    </dgm:pt>
    <dgm:pt modelId="{722C2D3D-9C52-4869-A0B0-ADDE895B22CA}" type="pres">
      <dgm:prSet presAssocID="{EDF0FCCB-0EBB-4137-8207-FEB87FDE8E04}" presName="connTx" presStyleLbl="parChTrans1D2" presStyleIdx="2" presStyleCnt="4"/>
      <dgm:spPr/>
    </dgm:pt>
    <dgm:pt modelId="{93CAC314-8068-4A88-8848-13CD22890082}" type="pres">
      <dgm:prSet presAssocID="{6EBFAB1C-F601-40EA-88BD-FDA89DD5C472}" presName="root2" presStyleCnt="0"/>
      <dgm:spPr/>
    </dgm:pt>
    <dgm:pt modelId="{2EF07226-C088-45EB-90AB-14EC5CBBA9B7}" type="pres">
      <dgm:prSet presAssocID="{6EBFAB1C-F601-40EA-88BD-FDA89DD5C472}" presName="LevelTwoTextNode" presStyleLbl="node2" presStyleIdx="2" presStyleCnt="4" custScaleX="199744" custScaleY="135673">
        <dgm:presLayoutVars>
          <dgm:chPref val="3"/>
        </dgm:presLayoutVars>
      </dgm:prSet>
      <dgm:spPr/>
    </dgm:pt>
    <dgm:pt modelId="{14562FEE-7D38-4CAD-9BA1-73A3B09FF520}" type="pres">
      <dgm:prSet presAssocID="{6EBFAB1C-F601-40EA-88BD-FDA89DD5C472}" presName="level3hierChild" presStyleCnt="0"/>
      <dgm:spPr/>
    </dgm:pt>
    <dgm:pt modelId="{6677CFAB-CCDA-407F-846C-D74B669713E4}" type="pres">
      <dgm:prSet presAssocID="{A2F3D1EF-3772-4228-AF69-BB3E9E78BBF8}" presName="conn2-1" presStyleLbl="parChTrans1D2" presStyleIdx="3" presStyleCnt="4"/>
      <dgm:spPr/>
    </dgm:pt>
    <dgm:pt modelId="{1378769C-8088-41A4-9233-35EC264A2C84}" type="pres">
      <dgm:prSet presAssocID="{A2F3D1EF-3772-4228-AF69-BB3E9E78BBF8}" presName="connTx" presStyleLbl="parChTrans1D2" presStyleIdx="3" presStyleCnt="4"/>
      <dgm:spPr/>
    </dgm:pt>
    <dgm:pt modelId="{6311955E-79AB-4309-9664-1FFF9C8E6528}" type="pres">
      <dgm:prSet presAssocID="{32B0732B-21F2-493E-907A-26C83294CB90}" presName="root2" presStyleCnt="0"/>
      <dgm:spPr/>
    </dgm:pt>
    <dgm:pt modelId="{028397C2-C1D6-40B6-AC8F-8105690DA9CC}" type="pres">
      <dgm:prSet presAssocID="{32B0732B-21F2-493E-907A-26C83294CB90}" presName="LevelTwoTextNode" presStyleLbl="node2" presStyleIdx="3" presStyleCnt="4" custScaleX="199724">
        <dgm:presLayoutVars>
          <dgm:chPref val="3"/>
        </dgm:presLayoutVars>
      </dgm:prSet>
      <dgm:spPr/>
    </dgm:pt>
    <dgm:pt modelId="{7DFC0984-7352-47F7-ADF0-8A32533737D9}" type="pres">
      <dgm:prSet presAssocID="{32B0732B-21F2-493E-907A-26C83294CB90}" presName="level3hierChild" presStyleCnt="0"/>
      <dgm:spPr/>
    </dgm:pt>
  </dgm:ptLst>
  <dgm:cxnLst>
    <dgm:cxn modelId="{25F9E359-B746-424B-9E92-18FFAAEE36DB}" type="presOf" srcId="{EDF0FCCB-0EBB-4137-8207-FEB87FDE8E04}" destId="{722C2D3D-9C52-4869-A0B0-ADDE895B22CA}" srcOrd="1" destOrd="0" presId="urn:microsoft.com/office/officeart/2008/layout/HorizontalMultiLevelHierarchy"/>
    <dgm:cxn modelId="{6F6BBE58-4724-4EEA-A4EF-4E60AA15B034}" type="presOf" srcId="{A2F3D1EF-3772-4228-AF69-BB3E9E78BBF8}" destId="{6677CFAB-CCDA-407F-846C-D74B669713E4}" srcOrd="0" destOrd="0" presId="urn:microsoft.com/office/officeart/2008/layout/HorizontalMultiLevelHierarchy"/>
    <dgm:cxn modelId="{AEC2C5A3-A1D5-406B-A4BF-B7C69D348FD2}" type="presOf" srcId="{A2F3D1EF-3772-4228-AF69-BB3E9E78BBF8}" destId="{1378769C-8088-41A4-9233-35EC264A2C84}" srcOrd="1" destOrd="0" presId="urn:microsoft.com/office/officeart/2008/layout/HorizontalMultiLevelHierarchy"/>
    <dgm:cxn modelId="{44C9B64E-B10A-4CDD-B930-D29BE354D23D}" type="presOf" srcId="{21FDF197-C6C8-4951-BAD3-C6150183F4E4}" destId="{D266C067-5208-48C6-9AFC-44AB32FD8F96}" srcOrd="0" destOrd="0" presId="urn:microsoft.com/office/officeart/2008/layout/HorizontalMultiLevelHierarchy"/>
    <dgm:cxn modelId="{9B84C69B-30E6-49CC-AB47-6E7E975ED46F}" type="presOf" srcId="{0F533BE5-89E5-43EC-9D27-5113277C2BB9}" destId="{D9CCA1EA-7E60-4CE4-A392-F17E7854F6BD}" srcOrd="0" destOrd="0" presId="urn:microsoft.com/office/officeart/2008/layout/HorizontalMultiLevelHierarchy"/>
    <dgm:cxn modelId="{65A45881-3DB2-4681-BD3B-819684F69A90}" type="presOf" srcId="{27F2EBBD-05EC-4CDE-9BBB-6B175A130E64}" destId="{3B80A373-3BC7-4B21-8B48-053BCDB0BC6A}" srcOrd="0" destOrd="0" presId="urn:microsoft.com/office/officeart/2008/layout/HorizontalMultiLevelHierarchy"/>
    <dgm:cxn modelId="{74B95B35-EC1B-47F2-9FED-328CFE6A79B0}" type="presOf" srcId="{91E65B20-0F02-47FE-BEE2-F6BB79133EA7}" destId="{E0344C43-C5E8-44A2-AB04-C467CB8A3F79}" srcOrd="0" destOrd="0" presId="urn:microsoft.com/office/officeart/2008/layout/HorizontalMultiLevelHierarchy"/>
    <dgm:cxn modelId="{B30E5A7B-C903-414E-B02C-11B59EB25086}" srcId="{91E65B20-0F02-47FE-BEE2-F6BB79133EA7}" destId="{21FDF197-C6C8-4951-BAD3-C6150183F4E4}" srcOrd="0" destOrd="0" parTransId="{0F533BE5-89E5-43EC-9D27-5113277C2BB9}" sibTransId="{42B089AB-0C3A-43C0-9430-0A58D47A5E90}"/>
    <dgm:cxn modelId="{6F335A74-74B2-40F2-A750-83E5B4B4A8C4}" srcId="{91E65B20-0F02-47FE-BEE2-F6BB79133EA7}" destId="{6EBFAB1C-F601-40EA-88BD-FDA89DD5C472}" srcOrd="2" destOrd="0" parTransId="{EDF0FCCB-0EBB-4137-8207-FEB87FDE8E04}" sibTransId="{64ED5BC0-EFB5-4284-9546-D2FA646D503F}"/>
    <dgm:cxn modelId="{1BADF22A-4D79-4395-85A1-06F36700CEE8}" type="presOf" srcId="{32B0732B-21F2-493E-907A-26C83294CB90}" destId="{028397C2-C1D6-40B6-AC8F-8105690DA9CC}" srcOrd="0" destOrd="0" presId="urn:microsoft.com/office/officeart/2008/layout/HorizontalMultiLevelHierarchy"/>
    <dgm:cxn modelId="{CA438F8A-7BF1-48CD-8941-617EAD645E8E}" srcId="{91E65B20-0F02-47FE-BEE2-F6BB79133EA7}" destId="{32B0732B-21F2-493E-907A-26C83294CB90}" srcOrd="3" destOrd="0" parTransId="{A2F3D1EF-3772-4228-AF69-BB3E9E78BBF8}" sibTransId="{2915A267-B416-4C74-B230-561F13EB29BE}"/>
    <dgm:cxn modelId="{4FE57E8C-072E-4404-AE9F-6852AFDEEC24}" type="presOf" srcId="{6EBFAB1C-F601-40EA-88BD-FDA89DD5C472}" destId="{2EF07226-C088-45EB-90AB-14EC5CBBA9B7}" srcOrd="0" destOrd="0" presId="urn:microsoft.com/office/officeart/2008/layout/HorizontalMultiLevelHierarchy"/>
    <dgm:cxn modelId="{4EDB647E-C539-4713-847C-A9F4B265659D}" srcId="{229C695D-CF25-4E89-9E3B-2762FD6CA338}" destId="{91E65B20-0F02-47FE-BEE2-F6BB79133EA7}" srcOrd="0" destOrd="0" parTransId="{0E8F0A8D-1D90-4214-8350-C10A53F3E170}" sibTransId="{3F4EDE48-93C1-4CF2-8105-39D5CA7A8C64}"/>
    <dgm:cxn modelId="{0B74CAA0-9DDC-4D78-AD7E-85C44746FBDF}" type="presOf" srcId="{0F533BE5-89E5-43EC-9D27-5113277C2BB9}" destId="{7DD58854-D43E-4A9B-8E24-DE67336DF764}" srcOrd="1" destOrd="0" presId="urn:microsoft.com/office/officeart/2008/layout/HorizontalMultiLevelHierarchy"/>
    <dgm:cxn modelId="{64B277C2-E170-4AA8-B187-487A9877B31F}" type="presOf" srcId="{EDF0FCCB-0EBB-4137-8207-FEB87FDE8E04}" destId="{98AAD575-4B51-49ED-B113-C4ECC9884F02}" srcOrd="0" destOrd="0" presId="urn:microsoft.com/office/officeart/2008/layout/HorizontalMultiLevelHierarchy"/>
    <dgm:cxn modelId="{BDC24157-0E1C-4AA2-8D3A-35455464C4DD}" type="presOf" srcId="{229C695D-CF25-4E89-9E3B-2762FD6CA338}" destId="{4C5B9FCD-F57A-40ED-8B4D-A61579F4D857}" srcOrd="0" destOrd="0" presId="urn:microsoft.com/office/officeart/2008/layout/HorizontalMultiLevelHierarchy"/>
    <dgm:cxn modelId="{F4066C35-ADA2-49D3-993C-BED5D61EF24B}" type="presOf" srcId="{9D739ABE-4489-4718-B3FC-B99E05D1D521}" destId="{D1BEC5B1-A2D7-4DA2-AB0E-72F948124C5D}" srcOrd="0" destOrd="0" presId="urn:microsoft.com/office/officeart/2008/layout/HorizontalMultiLevelHierarchy"/>
    <dgm:cxn modelId="{AAEC7C89-DBC5-469D-A576-06817B0AAFEA}" srcId="{91E65B20-0F02-47FE-BEE2-F6BB79133EA7}" destId="{9D739ABE-4489-4718-B3FC-B99E05D1D521}" srcOrd="1" destOrd="0" parTransId="{27F2EBBD-05EC-4CDE-9BBB-6B175A130E64}" sibTransId="{5AD34C38-5F19-40E7-AC67-C8B35F1571BA}"/>
    <dgm:cxn modelId="{8838D7C0-DE12-457B-B3DE-BD2D585B539D}" type="presOf" srcId="{27F2EBBD-05EC-4CDE-9BBB-6B175A130E64}" destId="{D2A41C61-7F40-4B00-9B9A-2C26C1F091ED}" srcOrd="1" destOrd="0" presId="urn:microsoft.com/office/officeart/2008/layout/HorizontalMultiLevelHierarchy"/>
    <dgm:cxn modelId="{3B3EF7F6-5F4B-4547-9935-3EDB1742E66E}" type="presParOf" srcId="{4C5B9FCD-F57A-40ED-8B4D-A61579F4D857}" destId="{B4F85DA5-01B3-43BF-9714-FCFD016AE273}" srcOrd="0" destOrd="0" presId="urn:microsoft.com/office/officeart/2008/layout/HorizontalMultiLevelHierarchy"/>
    <dgm:cxn modelId="{412EFB46-C561-4C16-A725-1A2157ABAECE}" type="presParOf" srcId="{B4F85DA5-01B3-43BF-9714-FCFD016AE273}" destId="{E0344C43-C5E8-44A2-AB04-C467CB8A3F79}" srcOrd="0" destOrd="0" presId="urn:microsoft.com/office/officeart/2008/layout/HorizontalMultiLevelHierarchy"/>
    <dgm:cxn modelId="{7CB7D147-6175-4D3E-8972-EDEAC0BCB132}" type="presParOf" srcId="{B4F85DA5-01B3-43BF-9714-FCFD016AE273}" destId="{2B9EC8A9-38B2-4176-97D6-54656C328EB5}" srcOrd="1" destOrd="0" presId="urn:microsoft.com/office/officeart/2008/layout/HorizontalMultiLevelHierarchy"/>
    <dgm:cxn modelId="{336AD509-BE62-4D49-AFEC-A18F2130790B}" type="presParOf" srcId="{2B9EC8A9-38B2-4176-97D6-54656C328EB5}" destId="{D9CCA1EA-7E60-4CE4-A392-F17E7854F6BD}" srcOrd="0" destOrd="0" presId="urn:microsoft.com/office/officeart/2008/layout/HorizontalMultiLevelHierarchy"/>
    <dgm:cxn modelId="{4CBC1B96-58F1-4083-9FC5-D9AC69E72D19}" type="presParOf" srcId="{D9CCA1EA-7E60-4CE4-A392-F17E7854F6BD}" destId="{7DD58854-D43E-4A9B-8E24-DE67336DF764}" srcOrd="0" destOrd="0" presId="urn:microsoft.com/office/officeart/2008/layout/HorizontalMultiLevelHierarchy"/>
    <dgm:cxn modelId="{2042A651-28D9-44F1-A950-CF890F877CDD}" type="presParOf" srcId="{2B9EC8A9-38B2-4176-97D6-54656C328EB5}" destId="{8AAD81E5-D9F3-4054-977D-8985E8DE1DFC}" srcOrd="1" destOrd="0" presId="urn:microsoft.com/office/officeart/2008/layout/HorizontalMultiLevelHierarchy"/>
    <dgm:cxn modelId="{C7F3DFDB-DA34-4FE8-B5D3-398DA5C09CF7}" type="presParOf" srcId="{8AAD81E5-D9F3-4054-977D-8985E8DE1DFC}" destId="{D266C067-5208-48C6-9AFC-44AB32FD8F96}" srcOrd="0" destOrd="0" presId="urn:microsoft.com/office/officeart/2008/layout/HorizontalMultiLevelHierarchy"/>
    <dgm:cxn modelId="{7F96CA78-D6A1-40E6-9D96-0C3E48FC594D}" type="presParOf" srcId="{8AAD81E5-D9F3-4054-977D-8985E8DE1DFC}" destId="{2F591B52-19BB-42DF-8A18-A0950F9F7537}" srcOrd="1" destOrd="0" presId="urn:microsoft.com/office/officeart/2008/layout/HorizontalMultiLevelHierarchy"/>
    <dgm:cxn modelId="{10D426E0-9F0E-4021-B7B4-F3806AE946B9}" type="presParOf" srcId="{2B9EC8A9-38B2-4176-97D6-54656C328EB5}" destId="{3B80A373-3BC7-4B21-8B48-053BCDB0BC6A}" srcOrd="2" destOrd="0" presId="urn:microsoft.com/office/officeart/2008/layout/HorizontalMultiLevelHierarchy"/>
    <dgm:cxn modelId="{D6B61F3B-1C2E-4C00-A06F-ABDFE675D366}" type="presParOf" srcId="{3B80A373-3BC7-4B21-8B48-053BCDB0BC6A}" destId="{D2A41C61-7F40-4B00-9B9A-2C26C1F091ED}" srcOrd="0" destOrd="0" presId="urn:microsoft.com/office/officeart/2008/layout/HorizontalMultiLevelHierarchy"/>
    <dgm:cxn modelId="{5218C059-6B60-4C78-BAF1-E2D1F1FFEFE4}" type="presParOf" srcId="{2B9EC8A9-38B2-4176-97D6-54656C328EB5}" destId="{CA23F044-9DBE-4C45-9203-8D77F538C8A0}" srcOrd="3" destOrd="0" presId="urn:microsoft.com/office/officeart/2008/layout/HorizontalMultiLevelHierarchy"/>
    <dgm:cxn modelId="{6A67B059-8698-4F9D-B2F9-5F8F1BEE4CC0}" type="presParOf" srcId="{CA23F044-9DBE-4C45-9203-8D77F538C8A0}" destId="{D1BEC5B1-A2D7-4DA2-AB0E-72F948124C5D}" srcOrd="0" destOrd="0" presId="urn:microsoft.com/office/officeart/2008/layout/HorizontalMultiLevelHierarchy"/>
    <dgm:cxn modelId="{ACF04BC3-5511-4AE7-AAFB-650AD2F45EBF}" type="presParOf" srcId="{CA23F044-9DBE-4C45-9203-8D77F538C8A0}" destId="{8AA19973-89D1-42B3-8876-ED0BED3DCF26}" srcOrd="1" destOrd="0" presId="urn:microsoft.com/office/officeart/2008/layout/HorizontalMultiLevelHierarchy"/>
    <dgm:cxn modelId="{3117493A-B5F7-41DA-AA29-A786D0B0D909}" type="presParOf" srcId="{2B9EC8A9-38B2-4176-97D6-54656C328EB5}" destId="{98AAD575-4B51-49ED-B113-C4ECC9884F02}" srcOrd="4" destOrd="0" presId="urn:microsoft.com/office/officeart/2008/layout/HorizontalMultiLevelHierarchy"/>
    <dgm:cxn modelId="{26A9E0C3-6787-492A-B6C8-FA5F1A4E312D}" type="presParOf" srcId="{98AAD575-4B51-49ED-B113-C4ECC9884F02}" destId="{722C2D3D-9C52-4869-A0B0-ADDE895B22CA}" srcOrd="0" destOrd="0" presId="urn:microsoft.com/office/officeart/2008/layout/HorizontalMultiLevelHierarchy"/>
    <dgm:cxn modelId="{74C81840-65E1-48A3-8BE4-22810A8874CF}" type="presParOf" srcId="{2B9EC8A9-38B2-4176-97D6-54656C328EB5}" destId="{93CAC314-8068-4A88-8848-13CD22890082}" srcOrd="5" destOrd="0" presId="urn:microsoft.com/office/officeart/2008/layout/HorizontalMultiLevelHierarchy"/>
    <dgm:cxn modelId="{4BDEFA93-85F2-4421-BEDF-1AA26952D886}" type="presParOf" srcId="{93CAC314-8068-4A88-8848-13CD22890082}" destId="{2EF07226-C088-45EB-90AB-14EC5CBBA9B7}" srcOrd="0" destOrd="0" presId="urn:microsoft.com/office/officeart/2008/layout/HorizontalMultiLevelHierarchy"/>
    <dgm:cxn modelId="{85EA1DCB-940A-433D-B50B-A09004F96869}" type="presParOf" srcId="{93CAC314-8068-4A88-8848-13CD22890082}" destId="{14562FEE-7D38-4CAD-9BA1-73A3B09FF520}" srcOrd="1" destOrd="0" presId="urn:microsoft.com/office/officeart/2008/layout/HorizontalMultiLevelHierarchy"/>
    <dgm:cxn modelId="{A04A8800-B5EB-4EB9-BB42-9DBEF32A012A}" type="presParOf" srcId="{2B9EC8A9-38B2-4176-97D6-54656C328EB5}" destId="{6677CFAB-CCDA-407F-846C-D74B669713E4}" srcOrd="6" destOrd="0" presId="urn:microsoft.com/office/officeart/2008/layout/HorizontalMultiLevelHierarchy"/>
    <dgm:cxn modelId="{B8FAEF78-8244-47E8-AFE5-54827254F517}" type="presParOf" srcId="{6677CFAB-CCDA-407F-846C-D74B669713E4}" destId="{1378769C-8088-41A4-9233-35EC264A2C84}" srcOrd="0" destOrd="0" presId="urn:microsoft.com/office/officeart/2008/layout/HorizontalMultiLevelHierarchy"/>
    <dgm:cxn modelId="{EC8B4AE0-FACE-4667-81F7-EC8CB6141FB8}" type="presParOf" srcId="{2B9EC8A9-38B2-4176-97D6-54656C328EB5}" destId="{6311955E-79AB-4309-9664-1FFF9C8E6528}" srcOrd="7" destOrd="0" presId="urn:microsoft.com/office/officeart/2008/layout/HorizontalMultiLevelHierarchy"/>
    <dgm:cxn modelId="{54C61F5D-1547-4906-ACEF-846F91FEDACE}" type="presParOf" srcId="{6311955E-79AB-4309-9664-1FFF9C8E6528}" destId="{028397C2-C1D6-40B6-AC8F-8105690DA9CC}" srcOrd="0" destOrd="0" presId="urn:microsoft.com/office/officeart/2008/layout/HorizontalMultiLevelHierarchy"/>
    <dgm:cxn modelId="{E7025585-B829-46A2-B813-0D3F52DD7250}" type="presParOf" srcId="{6311955E-79AB-4309-9664-1FFF9C8E6528}" destId="{7DFC0984-7352-47F7-ADF0-8A32533737D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7D7F31E-4BC6-4F99-9027-9A78CC2B359F}" type="doc">
      <dgm:prSet loTypeId="urn:microsoft.com/office/officeart/2005/8/layout/lProcess3" loCatId="process" qsTypeId="urn:microsoft.com/office/officeart/2005/8/quickstyle/3d5" qsCatId="3D" csTypeId="urn:microsoft.com/office/officeart/2005/8/colors/accent1_2" csCatId="accent1"/>
      <dgm:spPr/>
      <dgm:t>
        <a:bodyPr/>
        <a:lstStyle/>
        <a:p>
          <a:endParaRPr lang="en-US"/>
        </a:p>
      </dgm:t>
    </dgm:pt>
    <dgm:pt modelId="{8577FE4F-7062-423F-AA9E-462D5CD7C819}">
      <dgm:prSet/>
      <dgm:spPr/>
      <dgm:t>
        <a:bodyPr/>
        <a:lstStyle/>
        <a:p>
          <a:pPr rtl="0"/>
          <a:r>
            <a:rPr lang="vi-VN" b="1" i="1" dirty="0">
              <a:solidFill>
                <a:schemeClr val="tx2"/>
              </a:solidFill>
            </a:rPr>
            <a:t>Đối với dự án do cấp tỉnh quản lý</a:t>
          </a:r>
          <a:endParaRPr lang="en-US" dirty="0">
            <a:solidFill>
              <a:schemeClr val="tx2"/>
            </a:solidFill>
          </a:endParaRPr>
        </a:p>
      </dgm:t>
    </dgm:pt>
    <dgm:pt modelId="{F5D15D42-959C-42A6-B83F-1D745E2C2FE9}" type="parTrans" cxnId="{5A35CA94-DAB0-4991-90B6-633A2B3DBD41}">
      <dgm:prSet/>
      <dgm:spPr/>
      <dgm:t>
        <a:bodyPr/>
        <a:lstStyle/>
        <a:p>
          <a:endParaRPr lang="en-US"/>
        </a:p>
      </dgm:t>
    </dgm:pt>
    <dgm:pt modelId="{D97282FC-48C2-4DD9-8BB3-867FD1FBF8B8}" type="sibTrans" cxnId="{5A35CA94-DAB0-4991-90B6-633A2B3DBD41}">
      <dgm:prSet/>
      <dgm:spPr/>
      <dgm:t>
        <a:bodyPr/>
        <a:lstStyle/>
        <a:p>
          <a:endParaRPr lang="en-US"/>
        </a:p>
      </dgm:t>
    </dgm:pt>
    <dgm:pt modelId="{7595743D-83B9-4197-92E9-4C9BB62DD160}">
      <dgm:prSet/>
      <dgm:spPr/>
      <dgm:t>
        <a:bodyPr/>
        <a:lstStyle/>
        <a:p>
          <a:pPr rtl="0"/>
          <a:r>
            <a:rPr lang="vi-VN" b="1" i="1" dirty="0">
              <a:solidFill>
                <a:schemeClr val="tx2"/>
              </a:solidFill>
            </a:rPr>
            <a:t>Đối với dự án do cấp huyện, cấp xã quản lý</a:t>
          </a:r>
          <a:endParaRPr lang="en-US" dirty="0">
            <a:solidFill>
              <a:schemeClr val="tx2"/>
            </a:solidFill>
          </a:endParaRPr>
        </a:p>
      </dgm:t>
    </dgm:pt>
    <dgm:pt modelId="{BC49D7EA-8AA9-434E-90FF-22C7ADA73CF9}" type="parTrans" cxnId="{571DE977-2EFA-4799-845E-C0D056973C3C}">
      <dgm:prSet/>
      <dgm:spPr/>
      <dgm:t>
        <a:bodyPr/>
        <a:lstStyle/>
        <a:p>
          <a:endParaRPr lang="en-US"/>
        </a:p>
      </dgm:t>
    </dgm:pt>
    <dgm:pt modelId="{8A81B43A-7FDD-4AC1-B793-216D7B8257C4}" type="sibTrans" cxnId="{571DE977-2EFA-4799-845E-C0D056973C3C}">
      <dgm:prSet/>
      <dgm:spPr/>
      <dgm:t>
        <a:bodyPr/>
        <a:lstStyle/>
        <a:p>
          <a:endParaRPr lang="en-US"/>
        </a:p>
      </dgm:t>
    </dgm:pt>
    <dgm:pt modelId="{DFDDB36E-25D0-44F7-96DE-B610F57BCB33}" type="pres">
      <dgm:prSet presAssocID="{57D7F31E-4BC6-4F99-9027-9A78CC2B359F}" presName="Name0" presStyleCnt="0">
        <dgm:presLayoutVars>
          <dgm:chPref val="3"/>
          <dgm:dir/>
          <dgm:animLvl val="lvl"/>
          <dgm:resizeHandles/>
        </dgm:presLayoutVars>
      </dgm:prSet>
      <dgm:spPr/>
    </dgm:pt>
    <dgm:pt modelId="{80FF11AC-6817-4411-89AA-30579CDB0BF7}" type="pres">
      <dgm:prSet presAssocID="{8577FE4F-7062-423F-AA9E-462D5CD7C819}" presName="horFlow" presStyleCnt="0"/>
      <dgm:spPr/>
    </dgm:pt>
    <dgm:pt modelId="{7DBB0EFB-8E5D-44CD-A7F3-27EFCD7746AA}" type="pres">
      <dgm:prSet presAssocID="{8577FE4F-7062-423F-AA9E-462D5CD7C819}" presName="bigChev" presStyleLbl="node1" presStyleIdx="0" presStyleCnt="2"/>
      <dgm:spPr/>
    </dgm:pt>
    <dgm:pt modelId="{C7668E0A-788F-4D6A-BD8F-B6B45D244EF9}" type="pres">
      <dgm:prSet presAssocID="{8577FE4F-7062-423F-AA9E-462D5CD7C819}" presName="vSp" presStyleCnt="0"/>
      <dgm:spPr/>
    </dgm:pt>
    <dgm:pt modelId="{5B412ECB-4C96-4893-892D-020BB7E544AF}" type="pres">
      <dgm:prSet presAssocID="{7595743D-83B9-4197-92E9-4C9BB62DD160}" presName="horFlow" presStyleCnt="0"/>
      <dgm:spPr/>
    </dgm:pt>
    <dgm:pt modelId="{E8E13A06-4439-4C70-9D0E-3A6C3C33707E}" type="pres">
      <dgm:prSet presAssocID="{7595743D-83B9-4197-92E9-4C9BB62DD160}" presName="bigChev" presStyleLbl="node1" presStyleIdx="1" presStyleCnt="2"/>
      <dgm:spPr/>
    </dgm:pt>
  </dgm:ptLst>
  <dgm:cxnLst>
    <dgm:cxn modelId="{7D396A28-1EEA-4B98-BE4A-DAEA07A40EA0}" type="presOf" srcId="{57D7F31E-4BC6-4F99-9027-9A78CC2B359F}" destId="{DFDDB36E-25D0-44F7-96DE-B610F57BCB33}" srcOrd="0" destOrd="0" presId="urn:microsoft.com/office/officeart/2005/8/layout/lProcess3"/>
    <dgm:cxn modelId="{5A35CA94-DAB0-4991-90B6-633A2B3DBD41}" srcId="{57D7F31E-4BC6-4F99-9027-9A78CC2B359F}" destId="{8577FE4F-7062-423F-AA9E-462D5CD7C819}" srcOrd="0" destOrd="0" parTransId="{F5D15D42-959C-42A6-B83F-1D745E2C2FE9}" sibTransId="{D97282FC-48C2-4DD9-8BB3-867FD1FBF8B8}"/>
    <dgm:cxn modelId="{E143D536-88EA-4FC3-8CA5-FD71740ADC32}" type="presOf" srcId="{7595743D-83B9-4197-92E9-4C9BB62DD160}" destId="{E8E13A06-4439-4C70-9D0E-3A6C3C33707E}" srcOrd="0" destOrd="0" presId="urn:microsoft.com/office/officeart/2005/8/layout/lProcess3"/>
    <dgm:cxn modelId="{571DE977-2EFA-4799-845E-C0D056973C3C}" srcId="{57D7F31E-4BC6-4F99-9027-9A78CC2B359F}" destId="{7595743D-83B9-4197-92E9-4C9BB62DD160}" srcOrd="1" destOrd="0" parTransId="{BC49D7EA-8AA9-434E-90FF-22C7ADA73CF9}" sibTransId="{8A81B43A-7FDD-4AC1-B793-216D7B8257C4}"/>
    <dgm:cxn modelId="{0561EFC3-E5B4-42DB-9A3E-8C7422DE9295}" type="presOf" srcId="{8577FE4F-7062-423F-AA9E-462D5CD7C819}" destId="{7DBB0EFB-8E5D-44CD-A7F3-27EFCD7746AA}" srcOrd="0" destOrd="0" presId="urn:microsoft.com/office/officeart/2005/8/layout/lProcess3"/>
    <dgm:cxn modelId="{3E6781F7-E7C1-4ED0-9436-8C6B4E90E263}" type="presParOf" srcId="{DFDDB36E-25D0-44F7-96DE-B610F57BCB33}" destId="{80FF11AC-6817-4411-89AA-30579CDB0BF7}" srcOrd="0" destOrd="0" presId="urn:microsoft.com/office/officeart/2005/8/layout/lProcess3"/>
    <dgm:cxn modelId="{5121C344-F082-4E27-9361-8F62FB704AAA}" type="presParOf" srcId="{80FF11AC-6817-4411-89AA-30579CDB0BF7}" destId="{7DBB0EFB-8E5D-44CD-A7F3-27EFCD7746AA}" srcOrd="0" destOrd="0" presId="urn:microsoft.com/office/officeart/2005/8/layout/lProcess3"/>
    <dgm:cxn modelId="{4B544DFD-CD9A-4D19-B2ED-1F84B5C6D312}" type="presParOf" srcId="{DFDDB36E-25D0-44F7-96DE-B610F57BCB33}" destId="{C7668E0A-788F-4D6A-BD8F-B6B45D244EF9}" srcOrd="1" destOrd="0" presId="urn:microsoft.com/office/officeart/2005/8/layout/lProcess3"/>
    <dgm:cxn modelId="{4E42C6F9-FF16-4117-8EFF-BF48F6D11B7C}" type="presParOf" srcId="{DFDDB36E-25D0-44F7-96DE-B610F57BCB33}" destId="{5B412ECB-4C96-4893-892D-020BB7E544AF}" srcOrd="2" destOrd="0" presId="urn:microsoft.com/office/officeart/2005/8/layout/lProcess3"/>
    <dgm:cxn modelId="{CCC9E894-840C-47E1-934F-EA6A756F8C82}" type="presParOf" srcId="{5B412ECB-4C96-4893-892D-020BB7E544AF}" destId="{E8E13A06-4439-4C70-9D0E-3A6C3C33707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3A9EDA2-8327-45D8-B3A9-6131AE9BDC5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779F1B3-E52E-4331-B15D-E41398DF57D7}">
      <dgm:prSet phldrT="[Text]" custT="1">
        <dgm:style>
          <a:lnRef idx="1">
            <a:schemeClr val="accent4"/>
          </a:lnRef>
          <a:fillRef idx="2">
            <a:schemeClr val="accent4"/>
          </a:fillRef>
          <a:effectRef idx="1">
            <a:schemeClr val="accent4"/>
          </a:effectRef>
          <a:fontRef idx="minor">
            <a:schemeClr val="dk1"/>
          </a:fontRef>
        </dgm:style>
      </dgm:prSet>
      <dgm:spPr/>
      <dgm:t>
        <a:bodyPr/>
        <a:lstStyle/>
        <a:p>
          <a:pPr algn="just"/>
          <a:r>
            <a:rPr lang="vi-VN" sz="3200" b="1" i="0" dirty="0"/>
            <a:t>Đối với dự án do cấp tỉnh quản lý</a:t>
          </a:r>
          <a:endParaRPr lang="en-US" sz="3200" b="1" i="0" dirty="0"/>
        </a:p>
      </dgm:t>
    </dgm:pt>
    <dgm:pt modelId="{022A816B-4F9D-458F-AD55-9898CE220A64}" type="parTrans" cxnId="{B23B750D-C5F6-477D-B7D1-61784C9D5AB4}">
      <dgm:prSet/>
      <dgm:spPr/>
      <dgm:t>
        <a:bodyPr/>
        <a:lstStyle/>
        <a:p>
          <a:endParaRPr lang="en-US"/>
        </a:p>
      </dgm:t>
    </dgm:pt>
    <dgm:pt modelId="{9BF4E366-10CE-4795-BD73-37294136604D}" type="sibTrans" cxnId="{B23B750D-C5F6-477D-B7D1-61784C9D5AB4}">
      <dgm:prSet/>
      <dgm:spPr/>
      <dgm:t>
        <a:bodyPr/>
        <a:lstStyle/>
        <a:p>
          <a:endParaRPr lang="en-US"/>
        </a:p>
      </dgm:t>
    </dgm:pt>
    <dgm:pt modelId="{E96AE64C-E713-425D-AA00-626DD50D9E2E}">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latin typeface="Times New Roman" pitchFamily="18" charset="0"/>
              <a:cs typeface="Times New Roman" pitchFamily="18" charset="0"/>
            </a:rPr>
            <a:t>B1. </a:t>
          </a:r>
          <a:r>
            <a:rPr lang="en-US" b="0" dirty="0" err="1">
              <a:latin typeface="Times New Roman" pitchFamily="18" charset="0"/>
              <a:cs typeface="Times New Roman" pitchFamily="18" charset="0"/>
            </a:rPr>
            <a:t>Lập</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dự</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án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đầu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tư</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xây</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52 </a:t>
          </a:r>
          <a:r>
            <a:rPr lang="en-US" dirty="0" err="1">
              <a:latin typeface="Times New Roman" pitchFamily="18" charset="0"/>
              <a:cs typeface="Times New Roman" pitchFamily="18" charset="0"/>
            </a:rPr>
            <a:t>Luật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2014</a:t>
          </a:r>
          <a:r>
            <a:rPr lang="en-US" dirty="0"/>
            <a:t>)</a:t>
          </a:r>
        </a:p>
      </dgm:t>
    </dgm:pt>
    <dgm:pt modelId="{B142F780-6529-4CF0-87F1-93A8B088BE6E}" type="parTrans" cxnId="{AAB84D37-CFF1-469D-B214-8067512DB3FF}">
      <dgm:prSet/>
      <dgm:spPr/>
      <dgm:t>
        <a:bodyPr/>
        <a:lstStyle/>
        <a:p>
          <a:endParaRPr lang="en-US"/>
        </a:p>
      </dgm:t>
    </dgm:pt>
    <dgm:pt modelId="{F035F68A-F9F0-44FE-9E2B-705618AC7D40}" type="sibTrans" cxnId="{AAB84D37-CFF1-469D-B214-8067512DB3FF}">
      <dgm:prSet/>
      <dgm:spPr/>
      <dgm:t>
        <a:bodyPr/>
        <a:lstStyle/>
        <a:p>
          <a:endParaRPr lang="en-US"/>
        </a:p>
      </dgm:t>
    </dgm:pt>
    <dgm:pt modelId="{FCA5804E-205A-4E7B-B7F1-D279130D3B53}">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a:latin typeface="Times New Roman" pitchFamily="18" charset="0"/>
              <a:cs typeface="Times New Roman" pitchFamily="18" charset="0"/>
            </a:rPr>
            <a:t>B2. </a:t>
          </a:r>
          <a:r>
            <a:rPr lang="en-US" b="0" dirty="0" err="1">
              <a:latin typeface="Times New Roman" pitchFamily="18" charset="0"/>
              <a:cs typeface="Times New Roman" pitchFamily="18" charset="0"/>
            </a:rPr>
            <a:t>Thẩm</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định</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dự</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án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đầu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tư</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xây</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dựng</a:t>
          </a:r>
          <a:endParaRPr lang="en-US" b="0" dirty="0">
            <a:latin typeface="Times New Roman" pitchFamily="18" charset="0"/>
            <a:cs typeface="Times New Roman" pitchFamily="18" charset="0"/>
          </a:endParaRPr>
        </a:p>
      </dgm:t>
    </dgm:pt>
    <dgm:pt modelId="{32090BF9-45C3-429B-8638-A73D8D64892C}" type="parTrans" cxnId="{E187EFF7-9A21-4248-AD25-DFE8C67A97D2}">
      <dgm:prSet/>
      <dgm:spPr/>
      <dgm:t>
        <a:bodyPr/>
        <a:lstStyle/>
        <a:p>
          <a:endParaRPr lang="en-US"/>
        </a:p>
      </dgm:t>
    </dgm:pt>
    <dgm:pt modelId="{7B2E55C3-A69B-4224-B20D-BAECD2159CC9}" type="sibTrans" cxnId="{E187EFF7-9A21-4248-AD25-DFE8C67A97D2}">
      <dgm:prSet/>
      <dgm:spPr/>
      <dgm:t>
        <a:bodyPr/>
        <a:lstStyle/>
        <a:p>
          <a:endParaRPr lang="en-US"/>
        </a:p>
      </dgm:t>
    </dgm:pt>
    <dgm:pt modelId="{4F5943B9-C668-483F-BB06-AB78EB1F5CC3}">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Times New Roman" pitchFamily="18" charset="0"/>
              <a:cs typeface="Times New Roman" pitchFamily="18" charset="0"/>
            </a:rPr>
            <a:t>B3. </a:t>
          </a:r>
          <a:r>
            <a:rPr lang="en-US" b="0" dirty="0" err="1">
              <a:latin typeface="Times New Roman" pitchFamily="18" charset="0"/>
              <a:cs typeface="Times New Roman" pitchFamily="18" charset="0"/>
            </a:rPr>
            <a:t>Gửi</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Báo</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cáo</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thẩm</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định</a:t>
          </a:r>
          <a:r>
            <a:rPr lang="en-US" b="0" dirty="0"/>
            <a:t>.</a:t>
          </a:r>
        </a:p>
      </dgm:t>
    </dgm:pt>
    <dgm:pt modelId="{F54DC24D-8EAE-4358-BDCD-E794336B1363}" type="parTrans" cxnId="{E1B3F83F-F23A-42B5-8E10-7D1D6B5ADFB5}">
      <dgm:prSet/>
      <dgm:spPr/>
      <dgm:t>
        <a:bodyPr/>
        <a:lstStyle/>
        <a:p>
          <a:endParaRPr lang="en-US"/>
        </a:p>
      </dgm:t>
    </dgm:pt>
    <dgm:pt modelId="{BE9AD711-895C-4519-8374-C3A544364D75}" type="sibTrans" cxnId="{E1B3F83F-F23A-42B5-8E10-7D1D6B5ADFB5}">
      <dgm:prSet/>
      <dgm:spPr/>
      <dgm:t>
        <a:bodyPr/>
        <a:lstStyle/>
        <a:p>
          <a:endParaRPr lang="en-US"/>
        </a:p>
      </dgm:t>
    </dgm:pt>
    <dgm:pt modelId="{2FFE9BA3-A655-4CA9-8F3D-38CCC6E74901}">
      <dgm:prSet phldrT="[Text]">
        <dgm:style>
          <a:lnRef idx="2">
            <a:schemeClr val="accent5"/>
          </a:lnRef>
          <a:fillRef idx="1">
            <a:schemeClr val="lt1"/>
          </a:fillRef>
          <a:effectRef idx="0">
            <a:schemeClr val="accent5"/>
          </a:effectRef>
          <a:fontRef idx="minor">
            <a:schemeClr val="dk1"/>
          </a:fontRef>
        </dgm:style>
      </dgm:prSet>
      <dgm:spPr/>
      <dgm:t>
        <a:bodyPr/>
        <a:lstStyle/>
        <a:p>
          <a:r>
            <a:rPr lang="en-US" b="0" dirty="0">
              <a:latin typeface="Times New Roman" pitchFamily="18" charset="0"/>
              <a:cs typeface="Times New Roman" pitchFamily="18" charset="0"/>
            </a:rPr>
            <a:t>B4. </a:t>
          </a:r>
          <a:r>
            <a:rPr lang="en-US" dirty="0" err="1">
              <a:latin typeface="Times New Roman" pitchFamily="18" charset="0"/>
              <a:cs typeface="Times New Roman" pitchFamily="18" charset="0"/>
            </a:rPr>
            <a:t>Thẩm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dung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gửi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a:t>
          </a:r>
          <a:endParaRPr lang="en-US" b="0" dirty="0">
            <a:latin typeface="Times New Roman" pitchFamily="18" charset="0"/>
            <a:cs typeface="Times New Roman" pitchFamily="18" charset="0"/>
          </a:endParaRPr>
        </a:p>
      </dgm:t>
    </dgm:pt>
    <dgm:pt modelId="{80EB6F5F-98BE-4BBA-A004-520F3B7A6806}" type="parTrans" cxnId="{AF9833A1-0DB5-495D-B8A9-2487ADA7D147}">
      <dgm:prSet/>
      <dgm:spPr/>
      <dgm:t>
        <a:bodyPr/>
        <a:lstStyle/>
        <a:p>
          <a:endParaRPr lang="en-US"/>
        </a:p>
      </dgm:t>
    </dgm:pt>
    <dgm:pt modelId="{0371E0B9-DBA5-4261-A711-EE259E781EC2}" type="sibTrans" cxnId="{AF9833A1-0DB5-495D-B8A9-2487ADA7D147}">
      <dgm:prSet/>
      <dgm:spPr/>
      <dgm:t>
        <a:bodyPr/>
        <a:lstStyle/>
        <a:p>
          <a:endParaRPr lang="en-US"/>
        </a:p>
      </dgm:t>
    </dgm:pt>
    <dgm:pt modelId="{3EB84B1D-7730-4594-9D4A-93ED7969164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0" dirty="0">
              <a:latin typeface="Times New Roman" pitchFamily="18" charset="0"/>
              <a:cs typeface="Times New Roman" pitchFamily="18" charset="0"/>
            </a:rPr>
            <a:t>B5. </a:t>
          </a:r>
          <a:r>
            <a:rPr lang="en-US" dirty="0" err="1">
              <a:latin typeface="Times New Roman" pitchFamily="18" charset="0"/>
              <a:cs typeface="Times New Roman" pitchFamily="18" charset="0"/>
            </a:rPr>
            <a:t>Xem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án</a:t>
          </a:r>
          <a:r>
            <a:rPr lang="en-US" dirty="0">
              <a:latin typeface="Times New Roman" pitchFamily="18" charset="0"/>
              <a:cs typeface="Times New Roman" pitchFamily="18" charset="0"/>
            </a:rPr>
            <a:t>.</a:t>
          </a:r>
          <a:endParaRPr lang="en-US" b="0" dirty="0">
            <a:latin typeface="Times New Roman" pitchFamily="18" charset="0"/>
            <a:cs typeface="Times New Roman" pitchFamily="18" charset="0"/>
          </a:endParaRPr>
        </a:p>
      </dgm:t>
    </dgm:pt>
    <dgm:pt modelId="{CE65DED8-413F-450E-B897-5556B2054C67}" type="parTrans" cxnId="{F20B32D8-12A8-45EB-8982-43228AD4EFE9}">
      <dgm:prSet/>
      <dgm:spPr/>
      <dgm:t>
        <a:bodyPr/>
        <a:lstStyle/>
        <a:p>
          <a:endParaRPr lang="en-US"/>
        </a:p>
      </dgm:t>
    </dgm:pt>
    <dgm:pt modelId="{4DE90C9A-628E-422D-BA74-BBD669C8E158}" type="sibTrans" cxnId="{F20B32D8-12A8-45EB-8982-43228AD4EFE9}">
      <dgm:prSet/>
      <dgm:spPr/>
      <dgm:t>
        <a:bodyPr/>
        <a:lstStyle/>
        <a:p>
          <a:endParaRPr lang="en-US"/>
        </a:p>
      </dgm:t>
    </dgm:pt>
    <dgm:pt modelId="{9C3B9B97-F257-48D6-8C39-CAFAF0E8D3DF}" type="pres">
      <dgm:prSet presAssocID="{83A9EDA2-8327-45D8-B3A9-6131AE9BDC51}" presName="vert0" presStyleCnt="0">
        <dgm:presLayoutVars>
          <dgm:dir/>
          <dgm:animOne val="branch"/>
          <dgm:animLvl val="lvl"/>
        </dgm:presLayoutVars>
      </dgm:prSet>
      <dgm:spPr/>
    </dgm:pt>
    <dgm:pt modelId="{ACA93364-AA9A-46F5-AC75-ECC6AD8DBA27}" type="pres">
      <dgm:prSet presAssocID="{0779F1B3-E52E-4331-B15D-E41398DF57D7}" presName="thickLine" presStyleLbl="alignNode1" presStyleIdx="0" presStyleCnt="1"/>
      <dgm:spPr/>
    </dgm:pt>
    <dgm:pt modelId="{1684B45D-16E6-4030-8170-EB2AFDD22B77}" type="pres">
      <dgm:prSet presAssocID="{0779F1B3-E52E-4331-B15D-E41398DF57D7}" presName="horz1" presStyleCnt="0"/>
      <dgm:spPr/>
    </dgm:pt>
    <dgm:pt modelId="{32FF4A6F-8D3E-4908-8EF2-CE9D58BCA246}" type="pres">
      <dgm:prSet presAssocID="{0779F1B3-E52E-4331-B15D-E41398DF57D7}" presName="tx1" presStyleLbl="revTx" presStyleIdx="0" presStyleCnt="6"/>
      <dgm:spPr/>
    </dgm:pt>
    <dgm:pt modelId="{A53FDA43-6A47-4CF2-9F15-C70046C0D555}" type="pres">
      <dgm:prSet presAssocID="{0779F1B3-E52E-4331-B15D-E41398DF57D7}" presName="vert1" presStyleCnt="0"/>
      <dgm:spPr/>
    </dgm:pt>
    <dgm:pt modelId="{DB8182EA-9E89-4E27-866D-0A85B87214E6}" type="pres">
      <dgm:prSet presAssocID="{E96AE64C-E713-425D-AA00-626DD50D9E2E}" presName="vertSpace2a" presStyleCnt="0"/>
      <dgm:spPr/>
    </dgm:pt>
    <dgm:pt modelId="{D5EE75A9-08F2-4549-BCC6-4F96F0CF513B}" type="pres">
      <dgm:prSet presAssocID="{E96AE64C-E713-425D-AA00-626DD50D9E2E}" presName="horz2" presStyleCnt="0"/>
      <dgm:spPr/>
    </dgm:pt>
    <dgm:pt modelId="{E7B1CCDA-F730-42E5-9794-A65029BB9E38}" type="pres">
      <dgm:prSet presAssocID="{E96AE64C-E713-425D-AA00-626DD50D9E2E}" presName="horzSpace2" presStyleCnt="0"/>
      <dgm:spPr/>
    </dgm:pt>
    <dgm:pt modelId="{6F821212-67A2-49A8-9230-C6E19CEF7FC8}" type="pres">
      <dgm:prSet presAssocID="{E96AE64C-E713-425D-AA00-626DD50D9E2E}" presName="tx2" presStyleLbl="revTx" presStyleIdx="1" presStyleCnt="6"/>
      <dgm:spPr/>
    </dgm:pt>
    <dgm:pt modelId="{3E3D8AF0-F10C-4CB3-ACFE-E4CF5EBDCF8B}" type="pres">
      <dgm:prSet presAssocID="{E96AE64C-E713-425D-AA00-626DD50D9E2E}" presName="vert2" presStyleCnt="0"/>
      <dgm:spPr/>
    </dgm:pt>
    <dgm:pt modelId="{CF96D3BC-4874-4406-8086-7B9424A94C63}" type="pres">
      <dgm:prSet presAssocID="{E96AE64C-E713-425D-AA00-626DD50D9E2E}" presName="thinLine2b" presStyleLbl="callout" presStyleIdx="0" presStyleCnt="5"/>
      <dgm:spPr/>
    </dgm:pt>
    <dgm:pt modelId="{E2BB85EA-7B8D-4779-BB00-6FF7FE9CE80C}" type="pres">
      <dgm:prSet presAssocID="{E96AE64C-E713-425D-AA00-626DD50D9E2E}" presName="vertSpace2b" presStyleCnt="0"/>
      <dgm:spPr/>
    </dgm:pt>
    <dgm:pt modelId="{1D85C40A-0D0E-4E8B-85F7-A8520D88C7FB}" type="pres">
      <dgm:prSet presAssocID="{FCA5804E-205A-4E7B-B7F1-D279130D3B53}" presName="horz2" presStyleCnt="0"/>
      <dgm:spPr/>
    </dgm:pt>
    <dgm:pt modelId="{0DFF0BB7-4B51-4A9F-9A29-7EE116D66D95}" type="pres">
      <dgm:prSet presAssocID="{FCA5804E-205A-4E7B-B7F1-D279130D3B53}" presName="horzSpace2" presStyleCnt="0"/>
      <dgm:spPr/>
    </dgm:pt>
    <dgm:pt modelId="{33E66774-D973-45A8-8BE9-BBE0071ABC0A}" type="pres">
      <dgm:prSet presAssocID="{FCA5804E-205A-4E7B-B7F1-D279130D3B53}" presName="tx2" presStyleLbl="revTx" presStyleIdx="2" presStyleCnt="6"/>
      <dgm:spPr/>
    </dgm:pt>
    <dgm:pt modelId="{2286FB69-7564-4AB7-BF3D-EDE0951F4402}" type="pres">
      <dgm:prSet presAssocID="{FCA5804E-205A-4E7B-B7F1-D279130D3B53}" presName="vert2" presStyleCnt="0"/>
      <dgm:spPr/>
    </dgm:pt>
    <dgm:pt modelId="{008ACCA7-80BC-4A3F-B5DB-D350E6C3E429}" type="pres">
      <dgm:prSet presAssocID="{FCA5804E-205A-4E7B-B7F1-D279130D3B53}" presName="thinLine2b" presStyleLbl="callout" presStyleIdx="1" presStyleCnt="5"/>
      <dgm:spPr/>
    </dgm:pt>
    <dgm:pt modelId="{00AE26B9-7750-478F-BA5A-2CBE6F4F5936}" type="pres">
      <dgm:prSet presAssocID="{FCA5804E-205A-4E7B-B7F1-D279130D3B53}" presName="vertSpace2b" presStyleCnt="0"/>
      <dgm:spPr/>
    </dgm:pt>
    <dgm:pt modelId="{B36EBC8F-2250-4A2B-BAA1-F37799574680}" type="pres">
      <dgm:prSet presAssocID="{4F5943B9-C668-483F-BB06-AB78EB1F5CC3}" presName="horz2" presStyleCnt="0"/>
      <dgm:spPr/>
    </dgm:pt>
    <dgm:pt modelId="{8F894F72-301D-4507-9E2A-BA8B3AFD4F83}" type="pres">
      <dgm:prSet presAssocID="{4F5943B9-C668-483F-BB06-AB78EB1F5CC3}" presName="horzSpace2" presStyleCnt="0"/>
      <dgm:spPr/>
    </dgm:pt>
    <dgm:pt modelId="{FF471255-AC14-42E9-ADCA-C5148EDD90C6}" type="pres">
      <dgm:prSet presAssocID="{4F5943B9-C668-483F-BB06-AB78EB1F5CC3}" presName="tx2" presStyleLbl="revTx" presStyleIdx="3" presStyleCnt="6"/>
      <dgm:spPr/>
    </dgm:pt>
    <dgm:pt modelId="{8E3B731E-20B8-4DA9-A2A2-BA52C10DD505}" type="pres">
      <dgm:prSet presAssocID="{4F5943B9-C668-483F-BB06-AB78EB1F5CC3}" presName="vert2" presStyleCnt="0"/>
      <dgm:spPr/>
    </dgm:pt>
    <dgm:pt modelId="{FA1DF2CC-CB29-4846-A031-9A35B9E536A6}" type="pres">
      <dgm:prSet presAssocID="{4F5943B9-C668-483F-BB06-AB78EB1F5CC3}" presName="thinLine2b" presStyleLbl="callout" presStyleIdx="2" presStyleCnt="5"/>
      <dgm:spPr/>
    </dgm:pt>
    <dgm:pt modelId="{2D91677C-2340-45C6-B77D-6E1635473D38}" type="pres">
      <dgm:prSet presAssocID="{4F5943B9-C668-483F-BB06-AB78EB1F5CC3}" presName="vertSpace2b" presStyleCnt="0"/>
      <dgm:spPr/>
    </dgm:pt>
    <dgm:pt modelId="{707461AD-F053-4272-9EB4-BDE704DC6AB7}" type="pres">
      <dgm:prSet presAssocID="{2FFE9BA3-A655-4CA9-8F3D-38CCC6E74901}" presName="horz2" presStyleCnt="0"/>
      <dgm:spPr/>
    </dgm:pt>
    <dgm:pt modelId="{6F52D671-0C00-4BCF-8FED-0C27602BBC55}" type="pres">
      <dgm:prSet presAssocID="{2FFE9BA3-A655-4CA9-8F3D-38CCC6E74901}" presName="horzSpace2" presStyleCnt="0"/>
      <dgm:spPr/>
    </dgm:pt>
    <dgm:pt modelId="{F7053A15-3718-4357-86E9-E511687FD550}" type="pres">
      <dgm:prSet presAssocID="{2FFE9BA3-A655-4CA9-8F3D-38CCC6E74901}" presName="tx2" presStyleLbl="revTx" presStyleIdx="4" presStyleCnt="6"/>
      <dgm:spPr/>
    </dgm:pt>
    <dgm:pt modelId="{2DB23169-0659-4EC9-9F8B-12D8DE0B75CB}" type="pres">
      <dgm:prSet presAssocID="{2FFE9BA3-A655-4CA9-8F3D-38CCC6E74901}" presName="vert2" presStyleCnt="0"/>
      <dgm:spPr/>
    </dgm:pt>
    <dgm:pt modelId="{904B1229-8969-46F7-A521-0595EE2A6224}" type="pres">
      <dgm:prSet presAssocID="{2FFE9BA3-A655-4CA9-8F3D-38CCC6E74901}" presName="thinLine2b" presStyleLbl="callout" presStyleIdx="3" presStyleCnt="5"/>
      <dgm:spPr/>
    </dgm:pt>
    <dgm:pt modelId="{04283A9E-D400-420D-9BB6-F31ABF7705D4}" type="pres">
      <dgm:prSet presAssocID="{2FFE9BA3-A655-4CA9-8F3D-38CCC6E74901}" presName="vertSpace2b" presStyleCnt="0"/>
      <dgm:spPr/>
    </dgm:pt>
    <dgm:pt modelId="{9158D4E5-5441-4EE7-831F-2BB5439694D0}" type="pres">
      <dgm:prSet presAssocID="{3EB84B1D-7730-4594-9D4A-93ED79691644}" presName="horz2" presStyleCnt="0"/>
      <dgm:spPr/>
    </dgm:pt>
    <dgm:pt modelId="{2CDF4F59-0842-438F-B3F6-F7E9C72A418E}" type="pres">
      <dgm:prSet presAssocID="{3EB84B1D-7730-4594-9D4A-93ED79691644}" presName="horzSpace2" presStyleCnt="0"/>
      <dgm:spPr/>
    </dgm:pt>
    <dgm:pt modelId="{1B9FB9B5-7ADA-4F55-9976-CEB73A61E040}" type="pres">
      <dgm:prSet presAssocID="{3EB84B1D-7730-4594-9D4A-93ED79691644}" presName="tx2" presStyleLbl="revTx" presStyleIdx="5" presStyleCnt="6"/>
      <dgm:spPr/>
    </dgm:pt>
    <dgm:pt modelId="{81180159-9DC9-4185-B4B9-DBE0C3F697F0}" type="pres">
      <dgm:prSet presAssocID="{3EB84B1D-7730-4594-9D4A-93ED79691644}" presName="vert2" presStyleCnt="0"/>
      <dgm:spPr/>
    </dgm:pt>
    <dgm:pt modelId="{9F0A1E92-BA2D-46E3-AA76-A13904622802}" type="pres">
      <dgm:prSet presAssocID="{3EB84B1D-7730-4594-9D4A-93ED79691644}" presName="thinLine2b" presStyleLbl="callout" presStyleIdx="4" presStyleCnt="5"/>
      <dgm:spPr/>
    </dgm:pt>
    <dgm:pt modelId="{270E6EF5-9230-42C1-8527-C372478032C6}" type="pres">
      <dgm:prSet presAssocID="{3EB84B1D-7730-4594-9D4A-93ED79691644}" presName="vertSpace2b" presStyleCnt="0"/>
      <dgm:spPr/>
    </dgm:pt>
  </dgm:ptLst>
  <dgm:cxnLst>
    <dgm:cxn modelId="{F20B32D8-12A8-45EB-8982-43228AD4EFE9}" srcId="{0779F1B3-E52E-4331-B15D-E41398DF57D7}" destId="{3EB84B1D-7730-4594-9D4A-93ED79691644}" srcOrd="4" destOrd="0" parTransId="{CE65DED8-413F-450E-B897-5556B2054C67}" sibTransId="{4DE90C9A-628E-422D-BA74-BBD669C8E158}"/>
    <dgm:cxn modelId="{F7F16F55-8CDF-437E-B265-0A6C5320FAA4}" type="presOf" srcId="{0779F1B3-E52E-4331-B15D-E41398DF57D7}" destId="{32FF4A6F-8D3E-4908-8EF2-CE9D58BCA246}" srcOrd="0" destOrd="0" presId="urn:microsoft.com/office/officeart/2008/layout/LinedList"/>
    <dgm:cxn modelId="{A865C0BE-51CF-459B-8D15-EB992BCBE012}" type="presOf" srcId="{83A9EDA2-8327-45D8-B3A9-6131AE9BDC51}" destId="{9C3B9B97-F257-48D6-8C39-CAFAF0E8D3DF}" srcOrd="0" destOrd="0" presId="urn:microsoft.com/office/officeart/2008/layout/LinedList"/>
    <dgm:cxn modelId="{EDB55CF7-81AA-4C34-99B3-759199C23E15}" type="presOf" srcId="{E96AE64C-E713-425D-AA00-626DD50D9E2E}" destId="{6F821212-67A2-49A8-9230-C6E19CEF7FC8}" srcOrd="0" destOrd="0" presId="urn:microsoft.com/office/officeart/2008/layout/LinedList"/>
    <dgm:cxn modelId="{B23B750D-C5F6-477D-B7D1-61784C9D5AB4}" srcId="{83A9EDA2-8327-45D8-B3A9-6131AE9BDC51}" destId="{0779F1B3-E52E-4331-B15D-E41398DF57D7}" srcOrd="0" destOrd="0" parTransId="{022A816B-4F9D-458F-AD55-9898CE220A64}" sibTransId="{9BF4E366-10CE-4795-BD73-37294136604D}"/>
    <dgm:cxn modelId="{E1B3F83F-F23A-42B5-8E10-7D1D6B5ADFB5}" srcId="{0779F1B3-E52E-4331-B15D-E41398DF57D7}" destId="{4F5943B9-C668-483F-BB06-AB78EB1F5CC3}" srcOrd="2" destOrd="0" parTransId="{F54DC24D-8EAE-4358-BDCD-E794336B1363}" sibTransId="{BE9AD711-895C-4519-8374-C3A544364D75}"/>
    <dgm:cxn modelId="{27C4516F-C2E5-44C5-A4C1-3F087B181292}" type="presOf" srcId="{4F5943B9-C668-483F-BB06-AB78EB1F5CC3}" destId="{FF471255-AC14-42E9-ADCA-C5148EDD90C6}" srcOrd="0" destOrd="0" presId="urn:microsoft.com/office/officeart/2008/layout/LinedList"/>
    <dgm:cxn modelId="{E187EFF7-9A21-4248-AD25-DFE8C67A97D2}" srcId="{0779F1B3-E52E-4331-B15D-E41398DF57D7}" destId="{FCA5804E-205A-4E7B-B7F1-D279130D3B53}" srcOrd="1" destOrd="0" parTransId="{32090BF9-45C3-429B-8638-A73D8D64892C}" sibTransId="{7B2E55C3-A69B-4224-B20D-BAECD2159CC9}"/>
    <dgm:cxn modelId="{AD4A8A4F-E0DA-418D-844B-045A232ED097}" type="presOf" srcId="{FCA5804E-205A-4E7B-B7F1-D279130D3B53}" destId="{33E66774-D973-45A8-8BE9-BBE0071ABC0A}" srcOrd="0" destOrd="0" presId="urn:microsoft.com/office/officeart/2008/layout/LinedList"/>
    <dgm:cxn modelId="{7C964BFD-62F3-4594-9773-7F050A495FDC}" type="presOf" srcId="{2FFE9BA3-A655-4CA9-8F3D-38CCC6E74901}" destId="{F7053A15-3718-4357-86E9-E511687FD550}" srcOrd="0" destOrd="0" presId="urn:microsoft.com/office/officeart/2008/layout/LinedList"/>
    <dgm:cxn modelId="{9D1282F5-21B4-4D89-96C8-C50357739B2A}" type="presOf" srcId="{3EB84B1D-7730-4594-9D4A-93ED79691644}" destId="{1B9FB9B5-7ADA-4F55-9976-CEB73A61E040}" srcOrd="0" destOrd="0" presId="urn:microsoft.com/office/officeart/2008/layout/LinedList"/>
    <dgm:cxn modelId="{AF9833A1-0DB5-495D-B8A9-2487ADA7D147}" srcId="{0779F1B3-E52E-4331-B15D-E41398DF57D7}" destId="{2FFE9BA3-A655-4CA9-8F3D-38CCC6E74901}" srcOrd="3" destOrd="0" parTransId="{80EB6F5F-98BE-4BBA-A004-520F3B7A6806}" sibTransId="{0371E0B9-DBA5-4261-A711-EE259E781EC2}"/>
    <dgm:cxn modelId="{AAB84D37-CFF1-469D-B214-8067512DB3FF}" srcId="{0779F1B3-E52E-4331-B15D-E41398DF57D7}" destId="{E96AE64C-E713-425D-AA00-626DD50D9E2E}" srcOrd="0" destOrd="0" parTransId="{B142F780-6529-4CF0-87F1-93A8B088BE6E}" sibTransId="{F035F68A-F9F0-44FE-9E2B-705618AC7D40}"/>
    <dgm:cxn modelId="{569AADE7-FD59-4926-93A0-7EE591D85157}" type="presParOf" srcId="{9C3B9B97-F257-48D6-8C39-CAFAF0E8D3DF}" destId="{ACA93364-AA9A-46F5-AC75-ECC6AD8DBA27}" srcOrd="0" destOrd="0" presId="urn:microsoft.com/office/officeart/2008/layout/LinedList"/>
    <dgm:cxn modelId="{424615B2-0B6A-4B80-9F80-67E616B7CFFD}" type="presParOf" srcId="{9C3B9B97-F257-48D6-8C39-CAFAF0E8D3DF}" destId="{1684B45D-16E6-4030-8170-EB2AFDD22B77}" srcOrd="1" destOrd="0" presId="urn:microsoft.com/office/officeart/2008/layout/LinedList"/>
    <dgm:cxn modelId="{2219B941-6DD2-412D-A905-8F0BCAC6DBDC}" type="presParOf" srcId="{1684B45D-16E6-4030-8170-EB2AFDD22B77}" destId="{32FF4A6F-8D3E-4908-8EF2-CE9D58BCA246}" srcOrd="0" destOrd="0" presId="urn:microsoft.com/office/officeart/2008/layout/LinedList"/>
    <dgm:cxn modelId="{B9F4E23A-223C-4447-87F8-E0A06A142268}" type="presParOf" srcId="{1684B45D-16E6-4030-8170-EB2AFDD22B77}" destId="{A53FDA43-6A47-4CF2-9F15-C70046C0D555}" srcOrd="1" destOrd="0" presId="urn:microsoft.com/office/officeart/2008/layout/LinedList"/>
    <dgm:cxn modelId="{C71EE007-7271-4284-9CDE-69727C68EA91}" type="presParOf" srcId="{A53FDA43-6A47-4CF2-9F15-C70046C0D555}" destId="{DB8182EA-9E89-4E27-866D-0A85B87214E6}" srcOrd="0" destOrd="0" presId="urn:microsoft.com/office/officeart/2008/layout/LinedList"/>
    <dgm:cxn modelId="{1334B7A1-87E1-4C23-AC84-09D2AFC4A939}" type="presParOf" srcId="{A53FDA43-6A47-4CF2-9F15-C70046C0D555}" destId="{D5EE75A9-08F2-4549-BCC6-4F96F0CF513B}" srcOrd="1" destOrd="0" presId="urn:microsoft.com/office/officeart/2008/layout/LinedList"/>
    <dgm:cxn modelId="{A9714C3A-053A-4E91-A163-7C614239559E}" type="presParOf" srcId="{D5EE75A9-08F2-4549-BCC6-4F96F0CF513B}" destId="{E7B1CCDA-F730-42E5-9794-A65029BB9E38}" srcOrd="0" destOrd="0" presId="urn:microsoft.com/office/officeart/2008/layout/LinedList"/>
    <dgm:cxn modelId="{D18120D1-5D65-4406-96F3-C2547B443917}" type="presParOf" srcId="{D5EE75A9-08F2-4549-BCC6-4F96F0CF513B}" destId="{6F821212-67A2-49A8-9230-C6E19CEF7FC8}" srcOrd="1" destOrd="0" presId="urn:microsoft.com/office/officeart/2008/layout/LinedList"/>
    <dgm:cxn modelId="{5DE89A1E-DC0E-4D6B-808E-3F8160C539A0}" type="presParOf" srcId="{D5EE75A9-08F2-4549-BCC6-4F96F0CF513B}" destId="{3E3D8AF0-F10C-4CB3-ACFE-E4CF5EBDCF8B}" srcOrd="2" destOrd="0" presId="urn:microsoft.com/office/officeart/2008/layout/LinedList"/>
    <dgm:cxn modelId="{BA2C5FBB-86D3-4D90-90C7-8F80058E2299}" type="presParOf" srcId="{A53FDA43-6A47-4CF2-9F15-C70046C0D555}" destId="{CF96D3BC-4874-4406-8086-7B9424A94C63}" srcOrd="2" destOrd="0" presId="urn:microsoft.com/office/officeart/2008/layout/LinedList"/>
    <dgm:cxn modelId="{6EAD0E25-B481-4C6F-977E-728C34AE396C}" type="presParOf" srcId="{A53FDA43-6A47-4CF2-9F15-C70046C0D555}" destId="{E2BB85EA-7B8D-4779-BB00-6FF7FE9CE80C}" srcOrd="3" destOrd="0" presId="urn:microsoft.com/office/officeart/2008/layout/LinedList"/>
    <dgm:cxn modelId="{96CAF84D-A2FC-4F82-8A9E-4F8DD46E0D41}" type="presParOf" srcId="{A53FDA43-6A47-4CF2-9F15-C70046C0D555}" destId="{1D85C40A-0D0E-4E8B-85F7-A8520D88C7FB}" srcOrd="4" destOrd="0" presId="urn:microsoft.com/office/officeart/2008/layout/LinedList"/>
    <dgm:cxn modelId="{CB312D35-149D-4B4F-BDDC-769C5EB3749E}" type="presParOf" srcId="{1D85C40A-0D0E-4E8B-85F7-A8520D88C7FB}" destId="{0DFF0BB7-4B51-4A9F-9A29-7EE116D66D95}" srcOrd="0" destOrd="0" presId="urn:microsoft.com/office/officeart/2008/layout/LinedList"/>
    <dgm:cxn modelId="{2994E647-EF21-4EED-9493-865324002817}" type="presParOf" srcId="{1D85C40A-0D0E-4E8B-85F7-A8520D88C7FB}" destId="{33E66774-D973-45A8-8BE9-BBE0071ABC0A}" srcOrd="1" destOrd="0" presId="urn:microsoft.com/office/officeart/2008/layout/LinedList"/>
    <dgm:cxn modelId="{E2E5AE60-3585-418D-A10E-4AAB8326C5D6}" type="presParOf" srcId="{1D85C40A-0D0E-4E8B-85F7-A8520D88C7FB}" destId="{2286FB69-7564-4AB7-BF3D-EDE0951F4402}" srcOrd="2" destOrd="0" presId="urn:microsoft.com/office/officeart/2008/layout/LinedList"/>
    <dgm:cxn modelId="{FD94CAE4-0D43-40D9-B578-68D7F50E3BCA}" type="presParOf" srcId="{A53FDA43-6A47-4CF2-9F15-C70046C0D555}" destId="{008ACCA7-80BC-4A3F-B5DB-D350E6C3E429}" srcOrd="5" destOrd="0" presId="urn:microsoft.com/office/officeart/2008/layout/LinedList"/>
    <dgm:cxn modelId="{EC50F85E-83A1-400D-BF23-3A8077ACC098}" type="presParOf" srcId="{A53FDA43-6A47-4CF2-9F15-C70046C0D555}" destId="{00AE26B9-7750-478F-BA5A-2CBE6F4F5936}" srcOrd="6" destOrd="0" presId="urn:microsoft.com/office/officeart/2008/layout/LinedList"/>
    <dgm:cxn modelId="{02BC14CC-951D-49B4-8B23-8A1EF58B84EF}" type="presParOf" srcId="{A53FDA43-6A47-4CF2-9F15-C70046C0D555}" destId="{B36EBC8F-2250-4A2B-BAA1-F37799574680}" srcOrd="7" destOrd="0" presId="urn:microsoft.com/office/officeart/2008/layout/LinedList"/>
    <dgm:cxn modelId="{25A52ED3-740E-4A75-8F2E-863E3FC424F7}" type="presParOf" srcId="{B36EBC8F-2250-4A2B-BAA1-F37799574680}" destId="{8F894F72-301D-4507-9E2A-BA8B3AFD4F83}" srcOrd="0" destOrd="0" presId="urn:microsoft.com/office/officeart/2008/layout/LinedList"/>
    <dgm:cxn modelId="{B7E326DA-7188-41AD-A1C1-76A99C3B6E1B}" type="presParOf" srcId="{B36EBC8F-2250-4A2B-BAA1-F37799574680}" destId="{FF471255-AC14-42E9-ADCA-C5148EDD90C6}" srcOrd="1" destOrd="0" presId="urn:microsoft.com/office/officeart/2008/layout/LinedList"/>
    <dgm:cxn modelId="{48C0F495-192A-4813-8B82-99BC1712012A}" type="presParOf" srcId="{B36EBC8F-2250-4A2B-BAA1-F37799574680}" destId="{8E3B731E-20B8-4DA9-A2A2-BA52C10DD505}" srcOrd="2" destOrd="0" presId="urn:microsoft.com/office/officeart/2008/layout/LinedList"/>
    <dgm:cxn modelId="{C5182902-637E-4035-84BE-6AD9B25B696C}" type="presParOf" srcId="{A53FDA43-6A47-4CF2-9F15-C70046C0D555}" destId="{FA1DF2CC-CB29-4846-A031-9A35B9E536A6}" srcOrd="8" destOrd="0" presId="urn:microsoft.com/office/officeart/2008/layout/LinedList"/>
    <dgm:cxn modelId="{7383BBF7-DD0F-4D67-AB12-C81C269870FE}" type="presParOf" srcId="{A53FDA43-6A47-4CF2-9F15-C70046C0D555}" destId="{2D91677C-2340-45C6-B77D-6E1635473D38}" srcOrd="9" destOrd="0" presId="urn:microsoft.com/office/officeart/2008/layout/LinedList"/>
    <dgm:cxn modelId="{029C3912-562B-4AE7-9632-93582AAAE7EF}" type="presParOf" srcId="{A53FDA43-6A47-4CF2-9F15-C70046C0D555}" destId="{707461AD-F053-4272-9EB4-BDE704DC6AB7}" srcOrd="10" destOrd="0" presId="urn:microsoft.com/office/officeart/2008/layout/LinedList"/>
    <dgm:cxn modelId="{5D456461-56ED-4D76-87ED-1B20D8AA37DA}" type="presParOf" srcId="{707461AD-F053-4272-9EB4-BDE704DC6AB7}" destId="{6F52D671-0C00-4BCF-8FED-0C27602BBC55}" srcOrd="0" destOrd="0" presId="urn:microsoft.com/office/officeart/2008/layout/LinedList"/>
    <dgm:cxn modelId="{BA963131-C00F-4297-BED0-4515A01B03AE}" type="presParOf" srcId="{707461AD-F053-4272-9EB4-BDE704DC6AB7}" destId="{F7053A15-3718-4357-86E9-E511687FD550}" srcOrd="1" destOrd="0" presId="urn:microsoft.com/office/officeart/2008/layout/LinedList"/>
    <dgm:cxn modelId="{9F665F56-73B0-4523-9749-4A2A2CFD052A}" type="presParOf" srcId="{707461AD-F053-4272-9EB4-BDE704DC6AB7}" destId="{2DB23169-0659-4EC9-9F8B-12D8DE0B75CB}" srcOrd="2" destOrd="0" presId="urn:microsoft.com/office/officeart/2008/layout/LinedList"/>
    <dgm:cxn modelId="{A68C3E96-2E90-4AC3-B308-6C02F6DD7958}" type="presParOf" srcId="{A53FDA43-6A47-4CF2-9F15-C70046C0D555}" destId="{904B1229-8969-46F7-A521-0595EE2A6224}" srcOrd="11" destOrd="0" presId="urn:microsoft.com/office/officeart/2008/layout/LinedList"/>
    <dgm:cxn modelId="{99FB9DC7-063B-4FF6-8CB9-C90981796E70}" type="presParOf" srcId="{A53FDA43-6A47-4CF2-9F15-C70046C0D555}" destId="{04283A9E-D400-420D-9BB6-F31ABF7705D4}" srcOrd="12" destOrd="0" presId="urn:microsoft.com/office/officeart/2008/layout/LinedList"/>
    <dgm:cxn modelId="{0DC14237-08D0-4AB9-9150-F896D25B9AD0}" type="presParOf" srcId="{A53FDA43-6A47-4CF2-9F15-C70046C0D555}" destId="{9158D4E5-5441-4EE7-831F-2BB5439694D0}" srcOrd="13" destOrd="0" presId="urn:microsoft.com/office/officeart/2008/layout/LinedList"/>
    <dgm:cxn modelId="{8D9BC8A1-9221-48E9-B971-0A4F446148F2}" type="presParOf" srcId="{9158D4E5-5441-4EE7-831F-2BB5439694D0}" destId="{2CDF4F59-0842-438F-B3F6-F7E9C72A418E}" srcOrd="0" destOrd="0" presId="urn:microsoft.com/office/officeart/2008/layout/LinedList"/>
    <dgm:cxn modelId="{8D53C282-767F-41A8-B605-0084205222D1}" type="presParOf" srcId="{9158D4E5-5441-4EE7-831F-2BB5439694D0}" destId="{1B9FB9B5-7ADA-4F55-9976-CEB73A61E040}" srcOrd="1" destOrd="0" presId="urn:microsoft.com/office/officeart/2008/layout/LinedList"/>
    <dgm:cxn modelId="{9150AFBB-E91E-4299-9DCE-9D4A7611824A}" type="presParOf" srcId="{9158D4E5-5441-4EE7-831F-2BB5439694D0}" destId="{81180159-9DC9-4185-B4B9-DBE0C3F697F0}" srcOrd="2" destOrd="0" presId="urn:microsoft.com/office/officeart/2008/layout/LinedList"/>
    <dgm:cxn modelId="{81C793C1-0BB3-4129-9BEA-94419BBAD32A}" type="presParOf" srcId="{A53FDA43-6A47-4CF2-9F15-C70046C0D555}" destId="{9F0A1E92-BA2D-46E3-AA76-A13904622802}" srcOrd="14" destOrd="0" presId="urn:microsoft.com/office/officeart/2008/layout/LinedList"/>
    <dgm:cxn modelId="{4DD748BE-E9BA-44F0-A6A1-0717A2114092}" type="presParOf" srcId="{A53FDA43-6A47-4CF2-9F15-C70046C0D555}" destId="{270E6EF5-9230-42C1-8527-C372478032C6}"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530DC21-5CB4-4B8F-A620-577FE6E2420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AEB002D-79C4-45C4-9139-A45280591F70}">
      <dgm:prSet custT="1"/>
      <dgm:spPr/>
      <dgm:t>
        <a:bodyPr/>
        <a:lstStyle/>
        <a:p>
          <a:pPr algn="ctr" rtl="0"/>
          <a:r>
            <a:rPr lang="en-US" sz="2400" b="0" dirty="0">
              <a:latin typeface="Times New Roman" pitchFamily="18" charset="0"/>
              <a:cs typeface="Times New Roman" pitchFamily="18" charset="0"/>
            </a:rPr>
            <a:t>B1. </a:t>
          </a:r>
          <a:r>
            <a:rPr lang="en-US" sz="2400" b="0" dirty="0" err="1">
              <a:latin typeface="Times New Roman" pitchFamily="18" charset="0"/>
              <a:cs typeface="Times New Roman" pitchFamily="18" charset="0"/>
            </a:rPr>
            <a:t>Lập</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dự</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án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đầu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tư</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xây</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dựng</a:t>
          </a:r>
          <a:endParaRPr lang="en-US" sz="2400" b="0" dirty="0">
            <a:latin typeface="Times New Roman" pitchFamily="18" charset="0"/>
            <a:cs typeface="Times New Roman" pitchFamily="18" charset="0"/>
          </a:endParaRPr>
        </a:p>
      </dgm:t>
    </dgm:pt>
    <dgm:pt modelId="{B5B5EC13-1431-4B42-81F7-102D96DA3653}" type="parTrans" cxnId="{82D50832-E017-4EAC-9BAF-04FAF3F4257D}">
      <dgm:prSet/>
      <dgm:spPr/>
      <dgm:t>
        <a:bodyPr/>
        <a:lstStyle/>
        <a:p>
          <a:endParaRPr lang="en-US"/>
        </a:p>
      </dgm:t>
    </dgm:pt>
    <dgm:pt modelId="{60B81704-011E-42EE-AE66-B0C20FC870D0}" type="sibTrans" cxnId="{82D50832-E017-4EAC-9BAF-04FAF3F4257D}">
      <dgm:prSet/>
      <dgm:spPr/>
      <dgm:t>
        <a:bodyPr/>
        <a:lstStyle/>
        <a:p>
          <a:endParaRPr lang="en-US"/>
        </a:p>
      </dgm:t>
    </dgm:pt>
    <dgm:pt modelId="{9AA27DDE-D970-409B-B434-1E3BB15160EB}">
      <dgm:prSet custT="1"/>
      <dgm:spPr/>
      <dgm:t>
        <a:bodyPr/>
        <a:lstStyle/>
        <a:p>
          <a:pPr algn="ctr" rtl="0"/>
          <a:r>
            <a:rPr lang="en-US" sz="2400" b="0" dirty="0">
              <a:latin typeface="Times New Roman" pitchFamily="18" charset="0"/>
              <a:cs typeface="Times New Roman" pitchFamily="18" charset="0"/>
            </a:rPr>
            <a:t>B3. </a:t>
          </a:r>
          <a:r>
            <a:rPr lang="en-US" sz="2400" b="0" dirty="0" err="1">
              <a:latin typeface="Times New Roman" pitchFamily="18" charset="0"/>
              <a:cs typeface="Times New Roman" pitchFamily="18" charset="0"/>
            </a:rPr>
            <a:t>Gửi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Báo</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cáo</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thẩm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định</a:t>
          </a:r>
          <a:endParaRPr lang="en-US" sz="2400" b="0" dirty="0">
            <a:latin typeface="Times New Roman" pitchFamily="18" charset="0"/>
            <a:cs typeface="Times New Roman" pitchFamily="18" charset="0"/>
          </a:endParaRPr>
        </a:p>
      </dgm:t>
    </dgm:pt>
    <dgm:pt modelId="{C4048997-BA78-42E9-8E13-46E7FED04BCC}" type="parTrans" cxnId="{80396998-C7FE-46A9-AA20-A8709B72A4AA}">
      <dgm:prSet/>
      <dgm:spPr/>
      <dgm:t>
        <a:bodyPr/>
        <a:lstStyle/>
        <a:p>
          <a:endParaRPr lang="en-US"/>
        </a:p>
      </dgm:t>
    </dgm:pt>
    <dgm:pt modelId="{671B017E-CB18-45B5-89BA-B3ABF5F998E7}" type="sibTrans" cxnId="{80396998-C7FE-46A9-AA20-A8709B72A4AA}">
      <dgm:prSet/>
      <dgm:spPr/>
      <dgm:t>
        <a:bodyPr/>
        <a:lstStyle/>
        <a:p>
          <a:endParaRPr lang="en-US"/>
        </a:p>
      </dgm:t>
    </dgm:pt>
    <dgm:pt modelId="{B61D657B-F4BF-4878-8CAA-3B938FA4E48A}">
      <dgm:prSet custT="1"/>
      <dgm:spPr/>
      <dgm:t>
        <a:bodyPr/>
        <a:lstStyle/>
        <a:p>
          <a:pPr algn="ctr" rtl="0"/>
          <a:r>
            <a:rPr lang="en-US" sz="2400" b="0" dirty="0">
              <a:latin typeface="Times New Roman" pitchFamily="18" charset="0"/>
              <a:cs typeface="Times New Roman" pitchFamily="18" charset="0"/>
            </a:rPr>
            <a:t>B2. </a:t>
          </a:r>
          <a:r>
            <a:rPr lang="en-US" sz="2400" b="0" dirty="0" err="1">
              <a:latin typeface="Times New Roman" pitchFamily="18" charset="0"/>
              <a:cs typeface="Times New Roman" pitchFamily="18" charset="0"/>
            </a:rPr>
            <a:t>Thẩm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định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dự</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án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đầu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tư</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xây</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dựng</a:t>
          </a:r>
          <a:endParaRPr lang="en-US" sz="2400" b="0" dirty="0">
            <a:latin typeface="Times New Roman" pitchFamily="18" charset="0"/>
            <a:cs typeface="Times New Roman" pitchFamily="18" charset="0"/>
          </a:endParaRPr>
        </a:p>
      </dgm:t>
    </dgm:pt>
    <dgm:pt modelId="{4ABC302F-14D5-4DDC-967D-67F7663839B1}" type="parTrans" cxnId="{3EECB1A6-06C5-4622-B46D-C11AFE75D328}">
      <dgm:prSet/>
      <dgm:spPr/>
      <dgm:t>
        <a:bodyPr/>
        <a:lstStyle/>
        <a:p>
          <a:endParaRPr lang="en-US"/>
        </a:p>
      </dgm:t>
    </dgm:pt>
    <dgm:pt modelId="{08C0577B-606F-472F-B883-10260B47EE8E}" type="sibTrans" cxnId="{3EECB1A6-06C5-4622-B46D-C11AFE75D328}">
      <dgm:prSet/>
      <dgm:spPr/>
      <dgm:t>
        <a:bodyPr/>
        <a:lstStyle/>
        <a:p>
          <a:endParaRPr lang="en-US"/>
        </a:p>
      </dgm:t>
    </dgm:pt>
    <dgm:pt modelId="{6AAE48E1-B9AD-40E1-BC33-09A1E4060513}">
      <dgm:prSet custT="1"/>
      <dgm:spPr/>
      <dgm:t>
        <a:bodyPr/>
        <a:lstStyle/>
        <a:p>
          <a:pPr algn="ctr" rtl="0"/>
          <a:r>
            <a:rPr lang="en-US" sz="2400" b="0" dirty="0">
              <a:latin typeface="Times New Roman" pitchFamily="18" charset="0"/>
              <a:cs typeface="Times New Roman" pitchFamily="18" charset="0"/>
            </a:rPr>
            <a:t>B4. </a:t>
          </a:r>
          <a:r>
            <a:rPr lang="en-US" sz="2400" b="0" dirty="0" err="1">
              <a:latin typeface="Times New Roman" pitchFamily="18" charset="0"/>
              <a:cs typeface="Times New Roman" pitchFamily="18" charset="0"/>
            </a:rPr>
            <a:t>Thẩm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định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nội</a:t>
          </a:r>
          <a:r>
            <a:rPr lang="en-US" sz="2400" b="0" dirty="0">
              <a:latin typeface="Times New Roman" pitchFamily="18" charset="0"/>
              <a:cs typeface="Times New Roman" pitchFamily="18" charset="0"/>
            </a:rPr>
            <a:t> dung </a:t>
          </a:r>
          <a:r>
            <a:rPr lang="en-US" sz="2400" b="0" dirty="0" err="1">
              <a:latin typeface="Times New Roman" pitchFamily="18" charset="0"/>
              <a:cs typeface="Times New Roman" pitchFamily="18" charset="0"/>
            </a:rPr>
            <a:t>khác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và</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tổng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hợp</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kết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quả</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thẩm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định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gửi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chủ</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đầu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tư</a:t>
          </a:r>
          <a:endParaRPr lang="en-US" sz="2400" b="0" dirty="0">
            <a:latin typeface="Times New Roman" pitchFamily="18" charset="0"/>
            <a:cs typeface="Times New Roman" pitchFamily="18" charset="0"/>
          </a:endParaRPr>
        </a:p>
      </dgm:t>
    </dgm:pt>
    <dgm:pt modelId="{BCE93E46-E835-44A9-9673-D928D7983D5E}" type="parTrans" cxnId="{3EAFC181-45C5-48E0-B714-9739F3A4F019}">
      <dgm:prSet/>
      <dgm:spPr/>
      <dgm:t>
        <a:bodyPr/>
        <a:lstStyle/>
        <a:p>
          <a:endParaRPr lang="en-US"/>
        </a:p>
      </dgm:t>
    </dgm:pt>
    <dgm:pt modelId="{BFDEF874-25C2-4822-9EC5-606D51496E56}" type="sibTrans" cxnId="{3EAFC181-45C5-48E0-B714-9739F3A4F019}">
      <dgm:prSet/>
      <dgm:spPr/>
      <dgm:t>
        <a:bodyPr/>
        <a:lstStyle/>
        <a:p>
          <a:endParaRPr lang="en-US"/>
        </a:p>
      </dgm:t>
    </dgm:pt>
    <dgm:pt modelId="{F52AD1F5-0CF7-43AB-9919-48257A6B5E04}">
      <dgm:prSet custT="1"/>
      <dgm:spPr/>
      <dgm:t>
        <a:bodyPr/>
        <a:lstStyle/>
        <a:p>
          <a:pPr algn="ctr" rtl="0"/>
          <a:r>
            <a:rPr lang="en-US" sz="2400" b="0" dirty="0">
              <a:latin typeface="Times New Roman" pitchFamily="18" charset="0"/>
              <a:cs typeface="Times New Roman" pitchFamily="18" charset="0"/>
            </a:rPr>
            <a:t>B5. </a:t>
          </a:r>
          <a:r>
            <a:rPr lang="en-US" sz="2400" b="0" dirty="0" err="1">
              <a:latin typeface="Times New Roman" pitchFamily="18" charset="0"/>
              <a:cs typeface="Times New Roman" pitchFamily="18" charset="0"/>
            </a:rPr>
            <a:t>Xem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xét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quyết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định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đầu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tư</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dự</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án</a:t>
          </a:r>
          <a:endParaRPr lang="en-US" sz="2400" b="0" dirty="0">
            <a:latin typeface="Times New Roman" pitchFamily="18" charset="0"/>
            <a:cs typeface="Times New Roman" pitchFamily="18" charset="0"/>
          </a:endParaRPr>
        </a:p>
      </dgm:t>
    </dgm:pt>
    <dgm:pt modelId="{2D7499D5-832D-4030-A003-48F29812031F}" type="parTrans" cxnId="{7B5B114C-46EF-4559-8D2E-82E9BC70E83C}">
      <dgm:prSet/>
      <dgm:spPr/>
      <dgm:t>
        <a:bodyPr/>
        <a:lstStyle/>
        <a:p>
          <a:endParaRPr lang="en-US"/>
        </a:p>
      </dgm:t>
    </dgm:pt>
    <dgm:pt modelId="{FF8D6521-B958-4EB0-ACA7-156D5C449D68}" type="sibTrans" cxnId="{7B5B114C-46EF-4559-8D2E-82E9BC70E83C}">
      <dgm:prSet/>
      <dgm:spPr/>
      <dgm:t>
        <a:bodyPr/>
        <a:lstStyle/>
        <a:p>
          <a:endParaRPr lang="en-US"/>
        </a:p>
      </dgm:t>
    </dgm:pt>
    <dgm:pt modelId="{B63DFA55-65B4-4670-BFBA-D1D8CF9AF7E9}" type="pres">
      <dgm:prSet presAssocID="{E530DC21-5CB4-4B8F-A620-577FE6E2420D}" presName="rootnode" presStyleCnt="0">
        <dgm:presLayoutVars>
          <dgm:chMax/>
          <dgm:chPref/>
          <dgm:dir/>
          <dgm:animLvl val="lvl"/>
        </dgm:presLayoutVars>
      </dgm:prSet>
      <dgm:spPr/>
    </dgm:pt>
    <dgm:pt modelId="{CA32D050-0BEF-4B4E-AB51-2ED8580EF766}" type="pres">
      <dgm:prSet presAssocID="{9AEB002D-79C4-45C4-9139-A45280591F70}" presName="composite" presStyleCnt="0"/>
      <dgm:spPr/>
    </dgm:pt>
    <dgm:pt modelId="{A396AE1C-5902-4CB4-8140-8540A72DA46F}" type="pres">
      <dgm:prSet presAssocID="{9AEB002D-79C4-45C4-9139-A45280591F70}" presName="LShape" presStyleLbl="alignNode1" presStyleIdx="0" presStyleCnt="9"/>
      <dgm:spPr/>
    </dgm:pt>
    <dgm:pt modelId="{0C7CEC41-98B9-4030-8F25-96CCC32DD0BD}" type="pres">
      <dgm:prSet presAssocID="{9AEB002D-79C4-45C4-9139-A45280591F70}" presName="ParentText" presStyleLbl="revTx" presStyleIdx="0" presStyleCnt="5">
        <dgm:presLayoutVars>
          <dgm:chMax val="0"/>
          <dgm:chPref val="0"/>
          <dgm:bulletEnabled val="1"/>
        </dgm:presLayoutVars>
      </dgm:prSet>
      <dgm:spPr/>
    </dgm:pt>
    <dgm:pt modelId="{70797414-27CD-44A0-8F20-47625979F0C9}" type="pres">
      <dgm:prSet presAssocID="{9AEB002D-79C4-45C4-9139-A45280591F70}" presName="Triangle" presStyleLbl="alignNode1" presStyleIdx="1" presStyleCnt="9"/>
      <dgm:spPr/>
    </dgm:pt>
    <dgm:pt modelId="{E20E9E8C-4981-4C12-96D0-D1855B1D021F}" type="pres">
      <dgm:prSet presAssocID="{60B81704-011E-42EE-AE66-B0C20FC870D0}" presName="sibTrans" presStyleCnt="0"/>
      <dgm:spPr/>
    </dgm:pt>
    <dgm:pt modelId="{A8662B63-D58C-4CF0-874D-60980BEC8107}" type="pres">
      <dgm:prSet presAssocID="{60B81704-011E-42EE-AE66-B0C20FC870D0}" presName="space" presStyleCnt="0"/>
      <dgm:spPr/>
    </dgm:pt>
    <dgm:pt modelId="{87E8564B-9063-48D7-8B73-AF30B881084A}" type="pres">
      <dgm:prSet presAssocID="{B61D657B-F4BF-4878-8CAA-3B938FA4E48A}" presName="composite" presStyleCnt="0"/>
      <dgm:spPr/>
    </dgm:pt>
    <dgm:pt modelId="{3C3686A2-3339-4EF3-8DAE-32DC4F58BC8E}" type="pres">
      <dgm:prSet presAssocID="{B61D657B-F4BF-4878-8CAA-3B938FA4E48A}" presName="LShape" presStyleLbl="alignNode1" presStyleIdx="2" presStyleCnt="9"/>
      <dgm:spPr/>
    </dgm:pt>
    <dgm:pt modelId="{A15863D0-6C8B-4620-AAB5-FC5AED7EC968}" type="pres">
      <dgm:prSet presAssocID="{B61D657B-F4BF-4878-8CAA-3B938FA4E48A}" presName="ParentText" presStyleLbl="revTx" presStyleIdx="1" presStyleCnt="5">
        <dgm:presLayoutVars>
          <dgm:chMax val="0"/>
          <dgm:chPref val="0"/>
          <dgm:bulletEnabled val="1"/>
        </dgm:presLayoutVars>
      </dgm:prSet>
      <dgm:spPr/>
    </dgm:pt>
    <dgm:pt modelId="{4EE84985-2671-4DA4-A2FA-E836E3CFC096}" type="pres">
      <dgm:prSet presAssocID="{B61D657B-F4BF-4878-8CAA-3B938FA4E48A}" presName="Triangle" presStyleLbl="alignNode1" presStyleIdx="3" presStyleCnt="9"/>
      <dgm:spPr/>
    </dgm:pt>
    <dgm:pt modelId="{22339C1D-9D69-459F-8CF1-7C873DBA8951}" type="pres">
      <dgm:prSet presAssocID="{08C0577B-606F-472F-B883-10260B47EE8E}" presName="sibTrans" presStyleCnt="0"/>
      <dgm:spPr/>
    </dgm:pt>
    <dgm:pt modelId="{0EB1020F-218D-41E7-910A-E22D85B8FDC5}" type="pres">
      <dgm:prSet presAssocID="{08C0577B-606F-472F-B883-10260B47EE8E}" presName="space" presStyleCnt="0"/>
      <dgm:spPr/>
    </dgm:pt>
    <dgm:pt modelId="{2E59685E-2CA4-4299-8968-4D0DA9D3F0E1}" type="pres">
      <dgm:prSet presAssocID="{9AA27DDE-D970-409B-B434-1E3BB15160EB}" presName="composite" presStyleCnt="0"/>
      <dgm:spPr/>
    </dgm:pt>
    <dgm:pt modelId="{E81A5892-1677-4C51-86C1-608447100136}" type="pres">
      <dgm:prSet presAssocID="{9AA27DDE-D970-409B-B434-1E3BB15160EB}" presName="LShape" presStyleLbl="alignNode1" presStyleIdx="4" presStyleCnt="9"/>
      <dgm:spPr/>
    </dgm:pt>
    <dgm:pt modelId="{1BDB1363-B13B-4BC3-BB46-687919EF200B}" type="pres">
      <dgm:prSet presAssocID="{9AA27DDE-D970-409B-B434-1E3BB15160EB}" presName="ParentText" presStyleLbl="revTx" presStyleIdx="2" presStyleCnt="5">
        <dgm:presLayoutVars>
          <dgm:chMax val="0"/>
          <dgm:chPref val="0"/>
          <dgm:bulletEnabled val="1"/>
        </dgm:presLayoutVars>
      </dgm:prSet>
      <dgm:spPr/>
    </dgm:pt>
    <dgm:pt modelId="{4090E219-137F-49F5-9F03-8B0A86A4A60A}" type="pres">
      <dgm:prSet presAssocID="{9AA27DDE-D970-409B-B434-1E3BB15160EB}" presName="Triangle" presStyleLbl="alignNode1" presStyleIdx="5" presStyleCnt="9"/>
      <dgm:spPr/>
    </dgm:pt>
    <dgm:pt modelId="{113D4533-0075-40F9-B157-914A7AC8594D}" type="pres">
      <dgm:prSet presAssocID="{671B017E-CB18-45B5-89BA-B3ABF5F998E7}" presName="sibTrans" presStyleCnt="0"/>
      <dgm:spPr/>
    </dgm:pt>
    <dgm:pt modelId="{BB0997D3-CD31-4B83-99A4-8CB1B9940FB0}" type="pres">
      <dgm:prSet presAssocID="{671B017E-CB18-45B5-89BA-B3ABF5F998E7}" presName="space" presStyleCnt="0"/>
      <dgm:spPr/>
    </dgm:pt>
    <dgm:pt modelId="{A148FCF3-454A-4B2D-B807-4DE89B4FA6B4}" type="pres">
      <dgm:prSet presAssocID="{6AAE48E1-B9AD-40E1-BC33-09A1E4060513}" presName="composite" presStyleCnt="0"/>
      <dgm:spPr/>
    </dgm:pt>
    <dgm:pt modelId="{8AEFE350-AFD2-4BCF-8625-70C00E2677FE}" type="pres">
      <dgm:prSet presAssocID="{6AAE48E1-B9AD-40E1-BC33-09A1E4060513}" presName="LShape" presStyleLbl="alignNode1" presStyleIdx="6" presStyleCnt="9"/>
      <dgm:spPr/>
    </dgm:pt>
    <dgm:pt modelId="{BD9A565D-65D1-4FD8-8A03-4B2BAE802A4A}" type="pres">
      <dgm:prSet presAssocID="{6AAE48E1-B9AD-40E1-BC33-09A1E4060513}" presName="ParentText" presStyleLbl="revTx" presStyleIdx="3" presStyleCnt="5">
        <dgm:presLayoutVars>
          <dgm:chMax val="0"/>
          <dgm:chPref val="0"/>
          <dgm:bulletEnabled val="1"/>
        </dgm:presLayoutVars>
      </dgm:prSet>
      <dgm:spPr/>
    </dgm:pt>
    <dgm:pt modelId="{C3564AFF-E953-4B1A-9B14-58B39A8370FD}" type="pres">
      <dgm:prSet presAssocID="{6AAE48E1-B9AD-40E1-BC33-09A1E4060513}" presName="Triangle" presStyleLbl="alignNode1" presStyleIdx="7" presStyleCnt="9"/>
      <dgm:spPr/>
    </dgm:pt>
    <dgm:pt modelId="{DE9E755A-8AD1-45B9-9405-38F9F0B602EE}" type="pres">
      <dgm:prSet presAssocID="{BFDEF874-25C2-4822-9EC5-606D51496E56}" presName="sibTrans" presStyleCnt="0"/>
      <dgm:spPr/>
    </dgm:pt>
    <dgm:pt modelId="{86A7767E-3029-4888-9C44-48F2B99DD418}" type="pres">
      <dgm:prSet presAssocID="{BFDEF874-25C2-4822-9EC5-606D51496E56}" presName="space" presStyleCnt="0"/>
      <dgm:spPr/>
    </dgm:pt>
    <dgm:pt modelId="{367F2FDE-CDC9-45A8-AB77-2B920C0E52E6}" type="pres">
      <dgm:prSet presAssocID="{F52AD1F5-0CF7-43AB-9919-48257A6B5E04}" presName="composite" presStyleCnt="0"/>
      <dgm:spPr/>
    </dgm:pt>
    <dgm:pt modelId="{7C538670-CC33-4841-AA41-C83752115AC2}" type="pres">
      <dgm:prSet presAssocID="{F52AD1F5-0CF7-43AB-9919-48257A6B5E04}" presName="LShape" presStyleLbl="alignNode1" presStyleIdx="8" presStyleCnt="9"/>
      <dgm:spPr/>
    </dgm:pt>
    <dgm:pt modelId="{CE774AD1-ADD1-43FB-AC7B-9A75D9C6033B}" type="pres">
      <dgm:prSet presAssocID="{F52AD1F5-0CF7-43AB-9919-48257A6B5E04}" presName="ParentText" presStyleLbl="revTx" presStyleIdx="4" presStyleCnt="5">
        <dgm:presLayoutVars>
          <dgm:chMax val="0"/>
          <dgm:chPref val="0"/>
          <dgm:bulletEnabled val="1"/>
        </dgm:presLayoutVars>
      </dgm:prSet>
      <dgm:spPr/>
    </dgm:pt>
  </dgm:ptLst>
  <dgm:cxnLst>
    <dgm:cxn modelId="{3EECB1A6-06C5-4622-B46D-C11AFE75D328}" srcId="{E530DC21-5CB4-4B8F-A620-577FE6E2420D}" destId="{B61D657B-F4BF-4878-8CAA-3B938FA4E48A}" srcOrd="1" destOrd="0" parTransId="{4ABC302F-14D5-4DDC-967D-67F7663839B1}" sibTransId="{08C0577B-606F-472F-B883-10260B47EE8E}"/>
    <dgm:cxn modelId="{304CEA7B-BCB7-4DC5-A7AE-BD353D67863F}" type="presOf" srcId="{B61D657B-F4BF-4878-8CAA-3B938FA4E48A}" destId="{A15863D0-6C8B-4620-AAB5-FC5AED7EC968}" srcOrd="0" destOrd="0" presId="urn:microsoft.com/office/officeart/2009/3/layout/StepUpProcess"/>
    <dgm:cxn modelId="{7B17A395-A292-4513-B644-71615C419179}" type="presOf" srcId="{F52AD1F5-0CF7-43AB-9919-48257A6B5E04}" destId="{CE774AD1-ADD1-43FB-AC7B-9A75D9C6033B}" srcOrd="0" destOrd="0" presId="urn:microsoft.com/office/officeart/2009/3/layout/StepUpProcess"/>
    <dgm:cxn modelId="{80396998-C7FE-46A9-AA20-A8709B72A4AA}" srcId="{E530DC21-5CB4-4B8F-A620-577FE6E2420D}" destId="{9AA27DDE-D970-409B-B434-1E3BB15160EB}" srcOrd="2" destOrd="0" parTransId="{C4048997-BA78-42E9-8E13-46E7FED04BCC}" sibTransId="{671B017E-CB18-45B5-89BA-B3ABF5F998E7}"/>
    <dgm:cxn modelId="{72F1DC60-6057-4D69-92D3-1D3E16E0A3EC}" type="presOf" srcId="{9AA27DDE-D970-409B-B434-1E3BB15160EB}" destId="{1BDB1363-B13B-4BC3-BB46-687919EF200B}" srcOrd="0" destOrd="0" presId="urn:microsoft.com/office/officeart/2009/3/layout/StepUpProcess"/>
    <dgm:cxn modelId="{82D50832-E017-4EAC-9BAF-04FAF3F4257D}" srcId="{E530DC21-5CB4-4B8F-A620-577FE6E2420D}" destId="{9AEB002D-79C4-45C4-9139-A45280591F70}" srcOrd="0" destOrd="0" parTransId="{B5B5EC13-1431-4B42-81F7-102D96DA3653}" sibTransId="{60B81704-011E-42EE-AE66-B0C20FC870D0}"/>
    <dgm:cxn modelId="{CF3E45EB-6830-4740-A429-4BAF31B97AE8}" type="presOf" srcId="{E530DC21-5CB4-4B8F-A620-577FE6E2420D}" destId="{B63DFA55-65B4-4670-BFBA-D1D8CF9AF7E9}" srcOrd="0" destOrd="0" presId="urn:microsoft.com/office/officeart/2009/3/layout/StepUpProcess"/>
    <dgm:cxn modelId="{7B5B114C-46EF-4559-8D2E-82E9BC70E83C}" srcId="{E530DC21-5CB4-4B8F-A620-577FE6E2420D}" destId="{F52AD1F5-0CF7-43AB-9919-48257A6B5E04}" srcOrd="4" destOrd="0" parTransId="{2D7499D5-832D-4030-A003-48F29812031F}" sibTransId="{FF8D6521-B958-4EB0-ACA7-156D5C449D68}"/>
    <dgm:cxn modelId="{C8E9A9D8-7DB0-464C-A2AE-26EE177FFED3}" type="presOf" srcId="{9AEB002D-79C4-45C4-9139-A45280591F70}" destId="{0C7CEC41-98B9-4030-8F25-96CCC32DD0BD}" srcOrd="0" destOrd="0" presId="urn:microsoft.com/office/officeart/2009/3/layout/StepUpProcess"/>
    <dgm:cxn modelId="{3EAFC181-45C5-48E0-B714-9739F3A4F019}" srcId="{E530DC21-5CB4-4B8F-A620-577FE6E2420D}" destId="{6AAE48E1-B9AD-40E1-BC33-09A1E4060513}" srcOrd="3" destOrd="0" parTransId="{BCE93E46-E835-44A9-9673-D928D7983D5E}" sibTransId="{BFDEF874-25C2-4822-9EC5-606D51496E56}"/>
    <dgm:cxn modelId="{38F18FF1-29B2-4526-83C6-DDE15C5A66B7}" type="presOf" srcId="{6AAE48E1-B9AD-40E1-BC33-09A1E4060513}" destId="{BD9A565D-65D1-4FD8-8A03-4B2BAE802A4A}" srcOrd="0" destOrd="0" presId="urn:microsoft.com/office/officeart/2009/3/layout/StepUpProcess"/>
    <dgm:cxn modelId="{270C535C-352E-456E-8376-0E98BD250DE6}" type="presParOf" srcId="{B63DFA55-65B4-4670-BFBA-D1D8CF9AF7E9}" destId="{CA32D050-0BEF-4B4E-AB51-2ED8580EF766}" srcOrd="0" destOrd="0" presId="urn:microsoft.com/office/officeart/2009/3/layout/StepUpProcess"/>
    <dgm:cxn modelId="{CA5A02C9-796A-4154-8E34-036338BB84D2}" type="presParOf" srcId="{CA32D050-0BEF-4B4E-AB51-2ED8580EF766}" destId="{A396AE1C-5902-4CB4-8140-8540A72DA46F}" srcOrd="0" destOrd="0" presId="urn:microsoft.com/office/officeart/2009/3/layout/StepUpProcess"/>
    <dgm:cxn modelId="{92F2A359-3342-4841-8B33-6B681C2707ED}" type="presParOf" srcId="{CA32D050-0BEF-4B4E-AB51-2ED8580EF766}" destId="{0C7CEC41-98B9-4030-8F25-96CCC32DD0BD}" srcOrd="1" destOrd="0" presId="urn:microsoft.com/office/officeart/2009/3/layout/StepUpProcess"/>
    <dgm:cxn modelId="{A036581D-E77C-45D1-9107-7CCEA5536FC8}" type="presParOf" srcId="{CA32D050-0BEF-4B4E-AB51-2ED8580EF766}" destId="{70797414-27CD-44A0-8F20-47625979F0C9}" srcOrd="2" destOrd="0" presId="urn:microsoft.com/office/officeart/2009/3/layout/StepUpProcess"/>
    <dgm:cxn modelId="{4D8DC288-FF25-439B-BC27-025602ADDC79}" type="presParOf" srcId="{B63DFA55-65B4-4670-BFBA-D1D8CF9AF7E9}" destId="{E20E9E8C-4981-4C12-96D0-D1855B1D021F}" srcOrd="1" destOrd="0" presId="urn:microsoft.com/office/officeart/2009/3/layout/StepUpProcess"/>
    <dgm:cxn modelId="{7F8AE932-1A14-4680-87B5-6F20DFF2EB80}" type="presParOf" srcId="{E20E9E8C-4981-4C12-96D0-D1855B1D021F}" destId="{A8662B63-D58C-4CF0-874D-60980BEC8107}" srcOrd="0" destOrd="0" presId="urn:microsoft.com/office/officeart/2009/3/layout/StepUpProcess"/>
    <dgm:cxn modelId="{294325CB-FC59-4419-B1CA-A7BD4C6EA14D}" type="presParOf" srcId="{B63DFA55-65B4-4670-BFBA-D1D8CF9AF7E9}" destId="{87E8564B-9063-48D7-8B73-AF30B881084A}" srcOrd="2" destOrd="0" presId="urn:microsoft.com/office/officeart/2009/3/layout/StepUpProcess"/>
    <dgm:cxn modelId="{C494F161-FB12-47D9-88FD-D17B401BF120}" type="presParOf" srcId="{87E8564B-9063-48D7-8B73-AF30B881084A}" destId="{3C3686A2-3339-4EF3-8DAE-32DC4F58BC8E}" srcOrd="0" destOrd="0" presId="urn:microsoft.com/office/officeart/2009/3/layout/StepUpProcess"/>
    <dgm:cxn modelId="{25A68BBC-63F7-4452-9459-0F054A8817A1}" type="presParOf" srcId="{87E8564B-9063-48D7-8B73-AF30B881084A}" destId="{A15863D0-6C8B-4620-AAB5-FC5AED7EC968}" srcOrd="1" destOrd="0" presId="urn:microsoft.com/office/officeart/2009/3/layout/StepUpProcess"/>
    <dgm:cxn modelId="{4F12BCE6-6C40-4A6A-A5B8-1B55F49AFDF2}" type="presParOf" srcId="{87E8564B-9063-48D7-8B73-AF30B881084A}" destId="{4EE84985-2671-4DA4-A2FA-E836E3CFC096}" srcOrd="2" destOrd="0" presId="urn:microsoft.com/office/officeart/2009/3/layout/StepUpProcess"/>
    <dgm:cxn modelId="{EFCDFD60-3BDF-4450-A808-EAE5A677FC1B}" type="presParOf" srcId="{B63DFA55-65B4-4670-BFBA-D1D8CF9AF7E9}" destId="{22339C1D-9D69-459F-8CF1-7C873DBA8951}" srcOrd="3" destOrd="0" presId="urn:microsoft.com/office/officeart/2009/3/layout/StepUpProcess"/>
    <dgm:cxn modelId="{81923200-3962-4BF8-8D2B-048431D28D1B}" type="presParOf" srcId="{22339C1D-9D69-459F-8CF1-7C873DBA8951}" destId="{0EB1020F-218D-41E7-910A-E22D85B8FDC5}" srcOrd="0" destOrd="0" presId="urn:microsoft.com/office/officeart/2009/3/layout/StepUpProcess"/>
    <dgm:cxn modelId="{DA046C45-53C6-417A-973C-8AA6FC2A9521}" type="presParOf" srcId="{B63DFA55-65B4-4670-BFBA-D1D8CF9AF7E9}" destId="{2E59685E-2CA4-4299-8968-4D0DA9D3F0E1}" srcOrd="4" destOrd="0" presId="urn:microsoft.com/office/officeart/2009/3/layout/StepUpProcess"/>
    <dgm:cxn modelId="{C1321074-1C09-447E-96EF-946B7E8327E3}" type="presParOf" srcId="{2E59685E-2CA4-4299-8968-4D0DA9D3F0E1}" destId="{E81A5892-1677-4C51-86C1-608447100136}" srcOrd="0" destOrd="0" presId="urn:microsoft.com/office/officeart/2009/3/layout/StepUpProcess"/>
    <dgm:cxn modelId="{456B108D-97B0-45D1-8402-DFDFC3C337DC}" type="presParOf" srcId="{2E59685E-2CA4-4299-8968-4D0DA9D3F0E1}" destId="{1BDB1363-B13B-4BC3-BB46-687919EF200B}" srcOrd="1" destOrd="0" presId="urn:microsoft.com/office/officeart/2009/3/layout/StepUpProcess"/>
    <dgm:cxn modelId="{DDDB842C-9A40-46E7-9883-DB9E9C301180}" type="presParOf" srcId="{2E59685E-2CA4-4299-8968-4D0DA9D3F0E1}" destId="{4090E219-137F-49F5-9F03-8B0A86A4A60A}" srcOrd="2" destOrd="0" presId="urn:microsoft.com/office/officeart/2009/3/layout/StepUpProcess"/>
    <dgm:cxn modelId="{72BECAA7-9093-486F-AF39-0890DD1B21A8}" type="presParOf" srcId="{B63DFA55-65B4-4670-BFBA-D1D8CF9AF7E9}" destId="{113D4533-0075-40F9-B157-914A7AC8594D}" srcOrd="5" destOrd="0" presId="urn:microsoft.com/office/officeart/2009/3/layout/StepUpProcess"/>
    <dgm:cxn modelId="{D1ADAFEC-4041-4ACC-959C-5DC4B6488893}" type="presParOf" srcId="{113D4533-0075-40F9-B157-914A7AC8594D}" destId="{BB0997D3-CD31-4B83-99A4-8CB1B9940FB0}" srcOrd="0" destOrd="0" presId="urn:microsoft.com/office/officeart/2009/3/layout/StepUpProcess"/>
    <dgm:cxn modelId="{854F4224-75B1-4038-ABFA-7B1DC4DCD9B6}" type="presParOf" srcId="{B63DFA55-65B4-4670-BFBA-D1D8CF9AF7E9}" destId="{A148FCF3-454A-4B2D-B807-4DE89B4FA6B4}" srcOrd="6" destOrd="0" presId="urn:microsoft.com/office/officeart/2009/3/layout/StepUpProcess"/>
    <dgm:cxn modelId="{121D6874-1DCA-4F2C-853F-B4D547C74AA8}" type="presParOf" srcId="{A148FCF3-454A-4B2D-B807-4DE89B4FA6B4}" destId="{8AEFE350-AFD2-4BCF-8625-70C00E2677FE}" srcOrd="0" destOrd="0" presId="urn:microsoft.com/office/officeart/2009/3/layout/StepUpProcess"/>
    <dgm:cxn modelId="{33BC94B5-9405-474D-8805-B6849AD38D7B}" type="presParOf" srcId="{A148FCF3-454A-4B2D-B807-4DE89B4FA6B4}" destId="{BD9A565D-65D1-4FD8-8A03-4B2BAE802A4A}" srcOrd="1" destOrd="0" presId="urn:microsoft.com/office/officeart/2009/3/layout/StepUpProcess"/>
    <dgm:cxn modelId="{05241D28-650E-446E-895A-347752E3AE79}" type="presParOf" srcId="{A148FCF3-454A-4B2D-B807-4DE89B4FA6B4}" destId="{C3564AFF-E953-4B1A-9B14-58B39A8370FD}" srcOrd="2" destOrd="0" presId="urn:microsoft.com/office/officeart/2009/3/layout/StepUpProcess"/>
    <dgm:cxn modelId="{89D3ADE4-1082-4E80-A230-58020ED7C363}" type="presParOf" srcId="{B63DFA55-65B4-4670-BFBA-D1D8CF9AF7E9}" destId="{DE9E755A-8AD1-45B9-9405-38F9F0B602EE}" srcOrd="7" destOrd="0" presId="urn:microsoft.com/office/officeart/2009/3/layout/StepUpProcess"/>
    <dgm:cxn modelId="{11A69B2A-B070-4507-9E00-9ED14C218F38}" type="presParOf" srcId="{DE9E755A-8AD1-45B9-9405-38F9F0B602EE}" destId="{86A7767E-3029-4888-9C44-48F2B99DD418}" srcOrd="0" destOrd="0" presId="urn:microsoft.com/office/officeart/2009/3/layout/StepUpProcess"/>
    <dgm:cxn modelId="{00FB9755-69ED-48E5-8EBE-F33228ACA71B}" type="presParOf" srcId="{B63DFA55-65B4-4670-BFBA-D1D8CF9AF7E9}" destId="{367F2FDE-CDC9-45A8-AB77-2B920C0E52E6}" srcOrd="8" destOrd="0" presId="urn:microsoft.com/office/officeart/2009/3/layout/StepUpProcess"/>
    <dgm:cxn modelId="{5FAE6293-142B-49D1-9AEA-22F98D5C0B85}" type="presParOf" srcId="{367F2FDE-CDC9-45A8-AB77-2B920C0E52E6}" destId="{7C538670-CC33-4841-AA41-C83752115AC2}" srcOrd="0" destOrd="0" presId="urn:microsoft.com/office/officeart/2009/3/layout/StepUpProcess"/>
    <dgm:cxn modelId="{A904743C-13FE-4221-A6AD-30DF6B7F8B2C}" type="presParOf" srcId="{367F2FDE-CDC9-45A8-AB77-2B920C0E52E6}" destId="{CE774AD1-ADD1-43FB-AC7B-9A75D9C6033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797E57F-BA06-48EF-8070-2AA05E7E5A7F}" type="doc">
      <dgm:prSet loTypeId="urn:microsoft.com/office/officeart/2005/8/layout/chevron1" loCatId="process" qsTypeId="urn:microsoft.com/office/officeart/2005/8/quickstyle/simple1" qsCatId="simple" csTypeId="urn:microsoft.com/office/officeart/2005/8/colors/accent1_2" csCatId="accent1" phldr="1"/>
      <dgm:spPr/>
    </dgm:pt>
    <dgm:pt modelId="{E8172256-7266-4ED1-9CDB-FBBC80E6AC5A}">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i="0" dirty="0">
              <a:solidFill>
                <a:schemeClr val="tx1"/>
              </a:solidFill>
              <a:latin typeface="Times New Roman" pitchFamily="18" charset="0"/>
              <a:cs typeface="Times New Roman" pitchFamily="18" charset="0"/>
            </a:rPr>
            <a:t>B1. </a:t>
          </a:r>
          <a:r>
            <a:rPr lang="en-US" sz="2400" i="0" dirty="0" err="1">
              <a:solidFill>
                <a:schemeClr val="tx1"/>
              </a:solidFill>
              <a:latin typeface="Times New Roman" pitchFamily="18" charset="0"/>
              <a:cs typeface="Times New Roman" pitchFamily="18" charset="0"/>
            </a:rPr>
            <a:t>Lập</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thẩm</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định</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phê</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duyệt</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và</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đề</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xuất</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dự</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án</a:t>
          </a:r>
          <a:endParaRPr lang="en-US" sz="2400" i="0" dirty="0">
            <a:solidFill>
              <a:schemeClr val="tx1"/>
            </a:solidFill>
            <a:latin typeface="Times New Roman" pitchFamily="18" charset="0"/>
            <a:cs typeface="Times New Roman" pitchFamily="18" charset="0"/>
          </a:endParaRPr>
        </a:p>
      </dgm:t>
    </dgm:pt>
    <dgm:pt modelId="{A04DE24D-C295-4CE4-8C00-A109F4F4CC5C}" type="parTrans" cxnId="{CE174F8C-5287-4695-BC9C-DB60E0A6B0CE}">
      <dgm:prSet/>
      <dgm:spPr/>
      <dgm:t>
        <a:bodyPr/>
        <a:lstStyle/>
        <a:p>
          <a:endParaRPr lang="en-US"/>
        </a:p>
      </dgm:t>
    </dgm:pt>
    <dgm:pt modelId="{841CBDC9-8A25-4122-85BA-641C9970F6FD}" type="sibTrans" cxnId="{CE174F8C-5287-4695-BC9C-DB60E0A6B0CE}">
      <dgm:prSet/>
      <dgm:spPr/>
      <dgm:t>
        <a:bodyPr/>
        <a:lstStyle/>
        <a:p>
          <a:endParaRPr lang="en-US"/>
        </a:p>
      </dgm:t>
    </dgm:pt>
    <dgm:pt modelId="{53A7A96D-78DA-43DC-97A4-D2EDCFEF397A}">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200" b="0" i="0" dirty="0">
              <a:solidFill>
                <a:schemeClr val="tx1"/>
              </a:solidFill>
              <a:latin typeface="Times New Roman" pitchFamily="18" charset="0"/>
              <a:cs typeface="Times New Roman" pitchFamily="18" charset="0"/>
            </a:rPr>
            <a:t>B2. </a:t>
          </a:r>
          <a:r>
            <a:rPr lang="en-US" sz="2400" b="0" i="0" dirty="0" err="1">
              <a:solidFill>
                <a:schemeClr val="tx1"/>
              </a:solidFill>
              <a:latin typeface="Times New Roman" pitchFamily="18" charset="0"/>
              <a:cs typeface="Times New Roman" pitchFamily="18" charset="0"/>
            </a:rPr>
            <a:t>Lập</a:t>
          </a:r>
          <a:r>
            <a:rPr lang="en-US" sz="2200" b="0" i="0" dirty="0">
              <a:solidFill>
                <a:schemeClr val="tx1"/>
              </a:solidFill>
              <a:latin typeface="Times New Roman" pitchFamily="18" charset="0"/>
              <a:cs typeface="Times New Roman" pitchFamily="18" charset="0"/>
            </a:rPr>
            <a:t> </a:t>
          </a:r>
          <a:r>
            <a:rPr lang="en-US" sz="2200" b="0" i="0" dirty="0" err="1">
              <a:solidFill>
                <a:schemeClr val="tx1"/>
              </a:solidFill>
              <a:latin typeface="Times New Roman" pitchFamily="18" charset="0"/>
              <a:cs typeface="Times New Roman" pitchFamily="18" charset="0"/>
            </a:rPr>
            <a:t>báo</a:t>
          </a:r>
          <a:r>
            <a:rPr lang="en-US" sz="2200" b="0" i="0" dirty="0">
              <a:solidFill>
                <a:schemeClr val="tx1"/>
              </a:solidFill>
              <a:latin typeface="Times New Roman" pitchFamily="18" charset="0"/>
              <a:cs typeface="Times New Roman" pitchFamily="18" charset="0"/>
            </a:rPr>
            <a:t> </a:t>
          </a:r>
          <a:r>
            <a:rPr lang="en-US" sz="2200" b="0" i="0" dirty="0" err="1">
              <a:solidFill>
                <a:schemeClr val="tx1"/>
              </a:solidFill>
              <a:latin typeface="Times New Roman" pitchFamily="18" charset="0"/>
              <a:cs typeface="Times New Roman" pitchFamily="18" charset="0"/>
            </a:rPr>
            <a:t>cáo</a:t>
          </a:r>
          <a:r>
            <a:rPr lang="en-US" sz="2200" b="0" i="0" dirty="0">
              <a:solidFill>
                <a:schemeClr val="tx1"/>
              </a:solidFill>
              <a:latin typeface="Times New Roman" pitchFamily="18" charset="0"/>
              <a:cs typeface="Times New Roman" pitchFamily="18" charset="0"/>
            </a:rPr>
            <a:t> </a:t>
          </a:r>
          <a:r>
            <a:rPr lang="en-US" sz="2200" b="0" i="0" dirty="0" err="1">
              <a:solidFill>
                <a:schemeClr val="tx1"/>
              </a:solidFill>
              <a:latin typeface="Times New Roman" pitchFamily="18" charset="0"/>
              <a:cs typeface="Times New Roman" pitchFamily="18" charset="0"/>
            </a:rPr>
            <a:t>nghiên</a:t>
          </a:r>
          <a:r>
            <a:rPr lang="en-US" sz="2200" b="0" i="0" dirty="0">
              <a:solidFill>
                <a:schemeClr val="tx1"/>
              </a:solidFill>
              <a:latin typeface="Times New Roman" pitchFamily="18" charset="0"/>
              <a:cs typeface="Times New Roman" pitchFamily="18" charset="0"/>
            </a:rPr>
            <a:t> </a:t>
          </a:r>
          <a:r>
            <a:rPr lang="en-US" sz="2200" b="0" i="0" dirty="0" err="1">
              <a:solidFill>
                <a:schemeClr val="tx1"/>
              </a:solidFill>
              <a:latin typeface="Times New Roman" pitchFamily="18" charset="0"/>
              <a:cs typeface="Times New Roman" pitchFamily="18" charset="0"/>
            </a:rPr>
            <a:t>cứu</a:t>
          </a:r>
          <a:r>
            <a:rPr lang="en-US" sz="2200" b="0" i="0" dirty="0">
              <a:solidFill>
                <a:schemeClr val="tx1"/>
              </a:solidFill>
              <a:latin typeface="Times New Roman" pitchFamily="18" charset="0"/>
              <a:cs typeface="Times New Roman" pitchFamily="18" charset="0"/>
            </a:rPr>
            <a:t> </a:t>
          </a:r>
          <a:r>
            <a:rPr lang="en-US" sz="2200" b="0" i="0" dirty="0" err="1">
              <a:solidFill>
                <a:schemeClr val="tx1"/>
              </a:solidFill>
              <a:latin typeface="Times New Roman" pitchFamily="18" charset="0"/>
              <a:cs typeface="Times New Roman" pitchFamily="18" charset="0"/>
            </a:rPr>
            <a:t>khả</a:t>
          </a:r>
          <a:r>
            <a:rPr lang="en-US" sz="2200" b="0" i="0" dirty="0">
              <a:solidFill>
                <a:schemeClr val="tx1"/>
              </a:solidFill>
              <a:latin typeface="Times New Roman" pitchFamily="18" charset="0"/>
              <a:cs typeface="Times New Roman" pitchFamily="18" charset="0"/>
            </a:rPr>
            <a:t> </a:t>
          </a:r>
          <a:r>
            <a:rPr lang="en-US" sz="2200" b="0" i="0" dirty="0" err="1">
              <a:solidFill>
                <a:schemeClr val="tx1"/>
              </a:solidFill>
              <a:latin typeface="Times New Roman" pitchFamily="18" charset="0"/>
              <a:cs typeface="Times New Roman" pitchFamily="18" charset="0"/>
            </a:rPr>
            <a:t>thi</a:t>
          </a:r>
          <a:r>
            <a:rPr lang="en-US" sz="2200" b="0" i="0" dirty="0">
              <a:solidFill>
                <a:schemeClr val="tx1"/>
              </a:solidFill>
              <a:latin typeface="Times New Roman" pitchFamily="18" charset="0"/>
              <a:cs typeface="Times New Roman" pitchFamily="18" charset="0"/>
            </a:rPr>
            <a:t> </a:t>
          </a:r>
          <a:endParaRPr lang="en-US" sz="2200" i="0" dirty="0">
            <a:solidFill>
              <a:schemeClr val="tx1"/>
            </a:solidFill>
            <a:latin typeface="Times New Roman" pitchFamily="18" charset="0"/>
            <a:cs typeface="Times New Roman" pitchFamily="18" charset="0"/>
          </a:endParaRPr>
        </a:p>
      </dgm:t>
    </dgm:pt>
    <dgm:pt modelId="{F191917F-EE7B-438A-9199-A2B610E04701}" type="parTrans" cxnId="{7C78EDE6-2CB2-4D89-B5B6-DCA73F2283FE}">
      <dgm:prSet/>
      <dgm:spPr/>
      <dgm:t>
        <a:bodyPr/>
        <a:lstStyle/>
        <a:p>
          <a:endParaRPr lang="en-US"/>
        </a:p>
      </dgm:t>
    </dgm:pt>
    <dgm:pt modelId="{305FE526-C048-4FFE-866F-FB8C02C136F6}" type="sibTrans" cxnId="{7C78EDE6-2CB2-4D89-B5B6-DCA73F2283FE}">
      <dgm:prSet/>
      <dgm:spPr/>
      <dgm:t>
        <a:bodyPr/>
        <a:lstStyle/>
        <a:p>
          <a:endParaRPr lang="en-US"/>
        </a:p>
      </dgm:t>
    </dgm:pt>
    <dgm:pt modelId="{5BE31FD9-DB16-44FE-9055-366B4D8201F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i="0" dirty="0">
              <a:solidFill>
                <a:schemeClr val="tx1"/>
              </a:solidFill>
              <a:latin typeface="Times New Roman" pitchFamily="18" charset="0"/>
              <a:cs typeface="Times New Roman" pitchFamily="18" charset="0"/>
            </a:rPr>
            <a:t>B3. </a:t>
          </a:r>
          <a:r>
            <a:rPr lang="en-US" sz="2400" i="0" dirty="0" err="1">
              <a:solidFill>
                <a:schemeClr val="tx1"/>
              </a:solidFill>
              <a:latin typeface="Times New Roman" pitchFamily="18" charset="0"/>
              <a:cs typeface="Times New Roman" pitchFamily="18" charset="0"/>
            </a:rPr>
            <a:t>Thẩm</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định</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báo</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cáo</a:t>
          </a:r>
          <a:r>
            <a:rPr lang="en-US" sz="2400" i="0" dirty="0">
              <a:solidFill>
                <a:schemeClr val="tx1"/>
              </a:solidFill>
              <a:latin typeface="Times New Roman" pitchFamily="18" charset="0"/>
              <a:cs typeface="Times New Roman" pitchFamily="18" charset="0"/>
            </a:rPr>
            <a:t> </a:t>
          </a:r>
          <a:r>
            <a:rPr lang="en-US" sz="2400" b="0" i="0" dirty="0" err="1">
              <a:solidFill>
                <a:schemeClr val="tx1"/>
              </a:solidFill>
              <a:latin typeface="Times New Roman" pitchFamily="18" charset="0"/>
              <a:cs typeface="Times New Roman" pitchFamily="18" charset="0"/>
            </a:rPr>
            <a:t>nghiên</a:t>
          </a:r>
          <a:r>
            <a:rPr lang="en-US" sz="2400" b="0" i="0" dirty="0">
              <a:solidFill>
                <a:schemeClr val="tx1"/>
              </a:solidFill>
              <a:latin typeface="Times New Roman" pitchFamily="18" charset="0"/>
              <a:cs typeface="Times New Roman" pitchFamily="18" charset="0"/>
            </a:rPr>
            <a:t> </a:t>
          </a:r>
          <a:r>
            <a:rPr lang="en-US" sz="2400" b="0" i="0" dirty="0" err="1">
              <a:solidFill>
                <a:schemeClr val="tx1"/>
              </a:solidFill>
              <a:latin typeface="Times New Roman" pitchFamily="18" charset="0"/>
              <a:cs typeface="Times New Roman" pitchFamily="18" charset="0"/>
            </a:rPr>
            <a:t>cứu</a:t>
          </a:r>
          <a:r>
            <a:rPr lang="en-US" sz="2400" b="0" i="0" dirty="0">
              <a:solidFill>
                <a:schemeClr val="tx1"/>
              </a:solidFill>
              <a:latin typeface="Times New Roman" pitchFamily="18" charset="0"/>
              <a:cs typeface="Times New Roman" pitchFamily="18" charset="0"/>
            </a:rPr>
            <a:t> </a:t>
          </a:r>
          <a:r>
            <a:rPr lang="en-US" sz="2400" b="0" i="0" dirty="0" err="1">
              <a:solidFill>
                <a:schemeClr val="tx1"/>
              </a:solidFill>
              <a:latin typeface="Times New Roman" pitchFamily="18" charset="0"/>
              <a:cs typeface="Times New Roman" pitchFamily="18" charset="0"/>
            </a:rPr>
            <a:t>khả</a:t>
          </a:r>
          <a:r>
            <a:rPr lang="en-US" sz="2400" b="0" i="0" dirty="0">
              <a:solidFill>
                <a:schemeClr val="tx1"/>
              </a:solidFill>
              <a:latin typeface="Times New Roman" pitchFamily="18" charset="0"/>
              <a:cs typeface="Times New Roman" pitchFamily="18" charset="0"/>
            </a:rPr>
            <a:t> </a:t>
          </a:r>
          <a:r>
            <a:rPr lang="en-US" sz="2400" b="0" i="0" dirty="0" err="1">
              <a:solidFill>
                <a:schemeClr val="tx1"/>
              </a:solidFill>
              <a:latin typeface="Times New Roman" pitchFamily="18" charset="0"/>
              <a:cs typeface="Times New Roman" pitchFamily="18" charset="0"/>
            </a:rPr>
            <a:t>thi</a:t>
          </a:r>
          <a:endParaRPr lang="en-US" sz="2400" i="0" dirty="0">
            <a:solidFill>
              <a:schemeClr val="tx1"/>
            </a:solidFill>
            <a:latin typeface="Times New Roman" pitchFamily="18" charset="0"/>
            <a:cs typeface="Times New Roman" pitchFamily="18" charset="0"/>
          </a:endParaRPr>
        </a:p>
      </dgm:t>
    </dgm:pt>
    <dgm:pt modelId="{63E16579-BDA2-4D9F-BA9F-85522ED4D25D}" type="parTrans" cxnId="{FB486391-CCF9-464D-A77A-E23E249C5DC6}">
      <dgm:prSet/>
      <dgm:spPr/>
      <dgm:t>
        <a:bodyPr/>
        <a:lstStyle/>
        <a:p>
          <a:endParaRPr lang="en-US"/>
        </a:p>
      </dgm:t>
    </dgm:pt>
    <dgm:pt modelId="{65B4BACE-F9CD-4229-952E-074B44C56A27}" type="sibTrans" cxnId="{FB486391-CCF9-464D-A77A-E23E249C5DC6}">
      <dgm:prSet/>
      <dgm:spPr/>
      <dgm:t>
        <a:bodyPr/>
        <a:lstStyle/>
        <a:p>
          <a:endParaRPr lang="en-US"/>
        </a:p>
      </dgm:t>
    </dgm:pt>
    <dgm:pt modelId="{31AD6D03-0C17-4311-B640-CC66B1A994D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i="0" dirty="0">
              <a:solidFill>
                <a:schemeClr val="tx1"/>
              </a:solidFill>
              <a:latin typeface="Times New Roman" pitchFamily="18" charset="0"/>
              <a:cs typeface="Times New Roman" pitchFamily="18" charset="0"/>
            </a:rPr>
            <a:t>B4. </a:t>
          </a:r>
          <a:r>
            <a:rPr lang="en-US" sz="2400" i="0" dirty="0" err="1">
              <a:solidFill>
                <a:schemeClr val="tx1"/>
              </a:solidFill>
              <a:latin typeface="Times New Roman" pitchFamily="18" charset="0"/>
              <a:cs typeface="Times New Roman" pitchFamily="18" charset="0"/>
            </a:rPr>
            <a:t>Phê</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duyệt</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báo</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cáo</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nghiên</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cứu</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khả</a:t>
          </a:r>
          <a:r>
            <a:rPr lang="en-US" sz="2400" i="0" dirty="0">
              <a:solidFill>
                <a:schemeClr val="tx1"/>
              </a:solidFill>
              <a:latin typeface="Times New Roman" pitchFamily="18" charset="0"/>
              <a:cs typeface="Times New Roman" pitchFamily="18" charset="0"/>
            </a:rPr>
            <a:t> </a:t>
          </a:r>
          <a:r>
            <a:rPr lang="en-US" sz="2400" i="0" dirty="0" err="1">
              <a:solidFill>
                <a:schemeClr val="tx1"/>
              </a:solidFill>
              <a:latin typeface="Times New Roman" pitchFamily="18" charset="0"/>
              <a:cs typeface="Times New Roman" pitchFamily="18" charset="0"/>
            </a:rPr>
            <a:t>thi</a:t>
          </a:r>
          <a:endParaRPr lang="en-US" sz="2400" i="0" dirty="0">
            <a:solidFill>
              <a:schemeClr val="tx1"/>
            </a:solidFill>
            <a:latin typeface="Times New Roman" pitchFamily="18" charset="0"/>
            <a:cs typeface="Times New Roman" pitchFamily="18" charset="0"/>
          </a:endParaRPr>
        </a:p>
      </dgm:t>
    </dgm:pt>
    <dgm:pt modelId="{00526562-0930-4380-8596-8D2DEB5E4F1A}" type="parTrans" cxnId="{67CDD2D8-252A-4196-8420-F05987C6FE0C}">
      <dgm:prSet/>
      <dgm:spPr/>
      <dgm:t>
        <a:bodyPr/>
        <a:lstStyle/>
        <a:p>
          <a:endParaRPr lang="en-US"/>
        </a:p>
      </dgm:t>
    </dgm:pt>
    <dgm:pt modelId="{2049B51B-6B54-4E6E-930D-390D2ACDC58C}" type="sibTrans" cxnId="{67CDD2D8-252A-4196-8420-F05987C6FE0C}">
      <dgm:prSet/>
      <dgm:spPr/>
      <dgm:t>
        <a:bodyPr/>
        <a:lstStyle/>
        <a:p>
          <a:endParaRPr lang="en-US"/>
        </a:p>
      </dgm:t>
    </dgm:pt>
    <dgm:pt modelId="{D1D285B9-4BCD-4344-8479-91BB40F0569F}" type="pres">
      <dgm:prSet presAssocID="{1797E57F-BA06-48EF-8070-2AA05E7E5A7F}" presName="Name0" presStyleCnt="0">
        <dgm:presLayoutVars>
          <dgm:dir/>
          <dgm:animLvl val="lvl"/>
          <dgm:resizeHandles val="exact"/>
        </dgm:presLayoutVars>
      </dgm:prSet>
      <dgm:spPr/>
    </dgm:pt>
    <dgm:pt modelId="{DC8B6440-AC4D-4B87-968D-D1E4FF95BC89}" type="pres">
      <dgm:prSet presAssocID="{E8172256-7266-4ED1-9CDB-FBBC80E6AC5A}" presName="parTxOnly" presStyleLbl="node1" presStyleIdx="0" presStyleCnt="4" custScaleX="2000000" custScaleY="2000000" custLinFactX="180446" custLinFactY="-1505833" custLinFactNeighborX="200000" custLinFactNeighborY="-1600000">
        <dgm:presLayoutVars>
          <dgm:chMax val="0"/>
          <dgm:chPref val="0"/>
          <dgm:bulletEnabled val="1"/>
        </dgm:presLayoutVars>
      </dgm:prSet>
      <dgm:spPr/>
    </dgm:pt>
    <dgm:pt modelId="{01AB0509-C5E3-4F11-A2E9-E78C346AF568}" type="pres">
      <dgm:prSet presAssocID="{841CBDC9-8A25-4122-85BA-641C9970F6FD}" presName="parTxOnlySpace" presStyleCnt="0"/>
      <dgm:spPr/>
    </dgm:pt>
    <dgm:pt modelId="{E1B7CB83-3CCC-433A-8F60-66F2170920A4}" type="pres">
      <dgm:prSet presAssocID="{53A7A96D-78DA-43DC-97A4-D2EDCFEF397A}" presName="parTxOnly" presStyleLbl="node1" presStyleIdx="1" presStyleCnt="4" custScaleX="2000000" custScaleY="1991451" custLinFactX="-362847" custLinFactY="-443378" custLinFactNeighborX="-400000" custLinFactNeighborY="-500000">
        <dgm:presLayoutVars>
          <dgm:chMax val="0"/>
          <dgm:chPref val="0"/>
          <dgm:bulletEnabled val="1"/>
        </dgm:presLayoutVars>
      </dgm:prSet>
      <dgm:spPr/>
    </dgm:pt>
    <dgm:pt modelId="{29F7A6EB-A66C-43B6-A3E1-D60744141F2E}" type="pres">
      <dgm:prSet presAssocID="{305FE526-C048-4FFE-866F-FB8C02C136F6}" presName="parTxOnlySpace" presStyleCnt="0"/>
      <dgm:spPr/>
    </dgm:pt>
    <dgm:pt modelId="{985FE7A4-6C33-42B5-83B1-43FD88A875D1}" type="pres">
      <dgm:prSet presAssocID="{5BE31FD9-DB16-44FE-9055-366B4D8201F6}" presName="parTxOnly" presStyleLbl="node1" presStyleIdx="2" presStyleCnt="4" custScaleX="2000000" custScaleY="2000000" custLinFactX="-647242" custLinFactY="500000" custLinFactNeighborX="-700000" custLinFactNeighborY="583179">
        <dgm:presLayoutVars>
          <dgm:chMax val="0"/>
          <dgm:chPref val="0"/>
          <dgm:bulletEnabled val="1"/>
        </dgm:presLayoutVars>
      </dgm:prSet>
      <dgm:spPr/>
    </dgm:pt>
    <dgm:pt modelId="{7CD0B91B-3736-4186-8DFD-2F3647EBC922}" type="pres">
      <dgm:prSet presAssocID="{65B4BACE-F9CD-4229-952E-074B44C56A27}" presName="parTxOnlySpace" presStyleCnt="0"/>
      <dgm:spPr/>
    </dgm:pt>
    <dgm:pt modelId="{5E620958-CAD3-4870-ADFD-10719FD7CC5B}" type="pres">
      <dgm:prSet presAssocID="{31AD6D03-0C17-4311-B640-CC66B1A994DF}" presName="parTxOnly" presStyleLbl="node1" presStyleIdx="3" presStyleCnt="4" custScaleX="2000000" custScaleY="2000000" custLinFactX="-700000" custLinFactY="1600000" custLinFactNeighborX="-702494" custLinFactNeighborY="1697045">
        <dgm:presLayoutVars>
          <dgm:chMax val="0"/>
          <dgm:chPref val="0"/>
          <dgm:bulletEnabled val="1"/>
        </dgm:presLayoutVars>
      </dgm:prSet>
      <dgm:spPr/>
    </dgm:pt>
  </dgm:ptLst>
  <dgm:cxnLst>
    <dgm:cxn modelId="{570C4CCA-27AC-425B-B6A9-6A1A3CFE03D1}" type="presOf" srcId="{1797E57F-BA06-48EF-8070-2AA05E7E5A7F}" destId="{D1D285B9-4BCD-4344-8479-91BB40F0569F}" srcOrd="0" destOrd="0" presId="urn:microsoft.com/office/officeart/2005/8/layout/chevron1"/>
    <dgm:cxn modelId="{67CDD2D8-252A-4196-8420-F05987C6FE0C}" srcId="{1797E57F-BA06-48EF-8070-2AA05E7E5A7F}" destId="{31AD6D03-0C17-4311-B640-CC66B1A994DF}" srcOrd="3" destOrd="0" parTransId="{00526562-0930-4380-8596-8D2DEB5E4F1A}" sibTransId="{2049B51B-6B54-4E6E-930D-390D2ACDC58C}"/>
    <dgm:cxn modelId="{CE174F8C-5287-4695-BC9C-DB60E0A6B0CE}" srcId="{1797E57F-BA06-48EF-8070-2AA05E7E5A7F}" destId="{E8172256-7266-4ED1-9CDB-FBBC80E6AC5A}" srcOrd="0" destOrd="0" parTransId="{A04DE24D-C295-4CE4-8C00-A109F4F4CC5C}" sibTransId="{841CBDC9-8A25-4122-85BA-641C9970F6FD}"/>
    <dgm:cxn modelId="{7C78EDE6-2CB2-4D89-B5B6-DCA73F2283FE}" srcId="{1797E57F-BA06-48EF-8070-2AA05E7E5A7F}" destId="{53A7A96D-78DA-43DC-97A4-D2EDCFEF397A}" srcOrd="1" destOrd="0" parTransId="{F191917F-EE7B-438A-9199-A2B610E04701}" sibTransId="{305FE526-C048-4FFE-866F-FB8C02C136F6}"/>
    <dgm:cxn modelId="{48B15236-DF59-4F73-A387-84D8E86123AA}" type="presOf" srcId="{53A7A96D-78DA-43DC-97A4-D2EDCFEF397A}" destId="{E1B7CB83-3CCC-433A-8F60-66F2170920A4}" srcOrd="0" destOrd="0" presId="urn:microsoft.com/office/officeart/2005/8/layout/chevron1"/>
    <dgm:cxn modelId="{78578908-683C-4466-931E-06BCE5082177}" type="presOf" srcId="{31AD6D03-0C17-4311-B640-CC66B1A994DF}" destId="{5E620958-CAD3-4870-ADFD-10719FD7CC5B}" srcOrd="0" destOrd="0" presId="urn:microsoft.com/office/officeart/2005/8/layout/chevron1"/>
    <dgm:cxn modelId="{5F46CA8A-DA14-47FA-92ED-7868F5515DF6}" type="presOf" srcId="{5BE31FD9-DB16-44FE-9055-366B4D8201F6}" destId="{985FE7A4-6C33-42B5-83B1-43FD88A875D1}" srcOrd="0" destOrd="0" presId="urn:microsoft.com/office/officeart/2005/8/layout/chevron1"/>
    <dgm:cxn modelId="{FB486391-CCF9-464D-A77A-E23E249C5DC6}" srcId="{1797E57F-BA06-48EF-8070-2AA05E7E5A7F}" destId="{5BE31FD9-DB16-44FE-9055-366B4D8201F6}" srcOrd="2" destOrd="0" parTransId="{63E16579-BDA2-4D9F-BA9F-85522ED4D25D}" sibTransId="{65B4BACE-F9CD-4229-952E-074B44C56A27}"/>
    <dgm:cxn modelId="{185DFC10-F735-4A13-BD46-D9D048F43A9F}" type="presOf" srcId="{E8172256-7266-4ED1-9CDB-FBBC80E6AC5A}" destId="{DC8B6440-AC4D-4B87-968D-D1E4FF95BC89}" srcOrd="0" destOrd="0" presId="urn:microsoft.com/office/officeart/2005/8/layout/chevron1"/>
    <dgm:cxn modelId="{59530F21-7CB5-44E9-B146-ABDADDA806AD}" type="presParOf" srcId="{D1D285B9-4BCD-4344-8479-91BB40F0569F}" destId="{DC8B6440-AC4D-4B87-968D-D1E4FF95BC89}" srcOrd="0" destOrd="0" presId="urn:microsoft.com/office/officeart/2005/8/layout/chevron1"/>
    <dgm:cxn modelId="{556C0E94-B3FE-49F0-BCDE-8CAAEC6D4F49}" type="presParOf" srcId="{D1D285B9-4BCD-4344-8479-91BB40F0569F}" destId="{01AB0509-C5E3-4F11-A2E9-E78C346AF568}" srcOrd="1" destOrd="0" presId="urn:microsoft.com/office/officeart/2005/8/layout/chevron1"/>
    <dgm:cxn modelId="{BAD3ECE6-B249-4E82-ABAA-9DB4352300C3}" type="presParOf" srcId="{D1D285B9-4BCD-4344-8479-91BB40F0569F}" destId="{E1B7CB83-3CCC-433A-8F60-66F2170920A4}" srcOrd="2" destOrd="0" presId="urn:microsoft.com/office/officeart/2005/8/layout/chevron1"/>
    <dgm:cxn modelId="{F9D03D58-730F-4DB9-9A01-C05ADD79C618}" type="presParOf" srcId="{D1D285B9-4BCD-4344-8479-91BB40F0569F}" destId="{29F7A6EB-A66C-43B6-A3E1-D60744141F2E}" srcOrd="3" destOrd="0" presId="urn:microsoft.com/office/officeart/2005/8/layout/chevron1"/>
    <dgm:cxn modelId="{8ED2F5A0-F3E0-4DEC-8C26-E453326D35F4}" type="presParOf" srcId="{D1D285B9-4BCD-4344-8479-91BB40F0569F}" destId="{985FE7A4-6C33-42B5-83B1-43FD88A875D1}" srcOrd="4" destOrd="0" presId="urn:microsoft.com/office/officeart/2005/8/layout/chevron1"/>
    <dgm:cxn modelId="{72896B8F-3344-4AB8-BB0D-28942B53CE9E}" type="presParOf" srcId="{D1D285B9-4BCD-4344-8479-91BB40F0569F}" destId="{7CD0B91B-3736-4186-8DFD-2F3647EBC922}" srcOrd="5" destOrd="0" presId="urn:microsoft.com/office/officeart/2005/8/layout/chevron1"/>
    <dgm:cxn modelId="{2F6E1E79-CC2F-423D-BF4C-4060B7CB53E5}" type="presParOf" srcId="{D1D285B9-4BCD-4344-8479-91BB40F0569F}" destId="{5E620958-CAD3-4870-ADFD-10719FD7CC5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0AFA4-ACE2-4428-933B-39F0ECC6158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09C86CA-CC25-44AC-999A-99D2CB735740}">
      <dgm:prSet phldrT="[Text]" custT="1"/>
      <dgm:spPr/>
      <dgm:t>
        <a:bodyPr/>
        <a:lstStyle/>
        <a:p>
          <a:r>
            <a:rPr lang="en-US" sz="2200" b="1" dirty="0" err="1"/>
            <a:t>Hình</a:t>
          </a:r>
          <a:r>
            <a:rPr lang="en-US" sz="2200" b="1" dirty="0"/>
            <a:t> </a:t>
          </a:r>
          <a:r>
            <a:rPr lang="en-US" sz="2200" b="1" dirty="0" err="1"/>
            <a:t>thức</a:t>
          </a:r>
          <a:r>
            <a:rPr lang="en-US" sz="2200" b="1" dirty="0"/>
            <a:t> </a:t>
          </a:r>
          <a:r>
            <a:rPr lang="en-US" sz="2200" b="1" dirty="0" err="1"/>
            <a:t>của</a:t>
          </a:r>
          <a:r>
            <a:rPr lang="en-US" sz="2200" b="1" dirty="0"/>
            <a:t> </a:t>
          </a:r>
          <a:r>
            <a:rPr lang="en-US" sz="2200" b="1" dirty="0" err="1"/>
            <a:t>điều</a:t>
          </a:r>
          <a:r>
            <a:rPr lang="en-US" sz="2200" b="1" dirty="0"/>
            <a:t> </a:t>
          </a:r>
          <a:r>
            <a:rPr lang="en-US" sz="2200" b="1" dirty="0" err="1"/>
            <a:t>kiện</a:t>
          </a:r>
          <a:endParaRPr lang="en-US" sz="2200" b="1" dirty="0"/>
        </a:p>
      </dgm:t>
    </dgm:pt>
    <dgm:pt modelId="{E675529D-B784-4B95-B554-F90CD158365F}" type="parTrans" cxnId="{C9B40A9A-B26C-40EE-AF12-BF294931F1C3}">
      <dgm:prSet/>
      <dgm:spPr/>
      <dgm:t>
        <a:bodyPr/>
        <a:lstStyle/>
        <a:p>
          <a:endParaRPr lang="en-US"/>
        </a:p>
      </dgm:t>
    </dgm:pt>
    <dgm:pt modelId="{8B12EC5E-0ED4-4AA7-B7C7-A476EB5C3F6C}" type="sibTrans" cxnId="{C9B40A9A-B26C-40EE-AF12-BF294931F1C3}">
      <dgm:prSet/>
      <dgm:spPr/>
      <dgm:t>
        <a:bodyPr/>
        <a:lstStyle/>
        <a:p>
          <a:endParaRPr lang="en-US"/>
        </a:p>
      </dgm:t>
    </dgm:pt>
    <dgm:pt modelId="{9A98DC51-8078-44AC-90AA-8A32E3CCC32A}">
      <dgm:prSet phldrT="[Text]"/>
      <dgm:spPr/>
      <dgm:t>
        <a:bodyPr/>
        <a:lstStyle/>
        <a:p>
          <a:pPr algn="just"/>
          <a:r>
            <a:rPr lang="en-US" b="1" dirty="0" err="1"/>
            <a:t>Giấy</a:t>
          </a:r>
          <a:r>
            <a:rPr lang="en-US" b="1" dirty="0"/>
            <a:t> </a:t>
          </a:r>
          <a:r>
            <a:rPr lang="en-US" b="1" dirty="0" err="1"/>
            <a:t>phép</a:t>
          </a:r>
          <a:endParaRPr lang="en-US" b="1" dirty="0"/>
        </a:p>
      </dgm:t>
    </dgm:pt>
    <dgm:pt modelId="{92A0BE4E-BF40-452C-A7B9-97C9FEDCD1FF}" type="parTrans" cxnId="{2F3E884A-B3CA-43DD-ABCE-9583E73424CC}">
      <dgm:prSet/>
      <dgm:spPr/>
      <dgm:t>
        <a:bodyPr/>
        <a:lstStyle/>
        <a:p>
          <a:endParaRPr lang="en-US"/>
        </a:p>
      </dgm:t>
    </dgm:pt>
    <dgm:pt modelId="{69556DDA-A01C-419E-83B7-10CB2B431E78}" type="sibTrans" cxnId="{2F3E884A-B3CA-43DD-ABCE-9583E73424CC}">
      <dgm:prSet/>
      <dgm:spPr/>
      <dgm:t>
        <a:bodyPr/>
        <a:lstStyle/>
        <a:p>
          <a:endParaRPr lang="en-US"/>
        </a:p>
      </dgm:t>
    </dgm:pt>
    <dgm:pt modelId="{2A6615BA-5B31-4127-AD76-16B84C50C450}">
      <dgm:prSet phldrT="[Text]"/>
      <dgm:spPr/>
      <dgm:t>
        <a:bodyPr/>
        <a:lstStyle/>
        <a:p>
          <a:pPr algn="just"/>
          <a:r>
            <a:rPr lang="en-US" b="1" dirty="0" err="1"/>
            <a:t>Giấy</a:t>
          </a:r>
          <a:r>
            <a:rPr lang="en-US" b="1" dirty="0"/>
            <a:t> </a:t>
          </a:r>
          <a:r>
            <a:rPr lang="en-US" b="1" dirty="0" err="1"/>
            <a:t>chứng</a:t>
          </a:r>
          <a:r>
            <a:rPr lang="en-US" b="1" dirty="0"/>
            <a:t> </a:t>
          </a:r>
          <a:r>
            <a:rPr lang="en-US" b="1" dirty="0" err="1"/>
            <a:t>nhận</a:t>
          </a:r>
          <a:r>
            <a:rPr lang="en-US" b="1" dirty="0"/>
            <a:t> </a:t>
          </a:r>
          <a:r>
            <a:rPr lang="en-US" b="1" dirty="0" err="1"/>
            <a:t>đủ</a:t>
          </a:r>
          <a:r>
            <a:rPr lang="en-US" b="1" dirty="0"/>
            <a:t> </a:t>
          </a:r>
          <a:r>
            <a:rPr lang="en-US" b="1" dirty="0" err="1"/>
            <a:t>điều</a:t>
          </a:r>
          <a:r>
            <a:rPr lang="en-US" b="1" dirty="0"/>
            <a:t> </a:t>
          </a:r>
          <a:r>
            <a:rPr lang="en-US" b="1" dirty="0" err="1"/>
            <a:t>kiện</a:t>
          </a:r>
          <a:endParaRPr lang="en-US" b="1" dirty="0"/>
        </a:p>
      </dgm:t>
    </dgm:pt>
    <dgm:pt modelId="{E8259B24-3055-4B6C-B08E-EC7412877796}" type="parTrans" cxnId="{26569E8D-50C5-43F2-B4C9-C2F384E662CB}">
      <dgm:prSet/>
      <dgm:spPr/>
      <dgm:t>
        <a:bodyPr/>
        <a:lstStyle/>
        <a:p>
          <a:endParaRPr lang="en-US"/>
        </a:p>
      </dgm:t>
    </dgm:pt>
    <dgm:pt modelId="{2E8CC381-7E70-4677-83C9-822154969DAF}" type="sibTrans" cxnId="{26569E8D-50C5-43F2-B4C9-C2F384E662CB}">
      <dgm:prSet/>
      <dgm:spPr/>
      <dgm:t>
        <a:bodyPr/>
        <a:lstStyle/>
        <a:p>
          <a:endParaRPr lang="en-US"/>
        </a:p>
      </dgm:t>
    </dgm:pt>
    <dgm:pt modelId="{F9B92287-2B2D-4F83-859C-E775443A1326}">
      <dgm:prSet phldrT="[Text]" custT="1"/>
      <dgm:spPr/>
      <dgm:t>
        <a:bodyPr/>
        <a:lstStyle/>
        <a:p>
          <a:r>
            <a:rPr lang="en-US" sz="2300" b="1" dirty="0" err="1"/>
            <a:t>Nhà</a:t>
          </a:r>
          <a:r>
            <a:rPr lang="en-US" sz="2300" b="1" dirty="0"/>
            <a:t> </a:t>
          </a:r>
          <a:r>
            <a:rPr lang="en-US" sz="2300" b="1" dirty="0" err="1"/>
            <a:t>đầu</a:t>
          </a:r>
          <a:r>
            <a:rPr lang="en-US" sz="2300" b="1" dirty="0"/>
            <a:t> </a:t>
          </a:r>
          <a:r>
            <a:rPr lang="en-US" sz="2300" b="1" dirty="0" err="1"/>
            <a:t>tư</a:t>
          </a:r>
          <a:r>
            <a:rPr lang="en-US" sz="2300" b="1" dirty="0"/>
            <a:t> </a:t>
          </a:r>
          <a:r>
            <a:rPr lang="en-US" sz="2300" b="1" dirty="0" err="1"/>
            <a:t>nước</a:t>
          </a:r>
          <a:r>
            <a:rPr lang="en-US" sz="2300" b="1" dirty="0"/>
            <a:t> </a:t>
          </a:r>
          <a:r>
            <a:rPr lang="en-US" sz="2300" b="1" dirty="0" err="1"/>
            <a:t>ngoài</a:t>
          </a:r>
          <a:endParaRPr lang="en-US" sz="2300" b="1" dirty="0"/>
        </a:p>
      </dgm:t>
    </dgm:pt>
    <dgm:pt modelId="{45EAAF7A-818F-4B29-9B9B-8F6C22C73283}" type="parTrans" cxnId="{C9892909-AA39-484A-9D66-86572ED6D297}">
      <dgm:prSet/>
      <dgm:spPr/>
      <dgm:t>
        <a:bodyPr/>
        <a:lstStyle/>
        <a:p>
          <a:endParaRPr lang="en-US"/>
        </a:p>
      </dgm:t>
    </dgm:pt>
    <dgm:pt modelId="{A29D4157-954B-4E1B-8724-11C2FC0EB45D}" type="sibTrans" cxnId="{C9892909-AA39-484A-9D66-86572ED6D297}">
      <dgm:prSet/>
      <dgm:spPr/>
      <dgm:t>
        <a:bodyPr/>
        <a:lstStyle/>
        <a:p>
          <a:endParaRPr lang="en-US"/>
        </a:p>
      </dgm:t>
    </dgm:pt>
    <dgm:pt modelId="{CA32097D-5B8F-4997-B3A4-ED6330DD4B10}">
      <dgm:prSet phldrT="[Text]"/>
      <dgm:spPr/>
      <dgm:t>
        <a:bodyPr/>
        <a:lstStyle/>
        <a:p>
          <a:pPr algn="just"/>
          <a:r>
            <a:rPr lang="en-US" b="1" dirty="0" err="1"/>
            <a:t>Tỷ</a:t>
          </a:r>
          <a:r>
            <a:rPr lang="en-US" b="1" dirty="0"/>
            <a:t> </a:t>
          </a:r>
          <a:r>
            <a:rPr lang="en-US" b="1" dirty="0" err="1"/>
            <a:t>lệ</a:t>
          </a:r>
          <a:r>
            <a:rPr lang="en-US" b="1" dirty="0"/>
            <a:t> </a:t>
          </a:r>
          <a:r>
            <a:rPr lang="en-US" b="1" dirty="0" err="1"/>
            <a:t>sở</a:t>
          </a:r>
          <a:r>
            <a:rPr lang="en-US" b="1" dirty="0"/>
            <a:t> </a:t>
          </a:r>
          <a:r>
            <a:rPr lang="en-US" b="1" dirty="0" err="1"/>
            <a:t>hữu</a:t>
          </a:r>
          <a:endParaRPr lang="en-US" b="1" dirty="0"/>
        </a:p>
      </dgm:t>
    </dgm:pt>
    <dgm:pt modelId="{95C6D35F-24E4-4BB2-AC46-9F6E19756807}" type="parTrans" cxnId="{6A307852-5280-4AE6-A124-7F64494942E6}">
      <dgm:prSet/>
      <dgm:spPr/>
      <dgm:t>
        <a:bodyPr/>
        <a:lstStyle/>
        <a:p>
          <a:endParaRPr lang="en-US"/>
        </a:p>
      </dgm:t>
    </dgm:pt>
    <dgm:pt modelId="{EE763551-2F57-44B8-846B-6621DCB59CE2}" type="sibTrans" cxnId="{6A307852-5280-4AE6-A124-7F64494942E6}">
      <dgm:prSet/>
      <dgm:spPr/>
      <dgm:t>
        <a:bodyPr/>
        <a:lstStyle/>
        <a:p>
          <a:endParaRPr lang="en-US"/>
        </a:p>
      </dgm:t>
    </dgm:pt>
    <dgm:pt modelId="{6E05718A-4A38-4493-81CF-EB5E2EF5934A}">
      <dgm:prSet phldrT="[Text]"/>
      <dgm:spPr/>
      <dgm:t>
        <a:bodyPr/>
        <a:lstStyle/>
        <a:p>
          <a:pPr algn="just"/>
          <a:r>
            <a:rPr lang="en-US" b="1" dirty="0" err="1"/>
            <a:t>Hình</a:t>
          </a:r>
          <a:r>
            <a:rPr lang="en-US" b="1" dirty="0"/>
            <a:t> </a:t>
          </a:r>
          <a:r>
            <a:rPr lang="en-US" b="1" dirty="0" err="1"/>
            <a:t>thức</a:t>
          </a:r>
          <a:r>
            <a:rPr lang="en-US" b="1" dirty="0"/>
            <a:t> </a:t>
          </a:r>
          <a:r>
            <a:rPr lang="en-US" b="1" dirty="0" err="1"/>
            <a:t>đầu</a:t>
          </a:r>
          <a:r>
            <a:rPr lang="en-US" b="1" dirty="0"/>
            <a:t> </a:t>
          </a:r>
          <a:r>
            <a:rPr lang="en-US" b="1" dirty="0" err="1"/>
            <a:t>tư</a:t>
          </a:r>
          <a:endParaRPr lang="en-US" b="1" dirty="0"/>
        </a:p>
      </dgm:t>
    </dgm:pt>
    <dgm:pt modelId="{4801CBAF-DDF3-4313-991C-781727A3E7BE}" type="parTrans" cxnId="{F635CD55-D132-43F5-8B0E-28CC134D3E77}">
      <dgm:prSet/>
      <dgm:spPr/>
      <dgm:t>
        <a:bodyPr/>
        <a:lstStyle/>
        <a:p>
          <a:endParaRPr lang="en-US"/>
        </a:p>
      </dgm:t>
    </dgm:pt>
    <dgm:pt modelId="{39EC20D3-6B18-4308-9F9F-780CA56235C3}" type="sibTrans" cxnId="{F635CD55-D132-43F5-8B0E-28CC134D3E77}">
      <dgm:prSet/>
      <dgm:spPr/>
      <dgm:t>
        <a:bodyPr/>
        <a:lstStyle/>
        <a:p>
          <a:endParaRPr lang="en-US"/>
        </a:p>
      </dgm:t>
    </dgm:pt>
    <dgm:pt modelId="{610A02BD-13C3-4261-95D9-155B3B4A43FA}">
      <dgm:prSet phldrT="[Text]"/>
      <dgm:spPr/>
      <dgm:t>
        <a:bodyPr/>
        <a:lstStyle/>
        <a:p>
          <a:pPr algn="just"/>
          <a:r>
            <a:rPr lang="en-US" b="1" dirty="0" err="1"/>
            <a:t>Chứng</a:t>
          </a:r>
          <a:r>
            <a:rPr lang="en-US" b="1" dirty="0"/>
            <a:t> </a:t>
          </a:r>
          <a:r>
            <a:rPr lang="en-US" b="1" dirty="0" err="1"/>
            <a:t>chỉ</a:t>
          </a:r>
          <a:r>
            <a:rPr lang="en-US" b="1" dirty="0"/>
            <a:t> </a:t>
          </a:r>
          <a:r>
            <a:rPr lang="en-US" b="1" dirty="0" err="1"/>
            <a:t>hành</a:t>
          </a:r>
          <a:r>
            <a:rPr lang="en-US" b="1" dirty="0"/>
            <a:t> </a:t>
          </a:r>
          <a:r>
            <a:rPr lang="en-US" b="1" dirty="0" err="1"/>
            <a:t>nghề</a:t>
          </a:r>
          <a:endParaRPr lang="en-US" b="1" dirty="0"/>
        </a:p>
      </dgm:t>
    </dgm:pt>
    <dgm:pt modelId="{B838FDFD-9E09-4E67-80BA-C4EF219FD700}" type="parTrans" cxnId="{A4F6E933-C480-40A6-93BB-895A1E6D26DA}">
      <dgm:prSet/>
      <dgm:spPr/>
      <dgm:t>
        <a:bodyPr/>
        <a:lstStyle/>
        <a:p>
          <a:endParaRPr lang="en-US"/>
        </a:p>
      </dgm:t>
    </dgm:pt>
    <dgm:pt modelId="{AEC8BDC9-7EAC-42F7-AA1E-CD407F9EE632}" type="sibTrans" cxnId="{A4F6E933-C480-40A6-93BB-895A1E6D26DA}">
      <dgm:prSet/>
      <dgm:spPr/>
      <dgm:t>
        <a:bodyPr/>
        <a:lstStyle/>
        <a:p>
          <a:endParaRPr lang="en-US"/>
        </a:p>
      </dgm:t>
    </dgm:pt>
    <dgm:pt modelId="{0FC55D94-EE1F-408D-9961-7853C7D7DF2B}">
      <dgm:prSet phldrT="[Text]"/>
      <dgm:spPr/>
      <dgm:t>
        <a:bodyPr/>
        <a:lstStyle/>
        <a:p>
          <a:pPr algn="just"/>
          <a:r>
            <a:rPr lang="en-US" b="1" dirty="0" err="1"/>
            <a:t>Chứng</a:t>
          </a:r>
          <a:r>
            <a:rPr lang="en-US" b="1" dirty="0"/>
            <a:t> </a:t>
          </a:r>
          <a:r>
            <a:rPr lang="en-US" b="1" dirty="0" err="1"/>
            <a:t>nhận</a:t>
          </a:r>
          <a:r>
            <a:rPr lang="en-US" b="1" dirty="0"/>
            <a:t> </a:t>
          </a:r>
          <a:r>
            <a:rPr lang="en-US" b="1" dirty="0" err="1"/>
            <a:t>bảo</a:t>
          </a:r>
          <a:r>
            <a:rPr lang="en-US" b="1" dirty="0"/>
            <a:t> </a:t>
          </a:r>
          <a:r>
            <a:rPr lang="en-US" b="1" dirty="0" err="1"/>
            <a:t>hiểm</a:t>
          </a:r>
          <a:r>
            <a:rPr lang="en-US" b="1" dirty="0"/>
            <a:t> </a:t>
          </a:r>
          <a:r>
            <a:rPr lang="en-US" b="1" dirty="0" err="1"/>
            <a:t>trách</a:t>
          </a:r>
          <a:r>
            <a:rPr lang="en-US" b="1" dirty="0"/>
            <a:t> </a:t>
          </a:r>
          <a:r>
            <a:rPr lang="en-US" b="1" dirty="0" err="1"/>
            <a:t>nhiệm</a:t>
          </a:r>
          <a:r>
            <a:rPr lang="en-US" b="1" dirty="0"/>
            <a:t> </a:t>
          </a:r>
          <a:r>
            <a:rPr lang="en-US" b="1" dirty="0" err="1"/>
            <a:t>nghề</a:t>
          </a:r>
          <a:r>
            <a:rPr lang="en-US" b="1" dirty="0"/>
            <a:t> </a:t>
          </a:r>
          <a:r>
            <a:rPr lang="en-US" b="1" dirty="0" err="1"/>
            <a:t>nghiệp</a:t>
          </a:r>
          <a:endParaRPr lang="en-US" b="1" dirty="0"/>
        </a:p>
      </dgm:t>
    </dgm:pt>
    <dgm:pt modelId="{440B97C4-043D-46A8-A7D6-F912FB7A26FB}" type="parTrans" cxnId="{8ED9BE06-165B-4BF4-B192-B13EA520D49F}">
      <dgm:prSet/>
      <dgm:spPr/>
      <dgm:t>
        <a:bodyPr/>
        <a:lstStyle/>
        <a:p>
          <a:endParaRPr lang="en-US"/>
        </a:p>
      </dgm:t>
    </dgm:pt>
    <dgm:pt modelId="{37919A6E-B660-467A-8415-58E4D93FAC85}" type="sibTrans" cxnId="{8ED9BE06-165B-4BF4-B192-B13EA520D49F}">
      <dgm:prSet/>
      <dgm:spPr/>
      <dgm:t>
        <a:bodyPr/>
        <a:lstStyle/>
        <a:p>
          <a:endParaRPr lang="en-US"/>
        </a:p>
      </dgm:t>
    </dgm:pt>
    <dgm:pt modelId="{3C88A6CA-B074-4B11-A3C9-2AC8B406B85E}">
      <dgm:prSet phldrT="[Text]"/>
      <dgm:spPr/>
      <dgm:t>
        <a:bodyPr/>
        <a:lstStyle/>
        <a:p>
          <a:pPr algn="just"/>
          <a:r>
            <a:rPr lang="en-US" b="1" dirty="0" err="1"/>
            <a:t>Văn</a:t>
          </a:r>
          <a:r>
            <a:rPr lang="en-US" b="1" dirty="0"/>
            <a:t> </a:t>
          </a:r>
          <a:r>
            <a:rPr lang="en-US" b="1" dirty="0" err="1"/>
            <a:t>bản</a:t>
          </a:r>
          <a:r>
            <a:rPr lang="en-US" b="1" dirty="0"/>
            <a:t> </a:t>
          </a:r>
          <a:r>
            <a:rPr lang="en-US" b="1" dirty="0" err="1"/>
            <a:t>xác</a:t>
          </a:r>
          <a:r>
            <a:rPr lang="en-US" b="1" dirty="0"/>
            <a:t> </a:t>
          </a:r>
          <a:r>
            <a:rPr lang="en-US" b="1" dirty="0" err="1"/>
            <a:t>nhận</a:t>
          </a:r>
          <a:endParaRPr lang="en-US" b="1" dirty="0"/>
        </a:p>
      </dgm:t>
    </dgm:pt>
    <dgm:pt modelId="{D2F38DC1-11F0-4DB1-9EA2-063B219EAFE3}" type="parTrans" cxnId="{50E95C4B-0230-4544-9474-0457B762C784}">
      <dgm:prSet/>
      <dgm:spPr/>
      <dgm:t>
        <a:bodyPr/>
        <a:lstStyle/>
        <a:p>
          <a:endParaRPr lang="en-US"/>
        </a:p>
      </dgm:t>
    </dgm:pt>
    <dgm:pt modelId="{1AD9DE5C-5B90-4A11-B308-CAC991AAFB36}" type="sibTrans" cxnId="{50E95C4B-0230-4544-9474-0457B762C784}">
      <dgm:prSet/>
      <dgm:spPr/>
      <dgm:t>
        <a:bodyPr/>
        <a:lstStyle/>
        <a:p>
          <a:endParaRPr lang="en-US"/>
        </a:p>
      </dgm:t>
    </dgm:pt>
    <dgm:pt modelId="{EF51BFFC-91E6-4390-8028-5D8307D9080B}">
      <dgm:prSet phldrT="[Text]"/>
      <dgm:spPr/>
      <dgm:t>
        <a:bodyPr/>
        <a:lstStyle/>
        <a:p>
          <a:pPr algn="just"/>
          <a:r>
            <a:rPr lang="en-US" b="1" dirty="0" err="1"/>
            <a:t>Các</a:t>
          </a:r>
          <a:r>
            <a:rPr lang="en-US" b="1" dirty="0"/>
            <a:t> </a:t>
          </a:r>
          <a:r>
            <a:rPr lang="en-US" b="1" dirty="0" err="1"/>
            <a:t>văn</a:t>
          </a:r>
          <a:r>
            <a:rPr lang="en-US" b="1" dirty="0"/>
            <a:t> </a:t>
          </a:r>
          <a:r>
            <a:rPr lang="en-US" b="1" dirty="0" err="1"/>
            <a:t>bản</a:t>
          </a:r>
          <a:r>
            <a:rPr lang="en-US" b="1" dirty="0"/>
            <a:t> </a:t>
          </a:r>
          <a:r>
            <a:rPr lang="en-US" b="1" dirty="0" err="1"/>
            <a:t>khác</a:t>
          </a:r>
          <a:endParaRPr lang="en-US" b="1" dirty="0"/>
        </a:p>
      </dgm:t>
    </dgm:pt>
    <dgm:pt modelId="{12BB3B2D-AC2B-4B44-9894-AA70C9ED6DBB}" type="parTrans" cxnId="{3652F6DA-616C-4454-9C82-E5DE6D9D2E50}">
      <dgm:prSet/>
      <dgm:spPr/>
      <dgm:t>
        <a:bodyPr/>
        <a:lstStyle/>
        <a:p>
          <a:endParaRPr lang="en-US"/>
        </a:p>
      </dgm:t>
    </dgm:pt>
    <dgm:pt modelId="{09F6C205-96DD-48CD-B241-F0F671E9B020}" type="sibTrans" cxnId="{3652F6DA-616C-4454-9C82-E5DE6D9D2E50}">
      <dgm:prSet/>
      <dgm:spPr/>
      <dgm:t>
        <a:bodyPr/>
        <a:lstStyle/>
        <a:p>
          <a:endParaRPr lang="en-US"/>
        </a:p>
      </dgm:t>
    </dgm:pt>
    <dgm:pt modelId="{B838CA69-EBBD-48C8-8634-10A31FE09F83}">
      <dgm:prSet phldrT="[Text]"/>
      <dgm:spPr/>
      <dgm:t>
        <a:bodyPr/>
        <a:lstStyle/>
        <a:p>
          <a:pPr algn="just"/>
          <a:r>
            <a:rPr lang="en-US" b="1" dirty="0" err="1"/>
            <a:t>Các</a:t>
          </a:r>
          <a:r>
            <a:rPr lang="en-US" b="1" dirty="0"/>
            <a:t> </a:t>
          </a:r>
          <a:r>
            <a:rPr lang="en-US" b="1" dirty="0" err="1"/>
            <a:t>yêu</a:t>
          </a:r>
          <a:r>
            <a:rPr lang="en-US" b="1" dirty="0"/>
            <a:t> </a:t>
          </a:r>
          <a:r>
            <a:rPr lang="en-US" b="1" dirty="0" err="1"/>
            <a:t>cầu</a:t>
          </a:r>
          <a:r>
            <a:rPr lang="en-US" b="1" dirty="0"/>
            <a:t>, </a:t>
          </a:r>
          <a:r>
            <a:rPr lang="en-US" b="1" dirty="0" err="1"/>
            <a:t>điều</a:t>
          </a:r>
          <a:r>
            <a:rPr lang="en-US" b="1" dirty="0"/>
            <a:t> </a:t>
          </a:r>
          <a:r>
            <a:rPr lang="en-US" b="1" dirty="0" err="1"/>
            <a:t>kiện</a:t>
          </a:r>
          <a:r>
            <a:rPr lang="en-US" b="1" dirty="0"/>
            <a:t>, </a:t>
          </a:r>
          <a:r>
            <a:rPr lang="en-US" b="1" dirty="0" err="1"/>
            <a:t>tiêu</a:t>
          </a:r>
          <a:r>
            <a:rPr lang="en-US" b="1" dirty="0"/>
            <a:t> </a:t>
          </a:r>
          <a:r>
            <a:rPr lang="en-US" b="1" dirty="0" err="1"/>
            <a:t>chuẩn</a:t>
          </a:r>
          <a:r>
            <a:rPr lang="en-US" b="1" dirty="0"/>
            <a:t> </a:t>
          </a:r>
          <a:r>
            <a:rPr lang="en-US" b="1" dirty="0" err="1"/>
            <a:t>công</a:t>
          </a:r>
          <a:r>
            <a:rPr lang="en-US" b="1" dirty="0"/>
            <a:t> </a:t>
          </a:r>
          <a:r>
            <a:rPr lang="en-US" b="1" dirty="0" err="1"/>
            <a:t>khai</a:t>
          </a:r>
          <a:r>
            <a:rPr lang="en-US" b="1" dirty="0"/>
            <a:t> (</a:t>
          </a:r>
          <a:r>
            <a:rPr lang="en-US" b="1" dirty="0" err="1"/>
            <a:t>nhà</a:t>
          </a:r>
          <a:r>
            <a:rPr lang="en-US" b="1" dirty="0"/>
            <a:t> </a:t>
          </a:r>
          <a:r>
            <a:rPr lang="en-US" b="1" dirty="0" err="1"/>
            <a:t>đầu</a:t>
          </a:r>
          <a:r>
            <a:rPr lang="en-US" b="1" dirty="0"/>
            <a:t> </a:t>
          </a:r>
          <a:r>
            <a:rPr lang="en-US" b="1" dirty="0" err="1"/>
            <a:t>tư</a:t>
          </a:r>
          <a:r>
            <a:rPr lang="en-US" b="1" dirty="0"/>
            <a:t> </a:t>
          </a:r>
          <a:r>
            <a:rPr lang="en-US" b="1" dirty="0" err="1"/>
            <a:t>căn</a:t>
          </a:r>
          <a:r>
            <a:rPr lang="en-US" b="1" dirty="0"/>
            <a:t> </a:t>
          </a:r>
          <a:r>
            <a:rPr lang="en-US" b="1" dirty="0" err="1"/>
            <a:t>cứ</a:t>
          </a:r>
          <a:r>
            <a:rPr lang="en-US" b="1" dirty="0"/>
            <a:t> </a:t>
          </a:r>
          <a:r>
            <a:rPr lang="en-US" b="1" dirty="0" err="1"/>
            <a:t>để</a:t>
          </a:r>
          <a:r>
            <a:rPr lang="en-US" b="1" dirty="0"/>
            <a:t> </a:t>
          </a:r>
          <a:r>
            <a:rPr lang="en-US" b="1" dirty="0" err="1"/>
            <a:t>thực</a:t>
          </a:r>
          <a:r>
            <a:rPr lang="en-US" b="1" dirty="0"/>
            <a:t> </a:t>
          </a:r>
          <a:r>
            <a:rPr lang="en-US" b="1" dirty="0" err="1"/>
            <a:t>hiện</a:t>
          </a:r>
          <a:r>
            <a:rPr lang="en-US" b="1" dirty="0"/>
            <a:t> </a:t>
          </a:r>
          <a:r>
            <a:rPr lang="en-US" b="1" dirty="0" err="1"/>
            <a:t>mà</a:t>
          </a:r>
          <a:r>
            <a:rPr lang="en-US" b="1" dirty="0"/>
            <a:t> </a:t>
          </a:r>
          <a:r>
            <a:rPr lang="en-US" b="1" dirty="0" err="1"/>
            <a:t>không</a:t>
          </a:r>
          <a:r>
            <a:rPr lang="en-US" b="1" dirty="0"/>
            <a:t> </a:t>
          </a:r>
          <a:r>
            <a:rPr lang="en-US" b="1" dirty="0" err="1"/>
            <a:t>phải</a:t>
          </a:r>
          <a:r>
            <a:rPr lang="en-US" b="1" dirty="0"/>
            <a:t> </a:t>
          </a:r>
          <a:r>
            <a:rPr lang="en-US" b="1" dirty="0" err="1"/>
            <a:t>thực</a:t>
          </a:r>
          <a:r>
            <a:rPr lang="en-US" b="1" dirty="0"/>
            <a:t> </a:t>
          </a:r>
          <a:r>
            <a:rPr lang="en-US" b="1" dirty="0" err="1"/>
            <a:t>hiện</a:t>
          </a:r>
          <a:r>
            <a:rPr lang="en-US" b="1" dirty="0"/>
            <a:t> </a:t>
          </a:r>
          <a:r>
            <a:rPr lang="en-US" b="1" dirty="0" err="1"/>
            <a:t>thủ</a:t>
          </a:r>
          <a:r>
            <a:rPr lang="en-US" b="1" dirty="0"/>
            <a:t> </a:t>
          </a:r>
          <a:r>
            <a:rPr lang="en-US" b="1" dirty="0" err="1"/>
            <a:t>tục</a:t>
          </a:r>
          <a:r>
            <a:rPr lang="en-US" b="1" dirty="0"/>
            <a:t> </a:t>
          </a:r>
          <a:r>
            <a:rPr lang="en-US" b="1" dirty="0" err="1"/>
            <a:t>hành</a:t>
          </a:r>
          <a:r>
            <a:rPr lang="en-US" b="1" dirty="0"/>
            <a:t> </a:t>
          </a:r>
          <a:r>
            <a:rPr lang="en-US" b="1" dirty="0" err="1"/>
            <a:t>chính</a:t>
          </a:r>
          <a:r>
            <a:rPr lang="en-US" b="1" dirty="0"/>
            <a:t>)</a:t>
          </a:r>
        </a:p>
      </dgm:t>
    </dgm:pt>
    <dgm:pt modelId="{38313C88-A234-49B7-BEE7-E90D4A492021}" type="parTrans" cxnId="{E6113B49-4411-4A9B-A814-3815CB5168C9}">
      <dgm:prSet/>
      <dgm:spPr/>
      <dgm:t>
        <a:bodyPr/>
        <a:lstStyle/>
        <a:p>
          <a:endParaRPr lang="en-US"/>
        </a:p>
      </dgm:t>
    </dgm:pt>
    <dgm:pt modelId="{F071EF06-DCB5-4127-828D-C983A62C2D57}" type="sibTrans" cxnId="{E6113B49-4411-4A9B-A814-3815CB5168C9}">
      <dgm:prSet/>
      <dgm:spPr/>
      <dgm:t>
        <a:bodyPr/>
        <a:lstStyle/>
        <a:p>
          <a:endParaRPr lang="en-US"/>
        </a:p>
      </dgm:t>
    </dgm:pt>
    <dgm:pt modelId="{9EC228A1-7928-4948-916D-3DCC01008200}">
      <dgm:prSet phldrT="[Text]"/>
      <dgm:spPr/>
      <dgm:t>
        <a:bodyPr/>
        <a:lstStyle/>
        <a:p>
          <a:pPr algn="just"/>
          <a:r>
            <a:rPr lang="en-US" b="1" dirty="0" err="1"/>
            <a:t>Phạm</a:t>
          </a:r>
          <a:r>
            <a:rPr lang="en-US" b="1" dirty="0"/>
            <a:t> vi </a:t>
          </a:r>
          <a:r>
            <a:rPr lang="en-US" b="1" dirty="0" err="1"/>
            <a:t>hoạt</a:t>
          </a:r>
          <a:r>
            <a:rPr lang="en-US" b="1" dirty="0"/>
            <a:t> </a:t>
          </a:r>
          <a:r>
            <a:rPr lang="en-US" b="1" dirty="0" err="1"/>
            <a:t>động</a:t>
          </a:r>
          <a:endParaRPr lang="en-US" b="1" dirty="0"/>
        </a:p>
      </dgm:t>
    </dgm:pt>
    <dgm:pt modelId="{A39C6C19-76FD-4DED-B4B8-B83C26F42C79}" type="parTrans" cxnId="{EF702831-45B0-4260-A856-5CCD1E8C1C71}">
      <dgm:prSet/>
      <dgm:spPr/>
      <dgm:t>
        <a:bodyPr/>
        <a:lstStyle/>
        <a:p>
          <a:endParaRPr lang="en-US"/>
        </a:p>
      </dgm:t>
    </dgm:pt>
    <dgm:pt modelId="{4EFE5EED-D348-451B-BD5E-1CBBD4DCE480}" type="sibTrans" cxnId="{EF702831-45B0-4260-A856-5CCD1E8C1C71}">
      <dgm:prSet/>
      <dgm:spPr/>
      <dgm:t>
        <a:bodyPr/>
        <a:lstStyle/>
        <a:p>
          <a:endParaRPr lang="en-US"/>
        </a:p>
      </dgm:t>
    </dgm:pt>
    <dgm:pt modelId="{0D9FA054-F7CC-4756-9CF7-FEFFE63EA165}">
      <dgm:prSet phldrT="[Text]"/>
      <dgm:spPr/>
      <dgm:t>
        <a:bodyPr/>
        <a:lstStyle/>
        <a:p>
          <a:pPr algn="just"/>
          <a:r>
            <a:rPr lang="en-US" b="1" dirty="0" err="1"/>
            <a:t>Đối</a:t>
          </a:r>
          <a:r>
            <a:rPr lang="en-US" b="1" dirty="0"/>
            <a:t> </a:t>
          </a:r>
          <a:r>
            <a:rPr lang="en-US" b="1" dirty="0" err="1"/>
            <a:t>tác</a:t>
          </a:r>
          <a:endParaRPr lang="en-US" b="1" dirty="0"/>
        </a:p>
      </dgm:t>
    </dgm:pt>
    <dgm:pt modelId="{92A7D94B-A58C-494C-B596-BF8E4EFD2C1D}" type="parTrans" cxnId="{FE16DE69-4AAF-4B6A-BE33-25984D4F532A}">
      <dgm:prSet/>
      <dgm:spPr/>
      <dgm:t>
        <a:bodyPr/>
        <a:lstStyle/>
        <a:p>
          <a:endParaRPr lang="en-US"/>
        </a:p>
      </dgm:t>
    </dgm:pt>
    <dgm:pt modelId="{8AD5B12E-AA5F-4D4D-BA87-6123DD6649C8}" type="sibTrans" cxnId="{FE16DE69-4AAF-4B6A-BE33-25984D4F532A}">
      <dgm:prSet/>
      <dgm:spPr/>
      <dgm:t>
        <a:bodyPr/>
        <a:lstStyle/>
        <a:p>
          <a:endParaRPr lang="en-US"/>
        </a:p>
      </dgm:t>
    </dgm:pt>
    <dgm:pt modelId="{C1665059-C566-4AB8-9D17-843B9E51E110}">
      <dgm:prSet phldrT="[Text]"/>
      <dgm:spPr/>
      <dgm:t>
        <a:bodyPr/>
        <a:lstStyle/>
        <a:p>
          <a:pPr algn="just"/>
          <a:r>
            <a:rPr lang="en-US" b="1" dirty="0" err="1"/>
            <a:t>Khác</a:t>
          </a:r>
          <a:r>
            <a:rPr lang="en-US" b="1" dirty="0"/>
            <a:t> </a:t>
          </a:r>
          <a:r>
            <a:rPr lang="en-US" b="1" dirty="0" err="1"/>
            <a:t>theo</a:t>
          </a:r>
          <a:r>
            <a:rPr lang="en-US" b="1" dirty="0"/>
            <a:t> cam </a:t>
          </a:r>
          <a:r>
            <a:rPr lang="en-US" b="1" dirty="0" err="1"/>
            <a:t>kết</a:t>
          </a:r>
          <a:endParaRPr lang="en-US" b="1" dirty="0"/>
        </a:p>
      </dgm:t>
    </dgm:pt>
    <dgm:pt modelId="{1AC5C2FD-D256-4623-9898-FA3BB62E51F9}" type="parTrans" cxnId="{2C47DADF-077E-41C1-B30E-C785FE0B7FCE}">
      <dgm:prSet/>
      <dgm:spPr/>
      <dgm:t>
        <a:bodyPr/>
        <a:lstStyle/>
        <a:p>
          <a:endParaRPr lang="en-US"/>
        </a:p>
      </dgm:t>
    </dgm:pt>
    <dgm:pt modelId="{89F711E7-801D-4BE8-A2E2-FB1AE095B02B}" type="sibTrans" cxnId="{2C47DADF-077E-41C1-B30E-C785FE0B7FCE}">
      <dgm:prSet/>
      <dgm:spPr/>
      <dgm:t>
        <a:bodyPr/>
        <a:lstStyle/>
        <a:p>
          <a:endParaRPr lang="en-US"/>
        </a:p>
      </dgm:t>
    </dgm:pt>
    <dgm:pt modelId="{58BB320C-F814-4219-A9F9-2FAF70FECCA9}">
      <dgm:prSet phldrT="[Text]"/>
      <dgm:spPr/>
      <dgm:t>
        <a:bodyPr/>
        <a:lstStyle/>
        <a:p>
          <a:pPr algn="just"/>
          <a:r>
            <a:rPr lang="vi-VN" b="1" i="0" dirty="0">
              <a:solidFill>
                <a:srgbClr val="FF0000"/>
              </a:solidFill>
            </a:rPr>
            <a:t>Các điều kiện này được tập hợp và phân nhóm qua quá trình thống kê điều kiện từ các hiệp định thương mại song phương, Hiệp định WTO, cam kết theo các hiệp định quốc tế mà Việt Nam đang và sẽ triển khai thực hiện.</a:t>
          </a:r>
          <a:endParaRPr lang="en-US" b="1" dirty="0">
            <a:solidFill>
              <a:srgbClr val="FF0000"/>
            </a:solidFill>
          </a:endParaRPr>
        </a:p>
      </dgm:t>
    </dgm:pt>
    <dgm:pt modelId="{0E2E5BA8-B8AF-4FFB-A528-5D86FA154403}" type="parTrans" cxnId="{5C2AFADB-6814-4016-B151-87B35BEAACE8}">
      <dgm:prSet/>
      <dgm:spPr/>
      <dgm:t>
        <a:bodyPr/>
        <a:lstStyle/>
        <a:p>
          <a:endParaRPr lang="en-US"/>
        </a:p>
      </dgm:t>
    </dgm:pt>
    <dgm:pt modelId="{C813DDC2-3076-4B54-A414-20B9BD8A9311}" type="sibTrans" cxnId="{5C2AFADB-6814-4016-B151-87B35BEAACE8}">
      <dgm:prSet/>
      <dgm:spPr/>
      <dgm:t>
        <a:bodyPr/>
        <a:lstStyle/>
        <a:p>
          <a:endParaRPr lang="en-US"/>
        </a:p>
      </dgm:t>
    </dgm:pt>
    <dgm:pt modelId="{FCEA3330-3343-44C0-8365-F579C8B1F0E2}" type="pres">
      <dgm:prSet presAssocID="{8980AFA4-ACE2-4428-933B-39F0ECC6158C}" presName="Name0" presStyleCnt="0">
        <dgm:presLayoutVars>
          <dgm:dir/>
          <dgm:animLvl val="lvl"/>
          <dgm:resizeHandles val="exact"/>
        </dgm:presLayoutVars>
      </dgm:prSet>
      <dgm:spPr/>
    </dgm:pt>
    <dgm:pt modelId="{D958A3B8-64F6-48F4-A2C1-25AD081BC662}" type="pres">
      <dgm:prSet presAssocID="{509C86CA-CC25-44AC-999A-99D2CB735740}" presName="composite" presStyleCnt="0"/>
      <dgm:spPr/>
    </dgm:pt>
    <dgm:pt modelId="{BB6A728B-27B8-45CC-9078-581E9DCB53FF}" type="pres">
      <dgm:prSet presAssocID="{509C86CA-CC25-44AC-999A-99D2CB735740}" presName="parTx" presStyleLbl="alignNode1" presStyleIdx="0" presStyleCnt="2" custScaleX="104531" custLinFactNeighborX="-19" custLinFactNeighborY="7503">
        <dgm:presLayoutVars>
          <dgm:chMax val="0"/>
          <dgm:chPref val="0"/>
          <dgm:bulletEnabled val="1"/>
        </dgm:presLayoutVars>
      </dgm:prSet>
      <dgm:spPr/>
    </dgm:pt>
    <dgm:pt modelId="{39C61731-C162-4502-B70E-4EE26C93CD85}" type="pres">
      <dgm:prSet presAssocID="{509C86CA-CC25-44AC-999A-99D2CB735740}" presName="desTx" presStyleLbl="alignAccFollowNode1" presStyleIdx="0" presStyleCnt="2">
        <dgm:presLayoutVars>
          <dgm:bulletEnabled val="1"/>
        </dgm:presLayoutVars>
      </dgm:prSet>
      <dgm:spPr/>
    </dgm:pt>
    <dgm:pt modelId="{3F348B90-F152-407D-A236-5A14FC1A6E58}" type="pres">
      <dgm:prSet presAssocID="{8B12EC5E-0ED4-4AA7-B7C7-A476EB5C3F6C}" presName="space" presStyleCnt="0"/>
      <dgm:spPr/>
    </dgm:pt>
    <dgm:pt modelId="{262BA4E1-D5BD-4C34-B9F6-B76C5E11117F}" type="pres">
      <dgm:prSet presAssocID="{F9B92287-2B2D-4F83-859C-E775443A1326}" presName="composite" presStyleCnt="0"/>
      <dgm:spPr/>
    </dgm:pt>
    <dgm:pt modelId="{D048DAC7-6E97-4F6B-BA31-174A63261EAE}" type="pres">
      <dgm:prSet presAssocID="{F9B92287-2B2D-4F83-859C-E775443A1326}" presName="parTx" presStyleLbl="alignNode1" presStyleIdx="1" presStyleCnt="2" custScaleY="173188">
        <dgm:presLayoutVars>
          <dgm:chMax val="0"/>
          <dgm:chPref val="0"/>
          <dgm:bulletEnabled val="1"/>
        </dgm:presLayoutVars>
      </dgm:prSet>
      <dgm:spPr/>
    </dgm:pt>
    <dgm:pt modelId="{6558582E-F0F0-4D2A-8C55-027613F700BE}" type="pres">
      <dgm:prSet presAssocID="{F9B92287-2B2D-4F83-859C-E775443A1326}" presName="desTx" presStyleLbl="alignAccFollowNode1" presStyleIdx="1" presStyleCnt="2" custLinFactNeighborX="927" custLinFactNeighborY="4964">
        <dgm:presLayoutVars>
          <dgm:bulletEnabled val="1"/>
        </dgm:presLayoutVars>
      </dgm:prSet>
      <dgm:spPr/>
    </dgm:pt>
  </dgm:ptLst>
  <dgm:cxnLst>
    <dgm:cxn modelId="{5C845B5A-3FB5-453E-A004-651416270A21}" type="presOf" srcId="{58BB320C-F814-4219-A9F9-2FAF70FECCA9}" destId="{6558582E-F0F0-4D2A-8C55-027613F700BE}" srcOrd="0" destOrd="5" presId="urn:microsoft.com/office/officeart/2005/8/layout/hList1"/>
    <dgm:cxn modelId="{76C50756-DAA8-42CC-ABE5-C1BB774E73B5}" type="presOf" srcId="{CA32097D-5B8F-4997-B3A4-ED6330DD4B10}" destId="{6558582E-F0F0-4D2A-8C55-027613F700BE}" srcOrd="0" destOrd="0" presId="urn:microsoft.com/office/officeart/2005/8/layout/hList1"/>
    <dgm:cxn modelId="{8ED9BE06-165B-4BF4-B192-B13EA520D49F}" srcId="{509C86CA-CC25-44AC-999A-99D2CB735740}" destId="{0FC55D94-EE1F-408D-9961-7853C7D7DF2B}" srcOrd="3" destOrd="0" parTransId="{440B97C4-043D-46A8-A7D6-F912FB7A26FB}" sibTransId="{37919A6E-B660-467A-8415-58E4D93FAC85}"/>
    <dgm:cxn modelId="{6A307852-5280-4AE6-A124-7F64494942E6}" srcId="{F9B92287-2B2D-4F83-859C-E775443A1326}" destId="{CA32097D-5B8F-4997-B3A4-ED6330DD4B10}" srcOrd="0" destOrd="0" parTransId="{95C6D35F-24E4-4BB2-AC46-9F6E19756807}" sibTransId="{EE763551-2F57-44B8-846B-6621DCB59CE2}"/>
    <dgm:cxn modelId="{90150E99-E5D5-4FB2-86B4-3CCD3CFE2B0A}" type="presOf" srcId="{6E05718A-4A38-4493-81CF-EB5E2EF5934A}" destId="{6558582E-F0F0-4D2A-8C55-027613F700BE}" srcOrd="0" destOrd="1" presId="urn:microsoft.com/office/officeart/2005/8/layout/hList1"/>
    <dgm:cxn modelId="{2190B767-3DED-402C-8BF2-E9A9DDFD237C}" type="presOf" srcId="{B838CA69-EBBD-48C8-8634-10A31FE09F83}" destId="{39C61731-C162-4502-B70E-4EE26C93CD85}" srcOrd="0" destOrd="6" presId="urn:microsoft.com/office/officeart/2005/8/layout/hList1"/>
    <dgm:cxn modelId="{0EB3942D-4C16-456B-8226-0510C61B7344}" type="presOf" srcId="{0FC55D94-EE1F-408D-9961-7853C7D7DF2B}" destId="{39C61731-C162-4502-B70E-4EE26C93CD85}" srcOrd="0" destOrd="3" presId="urn:microsoft.com/office/officeart/2005/8/layout/hList1"/>
    <dgm:cxn modelId="{3652F6DA-616C-4454-9C82-E5DE6D9D2E50}" srcId="{509C86CA-CC25-44AC-999A-99D2CB735740}" destId="{EF51BFFC-91E6-4390-8028-5D8307D9080B}" srcOrd="5" destOrd="0" parTransId="{12BB3B2D-AC2B-4B44-9894-AA70C9ED6DBB}" sibTransId="{09F6C205-96DD-48CD-B241-F0F671E9B020}"/>
    <dgm:cxn modelId="{EF702831-45B0-4260-A856-5CCD1E8C1C71}" srcId="{F9B92287-2B2D-4F83-859C-E775443A1326}" destId="{9EC228A1-7928-4948-916D-3DCC01008200}" srcOrd="2" destOrd="0" parTransId="{A39C6C19-76FD-4DED-B4B8-B83C26F42C79}" sibTransId="{4EFE5EED-D348-451B-BD5E-1CBBD4DCE480}"/>
    <dgm:cxn modelId="{5C2AFADB-6814-4016-B151-87B35BEAACE8}" srcId="{F9B92287-2B2D-4F83-859C-E775443A1326}" destId="{58BB320C-F814-4219-A9F9-2FAF70FECCA9}" srcOrd="5" destOrd="0" parTransId="{0E2E5BA8-B8AF-4FFB-A528-5D86FA154403}" sibTransId="{C813DDC2-3076-4B54-A414-20B9BD8A9311}"/>
    <dgm:cxn modelId="{50E95C4B-0230-4544-9474-0457B762C784}" srcId="{509C86CA-CC25-44AC-999A-99D2CB735740}" destId="{3C88A6CA-B074-4B11-A3C9-2AC8B406B85E}" srcOrd="4" destOrd="0" parTransId="{D2F38DC1-11F0-4DB1-9EA2-063B219EAFE3}" sibTransId="{1AD9DE5C-5B90-4A11-B308-CAC991AAFB36}"/>
    <dgm:cxn modelId="{570D3246-F7DE-476C-97A3-2420D9B82BDC}" type="presOf" srcId="{9EC228A1-7928-4948-916D-3DCC01008200}" destId="{6558582E-F0F0-4D2A-8C55-027613F700BE}" srcOrd="0" destOrd="2" presId="urn:microsoft.com/office/officeart/2005/8/layout/hList1"/>
    <dgm:cxn modelId="{2F3E884A-B3CA-43DD-ABCE-9583E73424CC}" srcId="{509C86CA-CC25-44AC-999A-99D2CB735740}" destId="{9A98DC51-8078-44AC-90AA-8A32E3CCC32A}" srcOrd="0" destOrd="0" parTransId="{92A0BE4E-BF40-452C-A7B9-97C9FEDCD1FF}" sibTransId="{69556DDA-A01C-419E-83B7-10CB2B431E78}"/>
    <dgm:cxn modelId="{F810C12E-9667-4A5E-98DD-F4C046C8DC42}" type="presOf" srcId="{F9B92287-2B2D-4F83-859C-E775443A1326}" destId="{D048DAC7-6E97-4F6B-BA31-174A63261EAE}" srcOrd="0" destOrd="0" presId="urn:microsoft.com/office/officeart/2005/8/layout/hList1"/>
    <dgm:cxn modelId="{E29AF3C0-832D-408F-81C7-75935E1100D7}" type="presOf" srcId="{3C88A6CA-B074-4B11-A3C9-2AC8B406B85E}" destId="{39C61731-C162-4502-B70E-4EE26C93CD85}" srcOrd="0" destOrd="4" presId="urn:microsoft.com/office/officeart/2005/8/layout/hList1"/>
    <dgm:cxn modelId="{3FC48EC4-2E44-4D86-A499-99E4C2C659CF}" type="presOf" srcId="{C1665059-C566-4AB8-9D17-843B9E51E110}" destId="{6558582E-F0F0-4D2A-8C55-027613F700BE}" srcOrd="0" destOrd="4" presId="urn:microsoft.com/office/officeart/2005/8/layout/hList1"/>
    <dgm:cxn modelId="{2C47DADF-077E-41C1-B30E-C785FE0B7FCE}" srcId="{F9B92287-2B2D-4F83-859C-E775443A1326}" destId="{C1665059-C566-4AB8-9D17-843B9E51E110}" srcOrd="4" destOrd="0" parTransId="{1AC5C2FD-D256-4623-9898-FA3BB62E51F9}" sibTransId="{89F711E7-801D-4BE8-A2E2-FB1AE095B02B}"/>
    <dgm:cxn modelId="{C9B40A9A-B26C-40EE-AF12-BF294931F1C3}" srcId="{8980AFA4-ACE2-4428-933B-39F0ECC6158C}" destId="{509C86CA-CC25-44AC-999A-99D2CB735740}" srcOrd="0" destOrd="0" parTransId="{E675529D-B784-4B95-B554-F90CD158365F}" sibTransId="{8B12EC5E-0ED4-4AA7-B7C7-A476EB5C3F6C}"/>
    <dgm:cxn modelId="{E6D63A5B-A0C7-4EB0-BD21-0A14E5AB5F52}" type="presOf" srcId="{509C86CA-CC25-44AC-999A-99D2CB735740}" destId="{BB6A728B-27B8-45CC-9078-581E9DCB53FF}" srcOrd="0" destOrd="0" presId="urn:microsoft.com/office/officeart/2005/8/layout/hList1"/>
    <dgm:cxn modelId="{93895709-C13D-40BC-B907-D4F589D9CC68}" type="presOf" srcId="{2A6615BA-5B31-4127-AD76-16B84C50C450}" destId="{39C61731-C162-4502-B70E-4EE26C93CD85}" srcOrd="0" destOrd="1" presId="urn:microsoft.com/office/officeart/2005/8/layout/hList1"/>
    <dgm:cxn modelId="{DCCD245B-6B97-428E-B9E9-A794A20CEA30}" type="presOf" srcId="{0D9FA054-F7CC-4756-9CF7-FEFFE63EA165}" destId="{6558582E-F0F0-4D2A-8C55-027613F700BE}" srcOrd="0" destOrd="3" presId="urn:microsoft.com/office/officeart/2005/8/layout/hList1"/>
    <dgm:cxn modelId="{F635CD55-D132-43F5-8B0E-28CC134D3E77}" srcId="{F9B92287-2B2D-4F83-859C-E775443A1326}" destId="{6E05718A-4A38-4493-81CF-EB5E2EF5934A}" srcOrd="1" destOrd="0" parTransId="{4801CBAF-DDF3-4313-991C-781727A3E7BE}" sibTransId="{39EC20D3-6B18-4308-9F9F-780CA56235C3}"/>
    <dgm:cxn modelId="{3C50950C-3817-4811-9439-7240A8DC5D8C}" type="presOf" srcId="{9A98DC51-8078-44AC-90AA-8A32E3CCC32A}" destId="{39C61731-C162-4502-B70E-4EE26C93CD85}" srcOrd="0" destOrd="0" presId="urn:microsoft.com/office/officeart/2005/8/layout/hList1"/>
    <dgm:cxn modelId="{C9892909-AA39-484A-9D66-86572ED6D297}" srcId="{8980AFA4-ACE2-4428-933B-39F0ECC6158C}" destId="{F9B92287-2B2D-4F83-859C-E775443A1326}" srcOrd="1" destOrd="0" parTransId="{45EAAF7A-818F-4B29-9B9B-8F6C22C73283}" sibTransId="{A29D4157-954B-4E1B-8724-11C2FC0EB45D}"/>
    <dgm:cxn modelId="{A4F6E933-C480-40A6-93BB-895A1E6D26DA}" srcId="{509C86CA-CC25-44AC-999A-99D2CB735740}" destId="{610A02BD-13C3-4261-95D9-155B3B4A43FA}" srcOrd="2" destOrd="0" parTransId="{B838FDFD-9E09-4E67-80BA-C4EF219FD700}" sibTransId="{AEC8BDC9-7EAC-42F7-AA1E-CD407F9EE632}"/>
    <dgm:cxn modelId="{CD2B3CC9-E73A-49F7-A46D-0BA424BDFC84}" type="presOf" srcId="{610A02BD-13C3-4261-95D9-155B3B4A43FA}" destId="{39C61731-C162-4502-B70E-4EE26C93CD85}" srcOrd="0" destOrd="2" presId="urn:microsoft.com/office/officeart/2005/8/layout/hList1"/>
    <dgm:cxn modelId="{E6113B49-4411-4A9B-A814-3815CB5168C9}" srcId="{509C86CA-CC25-44AC-999A-99D2CB735740}" destId="{B838CA69-EBBD-48C8-8634-10A31FE09F83}" srcOrd="6" destOrd="0" parTransId="{38313C88-A234-49B7-BEE7-E90D4A492021}" sibTransId="{F071EF06-DCB5-4127-828D-C983A62C2D57}"/>
    <dgm:cxn modelId="{F22EDDF9-07E3-4079-8900-4CE1A380FBB0}" type="presOf" srcId="{EF51BFFC-91E6-4390-8028-5D8307D9080B}" destId="{39C61731-C162-4502-B70E-4EE26C93CD85}" srcOrd="0" destOrd="5" presId="urn:microsoft.com/office/officeart/2005/8/layout/hList1"/>
    <dgm:cxn modelId="{26569E8D-50C5-43F2-B4C9-C2F384E662CB}" srcId="{509C86CA-CC25-44AC-999A-99D2CB735740}" destId="{2A6615BA-5B31-4127-AD76-16B84C50C450}" srcOrd="1" destOrd="0" parTransId="{E8259B24-3055-4B6C-B08E-EC7412877796}" sibTransId="{2E8CC381-7E70-4677-83C9-822154969DAF}"/>
    <dgm:cxn modelId="{4D45FABD-8804-40FE-A4B1-1A619F01F648}" type="presOf" srcId="{8980AFA4-ACE2-4428-933B-39F0ECC6158C}" destId="{FCEA3330-3343-44C0-8365-F579C8B1F0E2}" srcOrd="0" destOrd="0" presId="urn:microsoft.com/office/officeart/2005/8/layout/hList1"/>
    <dgm:cxn modelId="{FE16DE69-4AAF-4B6A-BE33-25984D4F532A}" srcId="{F9B92287-2B2D-4F83-859C-E775443A1326}" destId="{0D9FA054-F7CC-4756-9CF7-FEFFE63EA165}" srcOrd="3" destOrd="0" parTransId="{92A7D94B-A58C-494C-B596-BF8E4EFD2C1D}" sibTransId="{8AD5B12E-AA5F-4D4D-BA87-6123DD6649C8}"/>
    <dgm:cxn modelId="{F56B6F04-1383-4858-9E17-3A02CEBCEDFF}" type="presParOf" srcId="{FCEA3330-3343-44C0-8365-F579C8B1F0E2}" destId="{D958A3B8-64F6-48F4-A2C1-25AD081BC662}" srcOrd="0" destOrd="0" presId="urn:microsoft.com/office/officeart/2005/8/layout/hList1"/>
    <dgm:cxn modelId="{0558733D-9321-49B2-A65C-A60B0C202D84}" type="presParOf" srcId="{D958A3B8-64F6-48F4-A2C1-25AD081BC662}" destId="{BB6A728B-27B8-45CC-9078-581E9DCB53FF}" srcOrd="0" destOrd="0" presId="urn:microsoft.com/office/officeart/2005/8/layout/hList1"/>
    <dgm:cxn modelId="{734D20F6-63CF-475B-B497-438A532918F4}" type="presParOf" srcId="{D958A3B8-64F6-48F4-A2C1-25AD081BC662}" destId="{39C61731-C162-4502-B70E-4EE26C93CD85}" srcOrd="1" destOrd="0" presId="urn:microsoft.com/office/officeart/2005/8/layout/hList1"/>
    <dgm:cxn modelId="{B8CE5F02-28A0-4D21-8383-6EFF6AA99A3D}" type="presParOf" srcId="{FCEA3330-3343-44C0-8365-F579C8B1F0E2}" destId="{3F348B90-F152-407D-A236-5A14FC1A6E58}" srcOrd="1" destOrd="0" presId="urn:microsoft.com/office/officeart/2005/8/layout/hList1"/>
    <dgm:cxn modelId="{FDCAB09E-BAA8-4D20-AC26-6B9166791560}" type="presParOf" srcId="{FCEA3330-3343-44C0-8365-F579C8B1F0E2}" destId="{262BA4E1-D5BD-4C34-B9F6-B76C5E11117F}" srcOrd="2" destOrd="0" presId="urn:microsoft.com/office/officeart/2005/8/layout/hList1"/>
    <dgm:cxn modelId="{19838AE6-212A-4E6B-A933-4C69270158A7}" type="presParOf" srcId="{262BA4E1-D5BD-4C34-B9F6-B76C5E11117F}" destId="{D048DAC7-6E97-4F6B-BA31-174A63261EAE}" srcOrd="0" destOrd="0" presId="urn:microsoft.com/office/officeart/2005/8/layout/hList1"/>
    <dgm:cxn modelId="{F55D0D0B-3865-4474-A370-DEDA3940B9E3}" type="presParOf" srcId="{262BA4E1-D5BD-4C34-B9F6-B76C5E11117F}" destId="{6558582E-F0F0-4D2A-8C55-027613F700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8020D7D-C338-43A6-9926-DBD20761865F}"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EF55B0EB-D3C3-485D-8143-EFD8C702FC4C}">
      <dgm:prSet phldrT="[Text]"/>
      <dgm:spPr>
        <a:ln>
          <a:solidFill>
            <a:srgbClr val="002060"/>
          </a:solidFill>
        </a:ln>
      </dgm:spPr>
      <dgm:t>
        <a:bodyPr/>
        <a:lstStyle/>
        <a:p>
          <a:r>
            <a:rPr lang="en-US" dirty="0" err="1">
              <a:latin typeface="Times New Roman" pitchFamily="18" charset="0"/>
              <a:cs typeface="Times New Roman" pitchFamily="18" charset="0"/>
            </a:rPr>
            <a:t>Hô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án</a:t>
          </a:r>
          <a:r>
            <a:rPr lang="en-US" dirty="0">
              <a:latin typeface="Times New Roman" pitchFamily="18" charset="0"/>
              <a:cs typeface="Times New Roman" pitchFamily="18" charset="0"/>
            </a:rPr>
            <a:t> </a:t>
          </a:r>
        </a:p>
      </dgm:t>
    </dgm:pt>
    <dgm:pt modelId="{59F0AE15-8874-40C0-BA67-539F26925C07}" type="parTrans" cxnId="{56D8E8E6-6DD1-492D-98AA-816E484B9609}">
      <dgm:prSet/>
      <dgm:spPr/>
      <dgm:t>
        <a:bodyPr/>
        <a:lstStyle/>
        <a:p>
          <a:endParaRPr lang="en-US"/>
        </a:p>
      </dgm:t>
    </dgm:pt>
    <dgm:pt modelId="{6FBA317E-07FA-4F5A-9A7B-325FA0453CB9}" type="sibTrans" cxnId="{56D8E8E6-6DD1-492D-98AA-816E484B9609}">
      <dgm:prSet/>
      <dgm:spPr/>
      <dgm:t>
        <a:bodyPr/>
        <a:lstStyle/>
        <a:p>
          <a:endParaRPr lang="en-US"/>
        </a:p>
      </dgm:t>
    </dgm:pt>
    <dgm:pt modelId="{A122333C-F9CE-4A5A-B2E6-D18AFFDC1188}">
      <dgm:prSet phldrT="[Text]"/>
      <dgm:spPr/>
      <dgm:t>
        <a:bodyPr/>
        <a:lstStyle/>
        <a:p>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p>
      </dgm:t>
    </dgm:pt>
    <dgm:pt modelId="{E2F92466-CFA1-4482-9CC6-3E2208894328}" type="parTrans" cxnId="{B5414EC5-C89E-497E-BA27-15E50459408D}">
      <dgm:prSet/>
      <dgm:spPr/>
      <dgm:t>
        <a:bodyPr/>
        <a:lstStyle/>
        <a:p>
          <a:endParaRPr lang="en-US"/>
        </a:p>
      </dgm:t>
    </dgm:pt>
    <dgm:pt modelId="{B69792A4-94A4-47F9-A6FF-9F62928CCC49}" type="sibTrans" cxnId="{B5414EC5-C89E-497E-BA27-15E50459408D}">
      <dgm:prSet/>
      <dgm:spPr/>
      <dgm:t>
        <a:bodyPr/>
        <a:lstStyle/>
        <a:p>
          <a:endParaRPr lang="en-US"/>
        </a:p>
      </dgm:t>
    </dgm:pt>
    <dgm:pt modelId="{62709FC6-732B-417D-9AD9-F74D34783B66}">
      <dgm:prSet phldrT="[Text]"/>
      <dgm:spPr/>
      <dgm:t>
        <a:bodyPr/>
        <a:lstStyle/>
        <a:p>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p>
      </dgm:t>
    </dgm:pt>
    <dgm:pt modelId="{C1F74543-6783-416F-8B94-F04AB7A31148}" type="parTrans" cxnId="{A6B628D3-8FCB-431E-9EB3-5BB25E1154D4}">
      <dgm:prSet/>
      <dgm:spPr/>
      <dgm:t>
        <a:bodyPr/>
        <a:lstStyle/>
        <a:p>
          <a:endParaRPr lang="en-US"/>
        </a:p>
      </dgm:t>
    </dgm:pt>
    <dgm:pt modelId="{2BDFB8F5-707C-4A3B-9D50-CFA678A08757}" type="sibTrans" cxnId="{A6B628D3-8FCB-431E-9EB3-5BB25E1154D4}">
      <dgm:prSet/>
      <dgm:spPr/>
      <dgm:t>
        <a:bodyPr/>
        <a:lstStyle/>
        <a:p>
          <a:endParaRPr lang="en-US"/>
        </a:p>
      </dgm:t>
    </dgm:pt>
    <dgm:pt modelId="{A7143F7A-E251-40FB-93CA-AC11118E3AAE}">
      <dgm:prSet phldrT="[Text]"/>
      <dgm:spPr/>
      <dgm:t>
        <a:bodyPr/>
        <a:lstStyle/>
        <a:p>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p>
      </dgm:t>
    </dgm:pt>
    <dgm:pt modelId="{DB6E1864-3A5D-4F20-A35B-2F9F8CBB149A}" type="parTrans" cxnId="{7325306D-FE2E-459D-A754-8F1A05B92BDB}">
      <dgm:prSet/>
      <dgm:spPr/>
      <dgm:t>
        <a:bodyPr/>
        <a:lstStyle/>
        <a:p>
          <a:endParaRPr lang="en-US"/>
        </a:p>
      </dgm:t>
    </dgm:pt>
    <dgm:pt modelId="{BD503FF5-A691-4981-A080-8AB464973257}" type="sibTrans" cxnId="{7325306D-FE2E-459D-A754-8F1A05B92BDB}">
      <dgm:prSet/>
      <dgm:spPr/>
      <dgm:t>
        <a:bodyPr/>
        <a:lstStyle/>
        <a:p>
          <a:endParaRPr lang="en-US"/>
        </a:p>
      </dgm:t>
    </dgm:pt>
    <dgm:pt modelId="{C5F1FDBF-DCE6-44D6-A7E5-27B3D67E9A3C}" type="pres">
      <dgm:prSet presAssocID="{38020D7D-C338-43A6-9926-DBD20761865F}" presName="vert0" presStyleCnt="0">
        <dgm:presLayoutVars>
          <dgm:dir/>
          <dgm:animOne val="branch"/>
          <dgm:animLvl val="lvl"/>
        </dgm:presLayoutVars>
      </dgm:prSet>
      <dgm:spPr/>
    </dgm:pt>
    <dgm:pt modelId="{1E5334F6-914B-440F-A5A9-5DBA0677AE79}" type="pres">
      <dgm:prSet presAssocID="{EF55B0EB-D3C3-485D-8143-EFD8C702FC4C}" presName="thickLine" presStyleLbl="alignNode1" presStyleIdx="0" presStyleCnt="1"/>
      <dgm:spPr/>
    </dgm:pt>
    <dgm:pt modelId="{AC88CD03-ADEB-4391-AC83-3EB0F1918F34}" type="pres">
      <dgm:prSet presAssocID="{EF55B0EB-D3C3-485D-8143-EFD8C702FC4C}" presName="horz1" presStyleCnt="0"/>
      <dgm:spPr/>
    </dgm:pt>
    <dgm:pt modelId="{1A49BF4A-CA77-4F1E-810E-4DA0A80EF127}" type="pres">
      <dgm:prSet presAssocID="{EF55B0EB-D3C3-485D-8143-EFD8C702FC4C}" presName="tx1" presStyleLbl="revTx" presStyleIdx="0" presStyleCnt="4" custScaleX="196978" custLinFactNeighborY="1899"/>
      <dgm:spPr/>
    </dgm:pt>
    <dgm:pt modelId="{9D53238F-E132-40EF-852F-A65F1836888B}" type="pres">
      <dgm:prSet presAssocID="{EF55B0EB-D3C3-485D-8143-EFD8C702FC4C}" presName="vert1" presStyleCnt="0"/>
      <dgm:spPr/>
    </dgm:pt>
    <dgm:pt modelId="{009CBBCE-F2AE-44FF-A4C9-F10924412BE5}" type="pres">
      <dgm:prSet presAssocID="{A122333C-F9CE-4A5A-B2E6-D18AFFDC1188}" presName="vertSpace2a" presStyleCnt="0"/>
      <dgm:spPr/>
    </dgm:pt>
    <dgm:pt modelId="{573893BF-D574-40BF-949D-B64D442BD19B}" type="pres">
      <dgm:prSet presAssocID="{A122333C-F9CE-4A5A-B2E6-D18AFFDC1188}" presName="horz2" presStyleCnt="0"/>
      <dgm:spPr/>
    </dgm:pt>
    <dgm:pt modelId="{9B59E785-5D6F-4BDB-9DEC-1D896BC0BED0}" type="pres">
      <dgm:prSet presAssocID="{A122333C-F9CE-4A5A-B2E6-D18AFFDC1188}" presName="horzSpace2" presStyleCnt="0"/>
      <dgm:spPr/>
    </dgm:pt>
    <dgm:pt modelId="{D0EBD30B-3669-4F9E-85A7-D7CE8167258D}" type="pres">
      <dgm:prSet presAssocID="{A122333C-F9CE-4A5A-B2E6-D18AFFDC1188}" presName="tx2" presStyleLbl="revTx" presStyleIdx="1" presStyleCnt="4"/>
      <dgm:spPr/>
    </dgm:pt>
    <dgm:pt modelId="{99702F07-745E-49D3-A387-0999875B33F1}" type="pres">
      <dgm:prSet presAssocID="{A122333C-F9CE-4A5A-B2E6-D18AFFDC1188}" presName="vert2" presStyleCnt="0"/>
      <dgm:spPr/>
    </dgm:pt>
    <dgm:pt modelId="{DF691730-5232-4CD0-BF41-BFF0950F77E4}" type="pres">
      <dgm:prSet presAssocID="{A122333C-F9CE-4A5A-B2E6-D18AFFDC1188}" presName="thinLine2b" presStyleLbl="callout" presStyleIdx="0" presStyleCnt="3"/>
      <dgm:spPr>
        <a:ln>
          <a:solidFill>
            <a:schemeClr val="accent5">
              <a:lumMod val="50000"/>
            </a:schemeClr>
          </a:solidFill>
        </a:ln>
      </dgm:spPr>
    </dgm:pt>
    <dgm:pt modelId="{79322D52-85EE-4188-8C4B-2F85D197BB07}" type="pres">
      <dgm:prSet presAssocID="{A122333C-F9CE-4A5A-B2E6-D18AFFDC1188}" presName="vertSpace2b" presStyleCnt="0"/>
      <dgm:spPr/>
    </dgm:pt>
    <dgm:pt modelId="{683D2D56-8FF8-4F8A-8522-96857FBA946F}" type="pres">
      <dgm:prSet presAssocID="{62709FC6-732B-417D-9AD9-F74D34783B66}" presName="horz2" presStyleCnt="0"/>
      <dgm:spPr/>
    </dgm:pt>
    <dgm:pt modelId="{6284303A-90E4-4C05-9AE3-352D32D3693A}" type="pres">
      <dgm:prSet presAssocID="{62709FC6-732B-417D-9AD9-F74D34783B66}" presName="horzSpace2" presStyleCnt="0"/>
      <dgm:spPr/>
    </dgm:pt>
    <dgm:pt modelId="{B05BA2A0-DEB8-4649-991F-86D0523ADEDA}" type="pres">
      <dgm:prSet presAssocID="{62709FC6-732B-417D-9AD9-F74D34783B66}" presName="tx2" presStyleLbl="revTx" presStyleIdx="2" presStyleCnt="4"/>
      <dgm:spPr/>
    </dgm:pt>
    <dgm:pt modelId="{17504B03-A67D-4607-9FA0-CF7FF2982A31}" type="pres">
      <dgm:prSet presAssocID="{62709FC6-732B-417D-9AD9-F74D34783B66}" presName="vert2" presStyleCnt="0"/>
      <dgm:spPr/>
    </dgm:pt>
    <dgm:pt modelId="{200DB545-3062-4F7F-B21A-92130D5B596C}" type="pres">
      <dgm:prSet presAssocID="{62709FC6-732B-417D-9AD9-F74D34783B66}" presName="thinLine2b" presStyleLbl="callout" presStyleIdx="1" presStyleCnt="3"/>
      <dgm:spPr>
        <a:ln>
          <a:solidFill>
            <a:srgbClr val="002060"/>
          </a:solidFill>
        </a:ln>
      </dgm:spPr>
    </dgm:pt>
    <dgm:pt modelId="{0876EC82-A12B-4F12-BB8E-EDED9A1D63C9}" type="pres">
      <dgm:prSet presAssocID="{62709FC6-732B-417D-9AD9-F74D34783B66}" presName="vertSpace2b" presStyleCnt="0"/>
      <dgm:spPr/>
    </dgm:pt>
    <dgm:pt modelId="{577FA8B7-CE16-4586-B2DA-316544393D7B}" type="pres">
      <dgm:prSet presAssocID="{A7143F7A-E251-40FB-93CA-AC11118E3AAE}" presName="horz2" presStyleCnt="0"/>
      <dgm:spPr/>
    </dgm:pt>
    <dgm:pt modelId="{96952ADA-8AE3-40C0-849A-BB6C840D1806}" type="pres">
      <dgm:prSet presAssocID="{A7143F7A-E251-40FB-93CA-AC11118E3AAE}" presName="horzSpace2" presStyleCnt="0"/>
      <dgm:spPr/>
    </dgm:pt>
    <dgm:pt modelId="{A7344C0C-35D0-4CD8-9EFA-F2BB931553E6}" type="pres">
      <dgm:prSet presAssocID="{A7143F7A-E251-40FB-93CA-AC11118E3AAE}" presName="tx2" presStyleLbl="revTx" presStyleIdx="3" presStyleCnt="4"/>
      <dgm:spPr/>
    </dgm:pt>
    <dgm:pt modelId="{668D187B-AA06-41DF-BA1B-41128EA17435}" type="pres">
      <dgm:prSet presAssocID="{A7143F7A-E251-40FB-93CA-AC11118E3AAE}" presName="vert2" presStyleCnt="0"/>
      <dgm:spPr/>
    </dgm:pt>
    <dgm:pt modelId="{28702EC4-5E3A-4E15-965E-9C7BEB7D82BF}" type="pres">
      <dgm:prSet presAssocID="{A7143F7A-E251-40FB-93CA-AC11118E3AAE}" presName="thinLine2b" presStyleLbl="callout" presStyleIdx="2" presStyleCnt="3"/>
      <dgm:spPr/>
    </dgm:pt>
    <dgm:pt modelId="{03ADB2E9-0A50-476B-9BFA-5DAD7342690A}" type="pres">
      <dgm:prSet presAssocID="{A7143F7A-E251-40FB-93CA-AC11118E3AAE}" presName="vertSpace2b" presStyleCnt="0"/>
      <dgm:spPr/>
    </dgm:pt>
  </dgm:ptLst>
  <dgm:cxnLst>
    <dgm:cxn modelId="{9CA81593-2EE1-4F05-9496-F3BBDC4DB413}" type="presOf" srcId="{38020D7D-C338-43A6-9926-DBD20761865F}" destId="{C5F1FDBF-DCE6-44D6-A7E5-27B3D67E9A3C}" srcOrd="0" destOrd="0" presId="urn:microsoft.com/office/officeart/2008/layout/LinedList"/>
    <dgm:cxn modelId="{A6B628D3-8FCB-431E-9EB3-5BB25E1154D4}" srcId="{EF55B0EB-D3C3-485D-8143-EFD8C702FC4C}" destId="{62709FC6-732B-417D-9AD9-F74D34783B66}" srcOrd="1" destOrd="0" parTransId="{C1F74543-6783-416F-8B94-F04AB7A31148}" sibTransId="{2BDFB8F5-707C-4A3B-9D50-CFA678A08757}"/>
    <dgm:cxn modelId="{B5414EC5-C89E-497E-BA27-15E50459408D}" srcId="{EF55B0EB-D3C3-485D-8143-EFD8C702FC4C}" destId="{A122333C-F9CE-4A5A-B2E6-D18AFFDC1188}" srcOrd="0" destOrd="0" parTransId="{E2F92466-CFA1-4482-9CC6-3E2208894328}" sibTransId="{B69792A4-94A4-47F9-A6FF-9F62928CCC49}"/>
    <dgm:cxn modelId="{7325306D-FE2E-459D-A754-8F1A05B92BDB}" srcId="{EF55B0EB-D3C3-485D-8143-EFD8C702FC4C}" destId="{A7143F7A-E251-40FB-93CA-AC11118E3AAE}" srcOrd="2" destOrd="0" parTransId="{DB6E1864-3A5D-4F20-A35B-2F9F8CBB149A}" sibTransId="{BD503FF5-A691-4981-A080-8AB464973257}"/>
    <dgm:cxn modelId="{FCD59E78-1102-4161-ADA9-EFFA650B9783}" type="presOf" srcId="{62709FC6-732B-417D-9AD9-F74D34783B66}" destId="{B05BA2A0-DEB8-4649-991F-86D0523ADEDA}" srcOrd="0" destOrd="0" presId="urn:microsoft.com/office/officeart/2008/layout/LinedList"/>
    <dgm:cxn modelId="{56D8E8E6-6DD1-492D-98AA-816E484B9609}" srcId="{38020D7D-C338-43A6-9926-DBD20761865F}" destId="{EF55B0EB-D3C3-485D-8143-EFD8C702FC4C}" srcOrd="0" destOrd="0" parTransId="{59F0AE15-8874-40C0-BA67-539F26925C07}" sibTransId="{6FBA317E-07FA-4F5A-9A7B-325FA0453CB9}"/>
    <dgm:cxn modelId="{912A09DF-1FD5-46C4-BE2D-8218F205D33D}" type="presOf" srcId="{A122333C-F9CE-4A5A-B2E6-D18AFFDC1188}" destId="{D0EBD30B-3669-4F9E-85A7-D7CE8167258D}" srcOrd="0" destOrd="0" presId="urn:microsoft.com/office/officeart/2008/layout/LinedList"/>
    <dgm:cxn modelId="{3BFD8B72-779B-4780-8C5E-F0EBBA21F841}" type="presOf" srcId="{A7143F7A-E251-40FB-93CA-AC11118E3AAE}" destId="{A7344C0C-35D0-4CD8-9EFA-F2BB931553E6}" srcOrd="0" destOrd="0" presId="urn:microsoft.com/office/officeart/2008/layout/LinedList"/>
    <dgm:cxn modelId="{3C8A0339-C953-4DBE-9FF4-FCC67AAD8905}" type="presOf" srcId="{EF55B0EB-D3C3-485D-8143-EFD8C702FC4C}" destId="{1A49BF4A-CA77-4F1E-810E-4DA0A80EF127}" srcOrd="0" destOrd="0" presId="urn:microsoft.com/office/officeart/2008/layout/LinedList"/>
    <dgm:cxn modelId="{D1273F87-F887-4762-AA95-B2D650DFFDF1}" type="presParOf" srcId="{C5F1FDBF-DCE6-44D6-A7E5-27B3D67E9A3C}" destId="{1E5334F6-914B-440F-A5A9-5DBA0677AE79}" srcOrd="0" destOrd="0" presId="urn:microsoft.com/office/officeart/2008/layout/LinedList"/>
    <dgm:cxn modelId="{A47A6306-DABB-49E5-9717-AAC266BBE9FB}" type="presParOf" srcId="{C5F1FDBF-DCE6-44D6-A7E5-27B3D67E9A3C}" destId="{AC88CD03-ADEB-4391-AC83-3EB0F1918F34}" srcOrd="1" destOrd="0" presId="urn:microsoft.com/office/officeart/2008/layout/LinedList"/>
    <dgm:cxn modelId="{90C38555-4ED6-4701-A0EA-9212DD252A1C}" type="presParOf" srcId="{AC88CD03-ADEB-4391-AC83-3EB0F1918F34}" destId="{1A49BF4A-CA77-4F1E-810E-4DA0A80EF127}" srcOrd="0" destOrd="0" presId="urn:microsoft.com/office/officeart/2008/layout/LinedList"/>
    <dgm:cxn modelId="{ACB4FABA-BAC0-416C-9699-7CAAC862883A}" type="presParOf" srcId="{AC88CD03-ADEB-4391-AC83-3EB0F1918F34}" destId="{9D53238F-E132-40EF-852F-A65F1836888B}" srcOrd="1" destOrd="0" presId="urn:microsoft.com/office/officeart/2008/layout/LinedList"/>
    <dgm:cxn modelId="{401386E6-1A91-454D-B77B-A4B5C8F7CF60}" type="presParOf" srcId="{9D53238F-E132-40EF-852F-A65F1836888B}" destId="{009CBBCE-F2AE-44FF-A4C9-F10924412BE5}" srcOrd="0" destOrd="0" presId="urn:microsoft.com/office/officeart/2008/layout/LinedList"/>
    <dgm:cxn modelId="{44C11CDA-F481-4502-AD63-CAF69C36328F}" type="presParOf" srcId="{9D53238F-E132-40EF-852F-A65F1836888B}" destId="{573893BF-D574-40BF-949D-B64D442BD19B}" srcOrd="1" destOrd="0" presId="urn:microsoft.com/office/officeart/2008/layout/LinedList"/>
    <dgm:cxn modelId="{59A9AC4B-C96E-4490-B1AF-E2F803C927AB}" type="presParOf" srcId="{573893BF-D574-40BF-949D-B64D442BD19B}" destId="{9B59E785-5D6F-4BDB-9DEC-1D896BC0BED0}" srcOrd="0" destOrd="0" presId="urn:microsoft.com/office/officeart/2008/layout/LinedList"/>
    <dgm:cxn modelId="{5F65AE9D-E623-43EA-9A37-684A5479F8E6}" type="presParOf" srcId="{573893BF-D574-40BF-949D-B64D442BD19B}" destId="{D0EBD30B-3669-4F9E-85A7-D7CE8167258D}" srcOrd="1" destOrd="0" presId="urn:microsoft.com/office/officeart/2008/layout/LinedList"/>
    <dgm:cxn modelId="{3F4F211B-73A0-4E85-B018-F3E2332FD75D}" type="presParOf" srcId="{573893BF-D574-40BF-949D-B64D442BD19B}" destId="{99702F07-745E-49D3-A387-0999875B33F1}" srcOrd="2" destOrd="0" presId="urn:microsoft.com/office/officeart/2008/layout/LinedList"/>
    <dgm:cxn modelId="{1EDBE4E6-CBBE-4410-BA74-DB573FB768C0}" type="presParOf" srcId="{9D53238F-E132-40EF-852F-A65F1836888B}" destId="{DF691730-5232-4CD0-BF41-BFF0950F77E4}" srcOrd="2" destOrd="0" presId="urn:microsoft.com/office/officeart/2008/layout/LinedList"/>
    <dgm:cxn modelId="{66B5FB42-CB2B-4552-8A19-549EC02BFD34}" type="presParOf" srcId="{9D53238F-E132-40EF-852F-A65F1836888B}" destId="{79322D52-85EE-4188-8C4B-2F85D197BB07}" srcOrd="3" destOrd="0" presId="urn:microsoft.com/office/officeart/2008/layout/LinedList"/>
    <dgm:cxn modelId="{4D26A191-CC89-453B-B79C-D07A1A264384}" type="presParOf" srcId="{9D53238F-E132-40EF-852F-A65F1836888B}" destId="{683D2D56-8FF8-4F8A-8522-96857FBA946F}" srcOrd="4" destOrd="0" presId="urn:microsoft.com/office/officeart/2008/layout/LinedList"/>
    <dgm:cxn modelId="{D2375447-EA98-434F-9C4F-69043666AA69}" type="presParOf" srcId="{683D2D56-8FF8-4F8A-8522-96857FBA946F}" destId="{6284303A-90E4-4C05-9AE3-352D32D3693A}" srcOrd="0" destOrd="0" presId="urn:microsoft.com/office/officeart/2008/layout/LinedList"/>
    <dgm:cxn modelId="{B18A8BAA-EC7E-4330-97BE-EB0B8435889F}" type="presParOf" srcId="{683D2D56-8FF8-4F8A-8522-96857FBA946F}" destId="{B05BA2A0-DEB8-4649-991F-86D0523ADEDA}" srcOrd="1" destOrd="0" presId="urn:microsoft.com/office/officeart/2008/layout/LinedList"/>
    <dgm:cxn modelId="{DFB5A195-541B-4ED4-8DBF-883D3CA94D95}" type="presParOf" srcId="{683D2D56-8FF8-4F8A-8522-96857FBA946F}" destId="{17504B03-A67D-4607-9FA0-CF7FF2982A31}" srcOrd="2" destOrd="0" presId="urn:microsoft.com/office/officeart/2008/layout/LinedList"/>
    <dgm:cxn modelId="{9E11A00F-A0E0-49C6-AAE8-42B114F53246}" type="presParOf" srcId="{9D53238F-E132-40EF-852F-A65F1836888B}" destId="{200DB545-3062-4F7F-B21A-92130D5B596C}" srcOrd="5" destOrd="0" presId="urn:microsoft.com/office/officeart/2008/layout/LinedList"/>
    <dgm:cxn modelId="{E1B3ACF0-0513-4441-A931-D53D57DEFBF8}" type="presParOf" srcId="{9D53238F-E132-40EF-852F-A65F1836888B}" destId="{0876EC82-A12B-4F12-BB8E-EDED9A1D63C9}" srcOrd="6" destOrd="0" presId="urn:microsoft.com/office/officeart/2008/layout/LinedList"/>
    <dgm:cxn modelId="{CD0AB372-DDAB-4A8B-B96C-C7D458DD4452}" type="presParOf" srcId="{9D53238F-E132-40EF-852F-A65F1836888B}" destId="{577FA8B7-CE16-4586-B2DA-316544393D7B}" srcOrd="7" destOrd="0" presId="urn:microsoft.com/office/officeart/2008/layout/LinedList"/>
    <dgm:cxn modelId="{0CD6714B-CD16-467D-843C-F1BA28734992}" type="presParOf" srcId="{577FA8B7-CE16-4586-B2DA-316544393D7B}" destId="{96952ADA-8AE3-40C0-849A-BB6C840D1806}" srcOrd="0" destOrd="0" presId="urn:microsoft.com/office/officeart/2008/layout/LinedList"/>
    <dgm:cxn modelId="{131239C3-A286-4933-BABD-BA4F7C929FE1}" type="presParOf" srcId="{577FA8B7-CE16-4586-B2DA-316544393D7B}" destId="{A7344C0C-35D0-4CD8-9EFA-F2BB931553E6}" srcOrd="1" destOrd="0" presId="urn:microsoft.com/office/officeart/2008/layout/LinedList"/>
    <dgm:cxn modelId="{97F6AE39-D93E-4317-9F11-8BEA1BCBA391}" type="presParOf" srcId="{577FA8B7-CE16-4586-B2DA-316544393D7B}" destId="{668D187B-AA06-41DF-BA1B-41128EA17435}" srcOrd="2" destOrd="0" presId="urn:microsoft.com/office/officeart/2008/layout/LinedList"/>
    <dgm:cxn modelId="{B8E1FFA1-4422-4039-AF03-1D2F27DD4CD6}" type="presParOf" srcId="{9D53238F-E132-40EF-852F-A65F1836888B}" destId="{28702EC4-5E3A-4E15-965E-9C7BEB7D82BF}" srcOrd="8" destOrd="0" presId="urn:microsoft.com/office/officeart/2008/layout/LinedList"/>
    <dgm:cxn modelId="{E4DB4AC7-F06B-4F22-8939-ADCC227D8942}" type="presParOf" srcId="{9D53238F-E132-40EF-852F-A65F1836888B}" destId="{03ADB2E9-0A50-476B-9BFA-5DAD7342690A}" srcOrd="9" destOrd="0" presId="urn:microsoft.com/office/officeart/2008/layout/LinedList"/>
  </dgm:cxnLst>
  <dgm:bg>
    <a:solidFill>
      <a:schemeClr val="accent5">
        <a:lumMod val="60000"/>
        <a:lumOff val="40000"/>
      </a:schemeClr>
    </a:solidFill>
  </dgm:bg>
  <dgm:whole>
    <a:ln w="28575">
      <a:solidFill>
        <a:srgbClr val="0070C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23BE36-1E64-41D1-903E-1091057A84E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AC88BA3-7945-4ACC-A508-01C3B65B1D20}">
      <dgm:prSet phldrT="[Text]" custT="1"/>
      <dgm:spPr/>
      <dgm:t>
        <a:bodyPr/>
        <a:lstStyle/>
        <a:p>
          <a:r>
            <a:rPr lang="en-US" sz="1900" b="1" dirty="0" err="1">
              <a:solidFill>
                <a:srgbClr val="FF0000"/>
              </a:solidFill>
            </a:rPr>
            <a:t>Yêu</a:t>
          </a:r>
          <a:r>
            <a:rPr lang="en-US" sz="1900" b="1" dirty="0">
              <a:solidFill>
                <a:srgbClr val="FF0000"/>
              </a:solidFill>
            </a:rPr>
            <a:t> </a:t>
          </a:r>
          <a:r>
            <a:rPr lang="en-US" sz="1900" b="1" dirty="0" err="1">
              <a:solidFill>
                <a:srgbClr val="FF0000"/>
              </a:solidFill>
            </a:rPr>
            <a:t>cầu</a:t>
          </a:r>
          <a:r>
            <a:rPr lang="en-US" sz="1900" b="1" dirty="0">
              <a:solidFill>
                <a:srgbClr val="FF0000"/>
              </a:solidFill>
            </a:rPr>
            <a:t> </a:t>
          </a:r>
          <a:r>
            <a:rPr lang="en-US" sz="1900" b="1" dirty="0" err="1">
              <a:solidFill>
                <a:srgbClr val="FF0000"/>
              </a:solidFill>
            </a:rPr>
            <a:t>chung</a:t>
          </a:r>
          <a:endParaRPr lang="en-US" sz="1900" b="1" dirty="0">
            <a:solidFill>
              <a:srgbClr val="FF0000"/>
            </a:solidFill>
          </a:endParaRPr>
        </a:p>
      </dgm:t>
    </dgm:pt>
    <dgm:pt modelId="{413B4301-404C-41D2-AB26-EDC76DA24548}" type="parTrans" cxnId="{9F92697F-7217-4158-B3AF-5E9285B40527}">
      <dgm:prSet/>
      <dgm:spPr/>
      <dgm:t>
        <a:bodyPr/>
        <a:lstStyle/>
        <a:p>
          <a:endParaRPr lang="en-US"/>
        </a:p>
      </dgm:t>
    </dgm:pt>
    <dgm:pt modelId="{804026EA-9E41-4B4B-8BCF-31EBF473ECE0}" type="sibTrans" cxnId="{9F92697F-7217-4158-B3AF-5E9285B40527}">
      <dgm:prSet/>
      <dgm:spPr/>
      <dgm:t>
        <a:bodyPr/>
        <a:lstStyle/>
        <a:p>
          <a:endParaRPr lang="en-US"/>
        </a:p>
      </dgm:t>
    </dgm:pt>
    <dgm:pt modelId="{CB48CCB7-9BEF-4F5B-8293-A6524D7DA12B}">
      <dgm:prSet phldrT="[Text]"/>
      <dgm:spPr/>
      <dgm:t>
        <a:bodyPr/>
        <a:lstStyle/>
        <a:p>
          <a:pPr algn="just"/>
          <a:r>
            <a:rPr lang="pt-BR" b="1" dirty="0"/>
            <a:t>Vì lý do quốc phòng, an ninh quốc gia, trật tự, an toàn xã hội, đạo đức xã hội, sức khỏe của cộng đồng</a:t>
          </a:r>
          <a:endParaRPr lang="en-US" b="1" dirty="0"/>
        </a:p>
      </dgm:t>
    </dgm:pt>
    <dgm:pt modelId="{398030F0-5680-4CBD-8F79-C35EB3C27CD2}" type="parTrans" cxnId="{F0D7D03C-EAD9-4312-9416-433041416231}">
      <dgm:prSet/>
      <dgm:spPr/>
      <dgm:t>
        <a:bodyPr/>
        <a:lstStyle/>
        <a:p>
          <a:endParaRPr lang="en-US"/>
        </a:p>
      </dgm:t>
    </dgm:pt>
    <dgm:pt modelId="{2EEE2675-32AA-4C04-8E5C-9CF17E778859}" type="sibTrans" cxnId="{F0D7D03C-EAD9-4312-9416-433041416231}">
      <dgm:prSet/>
      <dgm:spPr/>
      <dgm:t>
        <a:bodyPr/>
        <a:lstStyle/>
        <a:p>
          <a:endParaRPr lang="en-US"/>
        </a:p>
      </dgm:t>
    </dgm:pt>
    <dgm:pt modelId="{ACD3BCAD-D753-4FDD-8112-9F43C03BD672}">
      <dgm:prSet phldrT="[Text]"/>
      <dgm:spPr/>
      <dgm:t>
        <a:bodyPr/>
        <a:lstStyle/>
        <a:p>
          <a:pPr algn="just"/>
          <a:r>
            <a:rPr lang="en-US" b="1" dirty="0" err="1"/>
            <a:t>Luật</a:t>
          </a:r>
          <a:r>
            <a:rPr lang="en-US" b="1" dirty="0"/>
            <a:t>, </a:t>
          </a:r>
          <a:r>
            <a:rPr lang="en-US" b="1" dirty="0" err="1"/>
            <a:t>pháp</a:t>
          </a:r>
          <a:r>
            <a:rPr lang="en-US" b="1" dirty="0"/>
            <a:t> </a:t>
          </a:r>
          <a:r>
            <a:rPr lang="en-US" b="1" dirty="0" err="1"/>
            <a:t>lệnh</a:t>
          </a:r>
          <a:r>
            <a:rPr lang="en-US" b="1" dirty="0"/>
            <a:t>, </a:t>
          </a:r>
          <a:r>
            <a:rPr lang="en-US" b="1" dirty="0" err="1"/>
            <a:t>Nghị</a:t>
          </a:r>
          <a:r>
            <a:rPr lang="en-US" b="1" dirty="0"/>
            <a:t> </a:t>
          </a:r>
          <a:r>
            <a:rPr lang="en-US" b="1" dirty="0" err="1"/>
            <a:t>định</a:t>
          </a:r>
          <a:r>
            <a:rPr lang="en-US" b="1" dirty="0"/>
            <a:t>, </a:t>
          </a:r>
          <a:r>
            <a:rPr lang="en-US" b="1" dirty="0" err="1"/>
            <a:t>điều</a:t>
          </a:r>
          <a:r>
            <a:rPr lang="en-US" b="1" dirty="0"/>
            <a:t> </a:t>
          </a:r>
          <a:r>
            <a:rPr lang="en-US" b="1" dirty="0" err="1"/>
            <a:t>ước</a:t>
          </a:r>
          <a:r>
            <a:rPr lang="en-US" b="1" dirty="0"/>
            <a:t> </a:t>
          </a:r>
        </a:p>
      </dgm:t>
    </dgm:pt>
    <dgm:pt modelId="{F69B6B0A-385C-4D0D-82C7-D5FDE1FA4607}" type="parTrans" cxnId="{635D6568-AFC2-4FF1-82FD-7D13DCF3ACBA}">
      <dgm:prSet/>
      <dgm:spPr/>
      <dgm:t>
        <a:bodyPr/>
        <a:lstStyle/>
        <a:p>
          <a:endParaRPr lang="en-US"/>
        </a:p>
      </dgm:t>
    </dgm:pt>
    <dgm:pt modelId="{43E4B0DA-B5C2-46F7-9241-2D38AB88D62B}" type="sibTrans" cxnId="{635D6568-AFC2-4FF1-82FD-7D13DCF3ACBA}">
      <dgm:prSet/>
      <dgm:spPr/>
      <dgm:t>
        <a:bodyPr/>
        <a:lstStyle/>
        <a:p>
          <a:endParaRPr lang="en-US"/>
        </a:p>
      </dgm:t>
    </dgm:pt>
    <dgm:pt modelId="{BAA38120-DD76-488C-A0E9-841FCA60FA51}">
      <dgm:prSet phldrT="[Text]"/>
      <dgm:spPr/>
      <dgm:t>
        <a:bodyPr/>
        <a:lstStyle/>
        <a:p>
          <a:r>
            <a:rPr lang="en-US" b="1" dirty="0" err="1">
              <a:solidFill>
                <a:srgbClr val="FF0000"/>
              </a:solidFill>
            </a:rPr>
            <a:t>Nội</a:t>
          </a:r>
          <a:r>
            <a:rPr lang="en-US" b="1" dirty="0">
              <a:solidFill>
                <a:srgbClr val="FF0000"/>
              </a:solidFill>
            </a:rPr>
            <a:t> dung </a:t>
          </a:r>
          <a:r>
            <a:rPr lang="en-US" b="1" dirty="0" err="1">
              <a:solidFill>
                <a:srgbClr val="FF0000"/>
              </a:solidFill>
            </a:rPr>
            <a:t>quy</a:t>
          </a:r>
          <a:r>
            <a:rPr lang="en-US" b="1" dirty="0">
              <a:solidFill>
                <a:srgbClr val="FF0000"/>
              </a:solidFill>
            </a:rPr>
            <a:t> </a:t>
          </a:r>
          <a:r>
            <a:rPr lang="en-US" b="1" dirty="0" err="1">
              <a:solidFill>
                <a:srgbClr val="FF0000"/>
              </a:solidFill>
            </a:rPr>
            <a:t>định</a:t>
          </a:r>
          <a:r>
            <a:rPr lang="en-US" b="1" dirty="0">
              <a:solidFill>
                <a:srgbClr val="FF0000"/>
              </a:solidFill>
            </a:rPr>
            <a:t> </a:t>
          </a:r>
          <a:r>
            <a:rPr lang="en-US" b="1" dirty="0" err="1">
              <a:solidFill>
                <a:srgbClr val="FF0000"/>
              </a:solidFill>
            </a:rPr>
            <a:t>về</a:t>
          </a:r>
          <a:r>
            <a:rPr lang="en-US" b="1" dirty="0">
              <a:solidFill>
                <a:srgbClr val="FF0000"/>
              </a:solidFill>
            </a:rPr>
            <a:t> </a:t>
          </a:r>
          <a:r>
            <a:rPr lang="en-US" b="1" dirty="0" err="1">
              <a:solidFill>
                <a:srgbClr val="FF0000"/>
              </a:solidFill>
            </a:rPr>
            <a:t>điều</a:t>
          </a:r>
          <a:r>
            <a:rPr lang="en-US" b="1" dirty="0">
              <a:solidFill>
                <a:srgbClr val="FF0000"/>
              </a:solidFill>
            </a:rPr>
            <a:t> </a:t>
          </a:r>
          <a:r>
            <a:rPr lang="en-US" b="1" dirty="0" err="1">
              <a:solidFill>
                <a:srgbClr val="FF0000"/>
              </a:solidFill>
            </a:rPr>
            <a:t>kiện</a:t>
          </a:r>
          <a:endParaRPr lang="en-US" b="1" dirty="0">
            <a:solidFill>
              <a:srgbClr val="FF0000"/>
            </a:solidFill>
          </a:endParaRPr>
        </a:p>
      </dgm:t>
    </dgm:pt>
    <dgm:pt modelId="{C84DBA2A-C47C-4C97-8227-915DF369ADC6}" type="parTrans" cxnId="{25497246-93E7-42CA-9417-C982D110A189}">
      <dgm:prSet/>
      <dgm:spPr/>
      <dgm:t>
        <a:bodyPr/>
        <a:lstStyle/>
        <a:p>
          <a:endParaRPr lang="en-US"/>
        </a:p>
      </dgm:t>
    </dgm:pt>
    <dgm:pt modelId="{B4E45C67-FD75-44F2-AB99-2235E6E757BD}" type="sibTrans" cxnId="{25497246-93E7-42CA-9417-C982D110A189}">
      <dgm:prSet/>
      <dgm:spPr/>
      <dgm:t>
        <a:bodyPr/>
        <a:lstStyle/>
        <a:p>
          <a:endParaRPr lang="en-US"/>
        </a:p>
      </dgm:t>
    </dgm:pt>
    <dgm:pt modelId="{7D3AA3E2-D498-4F0A-B581-AF984ECB9D88}">
      <dgm:prSet phldrT="[Text]" custT="1"/>
      <dgm:spPr/>
      <dgm:t>
        <a:bodyPr/>
        <a:lstStyle/>
        <a:p>
          <a:r>
            <a:rPr lang="en-US" sz="2100" b="1" dirty="0" err="1"/>
            <a:t>Tên</a:t>
          </a:r>
          <a:r>
            <a:rPr lang="en-US" sz="2100" b="1" dirty="0"/>
            <a:t> </a:t>
          </a:r>
          <a:r>
            <a:rPr lang="en-US" sz="2100" b="1" dirty="0" err="1"/>
            <a:t>điều</a:t>
          </a:r>
          <a:r>
            <a:rPr lang="en-US" sz="2100" b="1" dirty="0"/>
            <a:t> </a:t>
          </a:r>
          <a:r>
            <a:rPr lang="en-US" sz="2100" b="1" dirty="0" err="1"/>
            <a:t>kiện</a:t>
          </a:r>
          <a:endParaRPr lang="en-US" sz="2100" b="1" dirty="0"/>
        </a:p>
      </dgm:t>
    </dgm:pt>
    <dgm:pt modelId="{49245046-E7A4-4206-B69D-B1A034009212}" type="parTrans" cxnId="{07A9B933-1C7B-4869-A98E-49490D631896}">
      <dgm:prSet/>
      <dgm:spPr/>
      <dgm:t>
        <a:bodyPr/>
        <a:lstStyle/>
        <a:p>
          <a:endParaRPr lang="en-US"/>
        </a:p>
      </dgm:t>
    </dgm:pt>
    <dgm:pt modelId="{235135C6-E019-4AC1-9F17-FF564EEEF0D9}" type="sibTrans" cxnId="{07A9B933-1C7B-4869-A98E-49490D631896}">
      <dgm:prSet/>
      <dgm:spPr/>
      <dgm:t>
        <a:bodyPr/>
        <a:lstStyle/>
        <a:p>
          <a:endParaRPr lang="en-US"/>
        </a:p>
      </dgm:t>
    </dgm:pt>
    <dgm:pt modelId="{5D18E312-7C0E-4D76-8013-BEC03806F887}">
      <dgm:prSet phldrT="[Text]" custT="1"/>
      <dgm:spPr/>
      <dgm:t>
        <a:bodyPr/>
        <a:lstStyle/>
        <a:p>
          <a:r>
            <a:rPr lang="en-US" sz="2100" b="1" dirty="0" err="1"/>
            <a:t>Nội</a:t>
          </a:r>
          <a:r>
            <a:rPr lang="en-US" sz="2100" b="1" dirty="0"/>
            <a:t> dung </a:t>
          </a:r>
          <a:r>
            <a:rPr lang="en-US" sz="2100" b="1" dirty="0" err="1"/>
            <a:t>điều</a:t>
          </a:r>
          <a:r>
            <a:rPr lang="en-US" sz="2100" b="1" dirty="0"/>
            <a:t> </a:t>
          </a:r>
          <a:r>
            <a:rPr lang="en-US" sz="2100" b="1" dirty="0" err="1"/>
            <a:t>kiện</a:t>
          </a:r>
          <a:r>
            <a:rPr lang="en-US" sz="2100" b="1" dirty="0"/>
            <a:t> </a:t>
          </a:r>
          <a:r>
            <a:rPr lang="en-US" sz="2100" b="1" dirty="0" err="1"/>
            <a:t>hoặc</a:t>
          </a:r>
          <a:r>
            <a:rPr lang="en-US" sz="2100" b="1" dirty="0"/>
            <a:t> </a:t>
          </a:r>
          <a:r>
            <a:rPr lang="en-US" sz="2100" b="1" dirty="0" err="1"/>
            <a:t>tiêu</a:t>
          </a:r>
          <a:r>
            <a:rPr lang="en-US" sz="2100" b="1" dirty="0"/>
            <a:t> </a:t>
          </a:r>
          <a:r>
            <a:rPr lang="en-US" sz="2100" b="1" dirty="0" err="1"/>
            <a:t>chuẩn</a:t>
          </a:r>
          <a:endParaRPr lang="en-US" sz="2100" b="1" dirty="0"/>
        </a:p>
      </dgm:t>
    </dgm:pt>
    <dgm:pt modelId="{4D645DEE-E030-4838-861B-62FFD8A55121}" type="parTrans" cxnId="{A8B22D5A-C0CB-47A1-9AE4-3FA035CC2589}">
      <dgm:prSet/>
      <dgm:spPr/>
      <dgm:t>
        <a:bodyPr/>
        <a:lstStyle/>
        <a:p>
          <a:endParaRPr lang="en-US"/>
        </a:p>
      </dgm:t>
    </dgm:pt>
    <dgm:pt modelId="{0B148801-9C20-4640-82F8-45CC73857408}" type="sibTrans" cxnId="{A8B22D5A-C0CB-47A1-9AE4-3FA035CC2589}">
      <dgm:prSet/>
      <dgm:spPr/>
      <dgm:t>
        <a:bodyPr/>
        <a:lstStyle/>
        <a:p>
          <a:endParaRPr lang="en-US"/>
        </a:p>
      </dgm:t>
    </dgm:pt>
    <dgm:pt modelId="{D6AC7421-CF93-4F13-814F-AA9AEC06E8CC}">
      <dgm:prSet phldrT="[Text]"/>
      <dgm:spPr/>
      <dgm:t>
        <a:bodyPr/>
        <a:lstStyle/>
        <a:p>
          <a:r>
            <a:rPr lang="en-US" b="1" dirty="0" err="1">
              <a:solidFill>
                <a:srgbClr val="FF0000"/>
              </a:solidFill>
            </a:rPr>
            <a:t>Giấy</a:t>
          </a:r>
          <a:r>
            <a:rPr lang="en-US" b="1" dirty="0">
              <a:solidFill>
                <a:srgbClr val="FF0000"/>
              </a:solidFill>
            </a:rPr>
            <a:t> </a:t>
          </a:r>
          <a:r>
            <a:rPr lang="en-US" b="1" dirty="0" err="1">
              <a:solidFill>
                <a:srgbClr val="FF0000"/>
              </a:solidFill>
            </a:rPr>
            <a:t>phép</a:t>
          </a:r>
          <a:r>
            <a:rPr lang="en-US" b="1" dirty="0">
              <a:solidFill>
                <a:srgbClr val="FF0000"/>
              </a:solidFill>
            </a:rPr>
            <a:t> (GP, CN </a:t>
          </a:r>
          <a:r>
            <a:rPr lang="en-US" b="1" dirty="0" err="1">
              <a:solidFill>
                <a:srgbClr val="FF0000"/>
              </a:solidFill>
            </a:rPr>
            <a:t>đủ</a:t>
          </a:r>
          <a:r>
            <a:rPr lang="en-US" b="1" dirty="0">
              <a:solidFill>
                <a:srgbClr val="FF0000"/>
              </a:solidFill>
            </a:rPr>
            <a:t> </a:t>
          </a:r>
          <a:r>
            <a:rPr lang="en-US" b="1" dirty="0" err="1">
              <a:solidFill>
                <a:srgbClr val="FF0000"/>
              </a:solidFill>
            </a:rPr>
            <a:t>đk</a:t>
          </a:r>
          <a:r>
            <a:rPr lang="en-US" b="1" dirty="0">
              <a:solidFill>
                <a:srgbClr val="FF0000"/>
              </a:solidFill>
            </a:rPr>
            <a:t>, </a:t>
          </a:r>
          <a:r>
            <a:rPr lang="en-US" b="1" dirty="0" err="1">
              <a:solidFill>
                <a:srgbClr val="FF0000"/>
              </a:solidFill>
            </a:rPr>
            <a:t>văn</a:t>
          </a:r>
          <a:r>
            <a:rPr lang="en-US" b="1" dirty="0">
              <a:solidFill>
                <a:srgbClr val="FF0000"/>
              </a:solidFill>
            </a:rPr>
            <a:t> </a:t>
          </a:r>
          <a:r>
            <a:rPr lang="en-US" b="1" dirty="0" err="1">
              <a:solidFill>
                <a:srgbClr val="FF0000"/>
              </a:solidFill>
            </a:rPr>
            <a:t>bản</a:t>
          </a:r>
          <a:r>
            <a:rPr lang="en-US" b="1" dirty="0">
              <a:solidFill>
                <a:srgbClr val="FF0000"/>
              </a:solidFill>
            </a:rPr>
            <a:t> </a:t>
          </a:r>
          <a:r>
            <a:rPr lang="en-US" b="1" dirty="0" err="1">
              <a:solidFill>
                <a:srgbClr val="FF0000"/>
              </a:solidFill>
            </a:rPr>
            <a:t>chấp</a:t>
          </a:r>
          <a:r>
            <a:rPr lang="en-US" b="1" dirty="0">
              <a:solidFill>
                <a:srgbClr val="FF0000"/>
              </a:solidFill>
            </a:rPr>
            <a:t> </a:t>
          </a:r>
          <a:r>
            <a:rPr lang="en-US" b="1" dirty="0" err="1">
              <a:solidFill>
                <a:srgbClr val="FF0000"/>
              </a:solidFill>
            </a:rPr>
            <a:t>thuận</a:t>
          </a:r>
          <a:r>
            <a:rPr lang="en-US" b="1" dirty="0">
              <a:solidFill>
                <a:srgbClr val="FF0000"/>
              </a:solidFill>
            </a:rPr>
            <a:t>)</a:t>
          </a:r>
        </a:p>
      </dgm:t>
    </dgm:pt>
    <dgm:pt modelId="{6BA66107-23AC-49EA-8A7E-87E3E90E9EE7}" type="parTrans" cxnId="{0B64B344-1301-46BD-9747-8F8BA5531A22}">
      <dgm:prSet/>
      <dgm:spPr/>
      <dgm:t>
        <a:bodyPr/>
        <a:lstStyle/>
        <a:p>
          <a:endParaRPr lang="en-US"/>
        </a:p>
      </dgm:t>
    </dgm:pt>
    <dgm:pt modelId="{2795A17C-88C6-4CB8-B280-89BFD6B6B799}" type="sibTrans" cxnId="{0B64B344-1301-46BD-9747-8F8BA5531A22}">
      <dgm:prSet/>
      <dgm:spPr/>
      <dgm:t>
        <a:bodyPr/>
        <a:lstStyle/>
        <a:p>
          <a:endParaRPr lang="en-US"/>
        </a:p>
      </dgm:t>
    </dgm:pt>
    <dgm:pt modelId="{808D440E-F717-4C4B-B247-FB220BDF7971}">
      <dgm:prSet phldrT="[Text]"/>
      <dgm:spPr/>
      <dgm:t>
        <a:bodyPr/>
        <a:lstStyle/>
        <a:p>
          <a:pPr algn="just"/>
          <a:r>
            <a:rPr lang="en-US" b="1" dirty="0" err="1"/>
            <a:t>Tên</a:t>
          </a:r>
          <a:r>
            <a:rPr lang="en-US" b="1" dirty="0"/>
            <a:t> </a:t>
          </a:r>
          <a:r>
            <a:rPr lang="en-US" b="1" dirty="0" err="1"/>
            <a:t>giấy</a:t>
          </a:r>
          <a:r>
            <a:rPr lang="en-US" b="1" dirty="0"/>
            <a:t> </a:t>
          </a:r>
          <a:r>
            <a:rPr lang="en-US" b="1" dirty="0" err="1"/>
            <a:t>phép</a:t>
          </a:r>
          <a:r>
            <a:rPr lang="en-US" b="1" dirty="0"/>
            <a:t>; 	</a:t>
          </a:r>
        </a:p>
      </dgm:t>
    </dgm:pt>
    <dgm:pt modelId="{5DBECCB5-705F-4DDD-9901-D71BD240110A}" type="parTrans" cxnId="{F5D4BADB-4196-4487-BC52-BD6BDA7DB26C}">
      <dgm:prSet/>
      <dgm:spPr/>
      <dgm:t>
        <a:bodyPr/>
        <a:lstStyle/>
        <a:p>
          <a:endParaRPr lang="en-US"/>
        </a:p>
      </dgm:t>
    </dgm:pt>
    <dgm:pt modelId="{BB9BA479-09B5-44B6-93B0-F4D363DF77B4}" type="sibTrans" cxnId="{F5D4BADB-4196-4487-BC52-BD6BDA7DB26C}">
      <dgm:prSet/>
      <dgm:spPr/>
      <dgm:t>
        <a:bodyPr/>
        <a:lstStyle/>
        <a:p>
          <a:endParaRPr lang="en-US"/>
        </a:p>
      </dgm:t>
    </dgm:pt>
    <dgm:pt modelId="{0441B890-006F-44A0-BF25-C81E68352A48}">
      <dgm:prSet phldrT="[Text]"/>
      <dgm:spPr/>
      <dgm:t>
        <a:bodyPr/>
        <a:lstStyle/>
        <a:p>
          <a:pPr algn="just"/>
          <a:r>
            <a:rPr lang="pt-BR" b="1" dirty="0"/>
            <a:t>Công khai, minh bạch, khách quan, tiết kiệm thời gian, chi phí tuân thủ của nhà đầu tư</a:t>
          </a:r>
          <a:endParaRPr lang="en-US" b="1" dirty="0"/>
        </a:p>
      </dgm:t>
    </dgm:pt>
    <dgm:pt modelId="{ED1786DC-3EF8-4472-B391-EF2F4867C2CD}" type="parTrans" cxnId="{27234250-75A7-468B-A429-FA8987C10E71}">
      <dgm:prSet/>
      <dgm:spPr/>
      <dgm:t>
        <a:bodyPr/>
        <a:lstStyle/>
        <a:p>
          <a:endParaRPr lang="en-US"/>
        </a:p>
      </dgm:t>
    </dgm:pt>
    <dgm:pt modelId="{4A662471-34D0-4D40-A72B-0DF7A8CF19BB}" type="sibTrans" cxnId="{27234250-75A7-468B-A429-FA8987C10E71}">
      <dgm:prSet/>
      <dgm:spPr/>
      <dgm:t>
        <a:bodyPr/>
        <a:lstStyle/>
        <a:p>
          <a:endParaRPr lang="en-US"/>
        </a:p>
      </dgm:t>
    </dgm:pt>
    <dgm:pt modelId="{73295076-533E-40DD-A3BD-95CA1891C933}">
      <dgm:prSet phldrT="[Text]"/>
      <dgm:spPr/>
      <dgm:t>
        <a:bodyPr/>
        <a:lstStyle/>
        <a:p>
          <a:pPr algn="just"/>
          <a:r>
            <a:rPr lang="pt-BR" b="1" dirty="0"/>
            <a:t>đăng tải trên Cổng thông tin đăng ký doanh nghiệp quốc gia</a:t>
          </a:r>
          <a:endParaRPr lang="en-US" b="1" dirty="0"/>
        </a:p>
      </dgm:t>
    </dgm:pt>
    <dgm:pt modelId="{215CAD1A-1316-4512-B8BC-C4FCD9C90B25}" type="parTrans" cxnId="{74C7062C-3196-4E28-9D64-550B3025B645}">
      <dgm:prSet/>
      <dgm:spPr/>
      <dgm:t>
        <a:bodyPr/>
        <a:lstStyle/>
        <a:p>
          <a:endParaRPr lang="en-US"/>
        </a:p>
      </dgm:t>
    </dgm:pt>
    <dgm:pt modelId="{5FFEAF27-A246-4EB3-852D-2C6B00EA836F}" type="sibTrans" cxnId="{74C7062C-3196-4E28-9D64-550B3025B645}">
      <dgm:prSet/>
      <dgm:spPr/>
      <dgm:t>
        <a:bodyPr/>
        <a:lstStyle/>
        <a:p>
          <a:endParaRPr lang="en-US"/>
        </a:p>
      </dgm:t>
    </dgm:pt>
    <dgm:pt modelId="{D8F09A06-B89D-4C03-BA52-E75A3C3ED87A}">
      <dgm:prSet phldrT="[Text]" custT="1"/>
      <dgm:spPr/>
      <dgm:t>
        <a:bodyPr/>
        <a:lstStyle/>
        <a:p>
          <a:r>
            <a:rPr lang="en-US" sz="2100" b="1" dirty="0" err="1"/>
            <a:t>Hình</a:t>
          </a:r>
          <a:r>
            <a:rPr lang="en-US" sz="2100" b="1" dirty="0"/>
            <a:t> </a:t>
          </a:r>
          <a:r>
            <a:rPr lang="en-US" sz="2100" b="1" dirty="0" err="1"/>
            <a:t>thức</a:t>
          </a:r>
          <a:r>
            <a:rPr lang="en-US" sz="2100" b="1" dirty="0"/>
            <a:t> </a:t>
          </a:r>
          <a:r>
            <a:rPr lang="en-US" sz="2100" b="1" dirty="0" err="1"/>
            <a:t>điều</a:t>
          </a:r>
          <a:r>
            <a:rPr lang="en-US" sz="2100" b="1" dirty="0"/>
            <a:t> </a:t>
          </a:r>
          <a:r>
            <a:rPr lang="en-US" sz="2100" b="1" dirty="0" err="1"/>
            <a:t>kiện</a:t>
          </a:r>
          <a:endParaRPr lang="en-US" sz="2100" b="1" dirty="0"/>
        </a:p>
      </dgm:t>
    </dgm:pt>
    <dgm:pt modelId="{AD9C8D4E-620D-4D27-94FE-B5ADD90150E1}" type="parTrans" cxnId="{D1A97957-5FD2-4517-B7F2-E9664B431452}">
      <dgm:prSet/>
      <dgm:spPr/>
      <dgm:t>
        <a:bodyPr/>
        <a:lstStyle/>
        <a:p>
          <a:endParaRPr lang="en-US"/>
        </a:p>
      </dgm:t>
    </dgm:pt>
    <dgm:pt modelId="{F8FD87F9-5215-44F0-96CD-DE03ABD5E287}" type="sibTrans" cxnId="{D1A97957-5FD2-4517-B7F2-E9664B431452}">
      <dgm:prSet/>
      <dgm:spPr/>
      <dgm:t>
        <a:bodyPr/>
        <a:lstStyle/>
        <a:p>
          <a:endParaRPr lang="en-US"/>
        </a:p>
      </dgm:t>
    </dgm:pt>
    <dgm:pt modelId="{07786180-9706-4D02-A2F6-19347D80A8BA}">
      <dgm:prSet phldrT="[Text]" custT="1"/>
      <dgm:spPr/>
      <dgm:t>
        <a:bodyPr/>
        <a:lstStyle/>
        <a:p>
          <a:r>
            <a:rPr lang="en-US" sz="2100" b="1" dirty="0" err="1"/>
            <a:t>Cơ</a:t>
          </a:r>
          <a:r>
            <a:rPr lang="en-US" sz="2100" b="1" dirty="0"/>
            <a:t> </a:t>
          </a:r>
          <a:r>
            <a:rPr lang="en-US" sz="2100" b="1" dirty="0" err="1"/>
            <a:t>quan</a:t>
          </a:r>
          <a:r>
            <a:rPr lang="en-US" sz="2100" b="1" dirty="0"/>
            <a:t> </a:t>
          </a:r>
          <a:r>
            <a:rPr lang="en-US" sz="2100" b="1" dirty="0" err="1"/>
            <a:t>áp</a:t>
          </a:r>
          <a:r>
            <a:rPr lang="en-US" sz="2100" b="1" dirty="0"/>
            <a:t> </a:t>
          </a:r>
          <a:r>
            <a:rPr lang="en-US" sz="2100" b="1" dirty="0" err="1"/>
            <a:t>dụng</a:t>
          </a:r>
          <a:endParaRPr lang="en-US" sz="2100" b="1" dirty="0"/>
        </a:p>
      </dgm:t>
    </dgm:pt>
    <dgm:pt modelId="{33A34C96-196E-48E3-BB59-52A46A46C4DD}" type="parTrans" cxnId="{4E842200-8FEA-47A4-8512-F0A6A19D1457}">
      <dgm:prSet/>
      <dgm:spPr/>
      <dgm:t>
        <a:bodyPr/>
        <a:lstStyle/>
        <a:p>
          <a:endParaRPr lang="en-US"/>
        </a:p>
      </dgm:t>
    </dgm:pt>
    <dgm:pt modelId="{2E19C35A-83C4-47C5-9077-4ECD7A773A73}" type="sibTrans" cxnId="{4E842200-8FEA-47A4-8512-F0A6A19D1457}">
      <dgm:prSet/>
      <dgm:spPr/>
      <dgm:t>
        <a:bodyPr/>
        <a:lstStyle/>
        <a:p>
          <a:endParaRPr lang="en-US"/>
        </a:p>
      </dgm:t>
    </dgm:pt>
    <dgm:pt modelId="{C8A9A436-49E7-45DF-94FC-51D5C6DF6D60}">
      <dgm:prSet/>
      <dgm:spPr/>
      <dgm:t>
        <a:bodyPr/>
        <a:lstStyle/>
        <a:p>
          <a:pPr algn="just"/>
          <a:r>
            <a:rPr lang="en-US" b="1" dirty="0" err="1"/>
            <a:t>Điều</a:t>
          </a:r>
          <a:r>
            <a:rPr lang="en-US" b="1" dirty="0"/>
            <a:t> </a:t>
          </a:r>
          <a:r>
            <a:rPr lang="en-US" b="1" dirty="0" err="1"/>
            <a:t>kiện</a:t>
          </a:r>
          <a:r>
            <a:rPr lang="en-US" b="1" dirty="0"/>
            <a:t> </a:t>
          </a:r>
          <a:r>
            <a:rPr lang="en-US" b="1" dirty="0" err="1"/>
            <a:t>cấp</a:t>
          </a:r>
          <a:r>
            <a:rPr lang="en-US" b="1" dirty="0"/>
            <a:t> </a:t>
          </a:r>
          <a:r>
            <a:rPr lang="en-US" b="1" dirty="0" err="1"/>
            <a:t>giấy</a:t>
          </a:r>
          <a:r>
            <a:rPr lang="en-US" b="1" dirty="0"/>
            <a:t> </a:t>
          </a:r>
          <a:r>
            <a:rPr lang="en-US" b="1" dirty="0" err="1"/>
            <a:t>phép</a:t>
          </a:r>
          <a:r>
            <a:rPr lang="en-US" b="1" dirty="0"/>
            <a:t>, </a:t>
          </a:r>
          <a:r>
            <a:rPr lang="en-US" b="1" dirty="0" err="1"/>
            <a:t>thời</a:t>
          </a:r>
          <a:r>
            <a:rPr lang="en-US" b="1" dirty="0"/>
            <a:t> </a:t>
          </a:r>
          <a:r>
            <a:rPr lang="en-US" b="1" dirty="0" err="1"/>
            <a:t>hạn</a:t>
          </a:r>
          <a:r>
            <a:rPr lang="en-US" b="1" dirty="0"/>
            <a:t> </a:t>
          </a:r>
          <a:r>
            <a:rPr lang="en-US" b="1" dirty="0" err="1"/>
            <a:t>cấp</a:t>
          </a:r>
          <a:r>
            <a:rPr lang="en-US" b="1" dirty="0"/>
            <a:t> </a:t>
          </a:r>
          <a:r>
            <a:rPr lang="en-US" b="1" dirty="0" err="1"/>
            <a:t>và</a:t>
          </a:r>
          <a:r>
            <a:rPr lang="en-US" b="1" dirty="0"/>
            <a:t> </a:t>
          </a:r>
          <a:r>
            <a:rPr lang="en-US" b="1" dirty="0" err="1"/>
            <a:t>từ</a:t>
          </a:r>
          <a:r>
            <a:rPr lang="en-US" b="1" dirty="0"/>
            <a:t> </a:t>
          </a:r>
          <a:r>
            <a:rPr lang="en-US" b="1" dirty="0" err="1"/>
            <a:t>chối</a:t>
          </a:r>
          <a:r>
            <a:rPr lang="en-US" b="1" dirty="0"/>
            <a:t> </a:t>
          </a:r>
          <a:r>
            <a:rPr lang="en-US" b="1" dirty="0" err="1"/>
            <a:t>cấp</a:t>
          </a:r>
          <a:r>
            <a:rPr lang="en-US" b="1" dirty="0"/>
            <a:t> </a:t>
          </a:r>
          <a:r>
            <a:rPr lang="en-US" b="1" dirty="0" err="1"/>
            <a:t>giấy</a:t>
          </a:r>
          <a:r>
            <a:rPr lang="en-US" b="1" dirty="0"/>
            <a:t> </a:t>
          </a:r>
          <a:r>
            <a:rPr lang="en-US" b="1" dirty="0" err="1"/>
            <a:t>phép</a:t>
          </a:r>
          <a:r>
            <a:rPr lang="en-US" b="1" dirty="0"/>
            <a:t>; </a:t>
          </a:r>
        </a:p>
      </dgm:t>
    </dgm:pt>
    <dgm:pt modelId="{46C31487-5D80-479F-8312-0528B6D939D0}" type="parTrans" cxnId="{9EFC7A46-157A-4122-B0A3-74016526AFA1}">
      <dgm:prSet/>
      <dgm:spPr/>
      <dgm:t>
        <a:bodyPr/>
        <a:lstStyle/>
        <a:p>
          <a:endParaRPr lang="en-US"/>
        </a:p>
      </dgm:t>
    </dgm:pt>
    <dgm:pt modelId="{B0EC8D40-382D-42CB-A27F-81453B30AB39}" type="sibTrans" cxnId="{9EFC7A46-157A-4122-B0A3-74016526AFA1}">
      <dgm:prSet/>
      <dgm:spPr/>
      <dgm:t>
        <a:bodyPr/>
        <a:lstStyle/>
        <a:p>
          <a:endParaRPr lang="en-US"/>
        </a:p>
      </dgm:t>
    </dgm:pt>
    <dgm:pt modelId="{25B42164-4523-410A-8C5B-6CD46E9A2669}">
      <dgm:prSet/>
      <dgm:spPr/>
      <dgm:t>
        <a:bodyPr/>
        <a:lstStyle/>
        <a:p>
          <a:pPr algn="just"/>
          <a:r>
            <a:rPr lang="en-US" b="1" dirty="0" err="1"/>
            <a:t>Hồ</a:t>
          </a:r>
          <a:r>
            <a:rPr lang="en-US" b="1" dirty="0"/>
            <a:t> </a:t>
          </a:r>
          <a:r>
            <a:rPr lang="en-US" b="1" dirty="0" err="1"/>
            <a:t>sơ</a:t>
          </a:r>
          <a:r>
            <a:rPr lang="en-US" b="1" dirty="0"/>
            <a:t>, </a:t>
          </a:r>
          <a:r>
            <a:rPr lang="en-US" b="1" dirty="0" err="1"/>
            <a:t>trình</a:t>
          </a:r>
          <a:r>
            <a:rPr lang="en-US" b="1" dirty="0"/>
            <a:t> </a:t>
          </a:r>
          <a:r>
            <a:rPr lang="en-US" b="1" dirty="0" err="1"/>
            <a:t>tự</a:t>
          </a:r>
          <a:r>
            <a:rPr lang="en-US" b="1" dirty="0"/>
            <a:t>, </a:t>
          </a:r>
          <a:r>
            <a:rPr lang="en-US" b="1" dirty="0" err="1"/>
            <a:t>thủ</a:t>
          </a:r>
          <a:r>
            <a:rPr lang="en-US" b="1" dirty="0"/>
            <a:t> </a:t>
          </a:r>
          <a:r>
            <a:rPr lang="en-US" b="1" dirty="0" err="1"/>
            <a:t>tục</a:t>
          </a:r>
          <a:r>
            <a:rPr lang="en-US" b="1" dirty="0"/>
            <a:t> </a:t>
          </a:r>
          <a:r>
            <a:rPr lang="en-US" b="1" dirty="0" err="1"/>
            <a:t>cấp</a:t>
          </a:r>
          <a:r>
            <a:rPr lang="en-US" b="1" dirty="0"/>
            <a:t> </a:t>
          </a:r>
          <a:r>
            <a:rPr lang="en-US" b="1" dirty="0" err="1"/>
            <a:t>giấy</a:t>
          </a:r>
          <a:r>
            <a:rPr lang="en-US" b="1" dirty="0"/>
            <a:t> </a:t>
          </a:r>
          <a:r>
            <a:rPr lang="en-US" b="1" dirty="0" err="1"/>
            <a:t>phép</a:t>
          </a:r>
          <a:r>
            <a:rPr lang="en-US" b="1" dirty="0"/>
            <a:t>; </a:t>
          </a:r>
        </a:p>
      </dgm:t>
    </dgm:pt>
    <dgm:pt modelId="{417785B2-EC4F-4842-8732-D1458FF1A5F7}" type="parTrans" cxnId="{9A147E1F-246B-4484-9138-B0FA99DD6D3C}">
      <dgm:prSet/>
      <dgm:spPr/>
      <dgm:t>
        <a:bodyPr/>
        <a:lstStyle/>
        <a:p>
          <a:endParaRPr lang="en-US"/>
        </a:p>
      </dgm:t>
    </dgm:pt>
    <dgm:pt modelId="{E685B8E0-25CB-4ADA-96D5-B16F09CBFCB0}" type="sibTrans" cxnId="{9A147E1F-246B-4484-9138-B0FA99DD6D3C}">
      <dgm:prSet/>
      <dgm:spPr/>
      <dgm:t>
        <a:bodyPr/>
        <a:lstStyle/>
        <a:p>
          <a:endParaRPr lang="en-US"/>
        </a:p>
      </dgm:t>
    </dgm:pt>
    <dgm:pt modelId="{FF0B498D-B584-45D2-8F07-F818B6A0C0EC}">
      <dgm:prSet/>
      <dgm:spPr/>
      <dgm:t>
        <a:bodyPr/>
        <a:lstStyle/>
        <a:p>
          <a:pPr algn="just"/>
          <a:r>
            <a:rPr lang="en-US" b="1" dirty="0" err="1"/>
            <a:t>Thời</a:t>
          </a:r>
          <a:r>
            <a:rPr lang="en-US" b="1" dirty="0"/>
            <a:t> </a:t>
          </a:r>
          <a:r>
            <a:rPr lang="en-US" b="1" dirty="0" err="1"/>
            <a:t>hạn</a:t>
          </a:r>
          <a:r>
            <a:rPr lang="en-US" b="1" dirty="0"/>
            <a:t> </a:t>
          </a:r>
          <a:r>
            <a:rPr lang="en-US" b="1" dirty="0" err="1"/>
            <a:t>có</a:t>
          </a:r>
          <a:r>
            <a:rPr lang="en-US" b="1" dirty="0"/>
            <a:t> </a:t>
          </a:r>
          <a:r>
            <a:rPr lang="en-US" b="1" dirty="0" err="1"/>
            <a:t>hiệu</a:t>
          </a:r>
          <a:r>
            <a:rPr lang="en-US" b="1" dirty="0"/>
            <a:t> </a:t>
          </a:r>
          <a:r>
            <a:rPr lang="en-US" b="1" dirty="0" err="1"/>
            <a:t>lực</a:t>
          </a:r>
          <a:r>
            <a:rPr lang="en-US" b="1" dirty="0"/>
            <a:t> </a:t>
          </a:r>
          <a:r>
            <a:rPr lang="en-US" b="1" dirty="0" err="1"/>
            <a:t>của</a:t>
          </a:r>
          <a:r>
            <a:rPr lang="en-US" b="1" dirty="0"/>
            <a:t> </a:t>
          </a:r>
          <a:r>
            <a:rPr lang="en-US" b="1" dirty="0" err="1"/>
            <a:t>giấy</a:t>
          </a:r>
          <a:r>
            <a:rPr lang="en-US" b="1" dirty="0"/>
            <a:t> </a:t>
          </a:r>
          <a:r>
            <a:rPr lang="en-US" b="1" dirty="0" err="1"/>
            <a:t>phép</a:t>
          </a:r>
          <a:r>
            <a:rPr lang="en-US" b="1" dirty="0"/>
            <a:t> (</a:t>
          </a:r>
          <a:r>
            <a:rPr lang="en-US" b="1" dirty="0" err="1"/>
            <a:t>nếu</a:t>
          </a:r>
          <a:r>
            <a:rPr lang="en-US" b="1" dirty="0"/>
            <a:t> </a:t>
          </a:r>
          <a:r>
            <a:rPr lang="en-US" b="1" dirty="0" err="1"/>
            <a:t>có</a:t>
          </a:r>
          <a:r>
            <a:rPr lang="en-US" b="1" dirty="0"/>
            <a:t>); </a:t>
          </a:r>
        </a:p>
      </dgm:t>
    </dgm:pt>
    <dgm:pt modelId="{7F57E807-C1B7-4435-B172-49342476025E}" type="parTrans" cxnId="{186CEC41-CAC5-403C-B2F6-4E8C21BA09CD}">
      <dgm:prSet/>
      <dgm:spPr/>
      <dgm:t>
        <a:bodyPr/>
        <a:lstStyle/>
        <a:p>
          <a:endParaRPr lang="en-US"/>
        </a:p>
      </dgm:t>
    </dgm:pt>
    <dgm:pt modelId="{DE15C4CA-A7ED-465E-816C-A0C1FB0D55EA}" type="sibTrans" cxnId="{186CEC41-CAC5-403C-B2F6-4E8C21BA09CD}">
      <dgm:prSet/>
      <dgm:spPr/>
      <dgm:t>
        <a:bodyPr/>
        <a:lstStyle/>
        <a:p>
          <a:endParaRPr lang="en-US"/>
        </a:p>
      </dgm:t>
    </dgm:pt>
    <dgm:pt modelId="{4FB1D6AE-6309-4689-A700-76D6AC606671}">
      <dgm:prSet/>
      <dgm:spPr/>
      <dgm:t>
        <a:bodyPr/>
        <a:lstStyle/>
        <a:p>
          <a:pPr algn="just"/>
          <a:r>
            <a:rPr lang="en-US" b="1" dirty="0" err="1"/>
            <a:t>Lệ</a:t>
          </a:r>
          <a:r>
            <a:rPr lang="en-US" b="1" dirty="0"/>
            <a:t> </a:t>
          </a:r>
          <a:r>
            <a:rPr lang="en-US" b="1" dirty="0" err="1"/>
            <a:t>phí</a:t>
          </a:r>
          <a:r>
            <a:rPr lang="en-US" b="1" dirty="0"/>
            <a:t> </a:t>
          </a:r>
          <a:r>
            <a:rPr lang="en-US" b="1" dirty="0" err="1"/>
            <a:t>cấp</a:t>
          </a:r>
          <a:r>
            <a:rPr lang="en-US" b="1" dirty="0"/>
            <a:t> </a:t>
          </a:r>
          <a:r>
            <a:rPr lang="en-US" b="1" dirty="0" err="1"/>
            <a:t>giấy</a:t>
          </a:r>
          <a:r>
            <a:rPr lang="en-US" b="1" dirty="0"/>
            <a:t> </a:t>
          </a:r>
          <a:r>
            <a:rPr lang="en-US" b="1" dirty="0" err="1"/>
            <a:t>phép</a:t>
          </a:r>
          <a:r>
            <a:rPr lang="en-US" b="1" dirty="0"/>
            <a:t> (</a:t>
          </a:r>
          <a:r>
            <a:rPr lang="en-US" b="1" dirty="0" err="1"/>
            <a:t>nếu</a:t>
          </a:r>
          <a:r>
            <a:rPr lang="en-US" b="1" dirty="0"/>
            <a:t> </a:t>
          </a:r>
          <a:r>
            <a:rPr lang="en-US" b="1" dirty="0" err="1"/>
            <a:t>có</a:t>
          </a:r>
          <a:r>
            <a:rPr lang="en-US" b="1" dirty="0"/>
            <a:t>);</a:t>
          </a:r>
        </a:p>
      </dgm:t>
    </dgm:pt>
    <dgm:pt modelId="{6A946265-C511-4735-8783-AF61ACD389DC}" type="parTrans" cxnId="{A269FEA8-8A54-4941-B1BB-8ED7A7AA6D70}">
      <dgm:prSet/>
      <dgm:spPr/>
      <dgm:t>
        <a:bodyPr/>
        <a:lstStyle/>
        <a:p>
          <a:endParaRPr lang="en-US"/>
        </a:p>
      </dgm:t>
    </dgm:pt>
    <dgm:pt modelId="{FD1585DC-043E-45B7-8250-95B34769F7A6}" type="sibTrans" cxnId="{A269FEA8-8A54-4941-B1BB-8ED7A7AA6D70}">
      <dgm:prSet/>
      <dgm:spPr/>
      <dgm:t>
        <a:bodyPr/>
        <a:lstStyle/>
        <a:p>
          <a:endParaRPr lang="en-US"/>
        </a:p>
      </dgm:t>
    </dgm:pt>
    <dgm:pt modelId="{D13604D8-B699-46BE-8F6D-3C786A77BCDA}">
      <dgm:prSet/>
      <dgm:spPr/>
      <dgm:t>
        <a:bodyPr/>
        <a:lstStyle/>
        <a:p>
          <a:pPr algn="just"/>
          <a:r>
            <a:rPr lang="en-US" b="1" dirty="0" err="1"/>
            <a:t>Điều</a:t>
          </a:r>
          <a:r>
            <a:rPr lang="en-US" b="1" dirty="0"/>
            <a:t> </a:t>
          </a:r>
          <a:r>
            <a:rPr lang="en-US" b="1" dirty="0" err="1"/>
            <a:t>kiện</a:t>
          </a:r>
          <a:r>
            <a:rPr lang="en-US" b="1" dirty="0"/>
            <a:t> </a:t>
          </a:r>
          <a:r>
            <a:rPr lang="en-US" b="1" dirty="0" err="1"/>
            <a:t>gia</a:t>
          </a:r>
          <a:r>
            <a:rPr lang="en-US" b="1" dirty="0"/>
            <a:t> </a:t>
          </a:r>
          <a:r>
            <a:rPr lang="en-US" b="1" dirty="0" err="1"/>
            <a:t>hạn</a:t>
          </a:r>
          <a:r>
            <a:rPr lang="en-US" b="1" dirty="0"/>
            <a:t> </a:t>
          </a:r>
          <a:r>
            <a:rPr lang="en-US" b="1" dirty="0" err="1"/>
            <a:t>và</a:t>
          </a:r>
          <a:r>
            <a:rPr lang="en-US" b="1" dirty="0"/>
            <a:t> </a:t>
          </a:r>
          <a:r>
            <a:rPr lang="en-US" b="1" dirty="0" err="1"/>
            <a:t>thu</a:t>
          </a:r>
          <a:r>
            <a:rPr lang="en-US" b="1" dirty="0"/>
            <a:t> </a:t>
          </a:r>
          <a:r>
            <a:rPr lang="en-US" b="1" dirty="0" err="1"/>
            <a:t>hồi</a:t>
          </a:r>
          <a:r>
            <a:rPr lang="en-US" b="1" dirty="0"/>
            <a:t> </a:t>
          </a:r>
          <a:r>
            <a:rPr lang="en-US" b="1" dirty="0" err="1"/>
            <a:t>giấy</a:t>
          </a:r>
          <a:r>
            <a:rPr lang="en-US" b="1" dirty="0"/>
            <a:t> </a:t>
          </a:r>
          <a:r>
            <a:rPr lang="en-US" b="1" dirty="0" err="1"/>
            <a:t>phép</a:t>
          </a:r>
          <a:r>
            <a:rPr lang="en-US" b="1" dirty="0"/>
            <a:t> (</a:t>
          </a:r>
          <a:r>
            <a:rPr lang="en-US" b="1" dirty="0" err="1"/>
            <a:t>nếu</a:t>
          </a:r>
          <a:r>
            <a:rPr lang="en-US" b="1" dirty="0"/>
            <a:t> </a:t>
          </a:r>
          <a:r>
            <a:rPr lang="en-US" b="1" dirty="0" err="1"/>
            <a:t>có</a:t>
          </a:r>
          <a:r>
            <a:rPr lang="en-US" b="1" dirty="0"/>
            <a:t>).</a:t>
          </a:r>
        </a:p>
      </dgm:t>
    </dgm:pt>
    <dgm:pt modelId="{8ECBE89B-4C54-4DB4-B44A-F7D7D54E752C}" type="parTrans" cxnId="{6FD73938-733B-4E60-8976-6F619439550A}">
      <dgm:prSet/>
      <dgm:spPr/>
      <dgm:t>
        <a:bodyPr/>
        <a:lstStyle/>
        <a:p>
          <a:endParaRPr lang="en-US"/>
        </a:p>
      </dgm:t>
    </dgm:pt>
    <dgm:pt modelId="{B76C8F82-D2CC-43A3-8CC3-7A7455B6223F}" type="sibTrans" cxnId="{6FD73938-733B-4E60-8976-6F619439550A}">
      <dgm:prSet/>
      <dgm:spPr/>
      <dgm:t>
        <a:bodyPr/>
        <a:lstStyle/>
        <a:p>
          <a:endParaRPr lang="en-US"/>
        </a:p>
      </dgm:t>
    </dgm:pt>
    <dgm:pt modelId="{1D9C8134-FF1B-42D3-9452-E061E2159B31}">
      <dgm:prSet phldrT="[Text]"/>
      <dgm:spPr/>
      <dgm:t>
        <a:bodyPr/>
        <a:lstStyle/>
        <a:p>
          <a:pPr algn="just"/>
          <a:r>
            <a:rPr lang="en-US" b="1" dirty="0" err="1"/>
            <a:t>Chỉ</a:t>
          </a:r>
          <a:r>
            <a:rPr lang="en-US" b="1" dirty="0"/>
            <a:t> </a:t>
          </a:r>
          <a:r>
            <a:rPr lang="en-US" b="1" dirty="0" err="1"/>
            <a:t>được</a:t>
          </a:r>
          <a:r>
            <a:rPr lang="en-US" b="1" dirty="0"/>
            <a:t> ban </a:t>
          </a:r>
          <a:r>
            <a:rPr lang="en-US" b="1" dirty="0" err="1"/>
            <a:t>hành</a:t>
          </a:r>
          <a:r>
            <a:rPr lang="en-US" b="1" dirty="0"/>
            <a:t> </a:t>
          </a:r>
          <a:r>
            <a:rPr lang="en-US" b="1" dirty="0" err="1"/>
            <a:t>điều</a:t>
          </a:r>
          <a:r>
            <a:rPr lang="en-US" b="1" dirty="0"/>
            <a:t> </a:t>
          </a:r>
          <a:r>
            <a:rPr lang="en-US" b="1" dirty="0" err="1"/>
            <a:t>kiện</a:t>
          </a:r>
          <a:r>
            <a:rPr lang="en-US" b="1" dirty="0"/>
            <a:t> </a:t>
          </a:r>
          <a:r>
            <a:rPr lang="en-US" b="1" dirty="0" err="1"/>
            <a:t>cho</a:t>
          </a:r>
          <a:r>
            <a:rPr lang="en-US" b="1" dirty="0"/>
            <a:t> 267 </a:t>
          </a:r>
          <a:r>
            <a:rPr lang="en-US" b="1" dirty="0" err="1"/>
            <a:t>ngành</a:t>
          </a:r>
          <a:r>
            <a:rPr lang="en-US" b="1" dirty="0"/>
            <a:t> </a:t>
          </a:r>
          <a:r>
            <a:rPr lang="en-US" b="1" dirty="0" err="1"/>
            <a:t>nghề</a:t>
          </a:r>
          <a:r>
            <a:rPr lang="en-US" b="1" dirty="0"/>
            <a:t> </a:t>
          </a:r>
          <a:r>
            <a:rPr lang="en-US" b="1" dirty="0" err="1"/>
            <a:t>quy</a:t>
          </a:r>
          <a:r>
            <a:rPr lang="en-US" b="1" dirty="0"/>
            <a:t> </a:t>
          </a:r>
          <a:r>
            <a:rPr lang="en-US" b="1" dirty="0" err="1"/>
            <a:t>định</a:t>
          </a:r>
          <a:r>
            <a:rPr lang="en-US" b="1" dirty="0"/>
            <a:t> </a:t>
          </a:r>
          <a:r>
            <a:rPr lang="en-US" b="1" dirty="0" err="1"/>
            <a:t>tại</a:t>
          </a:r>
          <a:r>
            <a:rPr lang="en-US" b="1" dirty="0"/>
            <a:t> </a:t>
          </a:r>
          <a:r>
            <a:rPr lang="en-US" b="1" dirty="0" err="1"/>
            <a:t>Luật</a:t>
          </a:r>
          <a:r>
            <a:rPr lang="en-US" b="1" dirty="0"/>
            <a:t> </a:t>
          </a:r>
          <a:r>
            <a:rPr lang="en-US" b="1" dirty="0" err="1"/>
            <a:t>đầu</a:t>
          </a:r>
          <a:r>
            <a:rPr lang="en-US" b="1" dirty="0"/>
            <a:t> </a:t>
          </a:r>
          <a:r>
            <a:rPr lang="en-US" b="1" dirty="0" err="1"/>
            <a:t>tư</a:t>
          </a:r>
          <a:r>
            <a:rPr lang="en-US" b="1" dirty="0"/>
            <a:t> </a:t>
          </a:r>
        </a:p>
      </dgm:t>
    </dgm:pt>
    <dgm:pt modelId="{1729AE76-E537-4F08-B3ED-4FB6947C9C44}" type="parTrans" cxnId="{2964DB31-08AC-44EA-9D46-6DCFB9DE6BC2}">
      <dgm:prSet/>
      <dgm:spPr/>
      <dgm:t>
        <a:bodyPr/>
        <a:lstStyle/>
        <a:p>
          <a:endParaRPr lang="en-US"/>
        </a:p>
      </dgm:t>
    </dgm:pt>
    <dgm:pt modelId="{96CF8E7D-86B6-4C8C-839B-268A5313DD68}" type="sibTrans" cxnId="{2964DB31-08AC-44EA-9D46-6DCFB9DE6BC2}">
      <dgm:prSet/>
      <dgm:spPr/>
      <dgm:t>
        <a:bodyPr/>
        <a:lstStyle/>
        <a:p>
          <a:endParaRPr lang="en-US"/>
        </a:p>
      </dgm:t>
    </dgm:pt>
    <dgm:pt modelId="{7B93970C-2FDC-4277-8A16-DDEE928B128B}">
      <dgm:prSet phldrT="[Text]" custT="1"/>
      <dgm:spPr/>
      <dgm:t>
        <a:bodyPr/>
        <a:lstStyle/>
        <a:p>
          <a:endParaRPr lang="en-US" sz="2100" b="1" dirty="0"/>
        </a:p>
      </dgm:t>
    </dgm:pt>
    <dgm:pt modelId="{063F287E-CE64-4663-A116-8881184484DC}" type="parTrans" cxnId="{4D5ADE19-4E45-4CAC-8304-47860A38676E}">
      <dgm:prSet/>
      <dgm:spPr/>
    </dgm:pt>
    <dgm:pt modelId="{F7B2710E-D4F5-4241-B61B-76452234A6D1}" type="sibTrans" cxnId="{4D5ADE19-4E45-4CAC-8304-47860A38676E}">
      <dgm:prSet/>
      <dgm:spPr/>
    </dgm:pt>
    <dgm:pt modelId="{B80EEB70-997B-4944-BE48-87BF8118CE61}">
      <dgm:prSet phldrT="[Text]" custT="1"/>
      <dgm:spPr/>
      <dgm:t>
        <a:bodyPr/>
        <a:lstStyle/>
        <a:p>
          <a:endParaRPr lang="en-US" sz="2100" b="1" dirty="0"/>
        </a:p>
      </dgm:t>
    </dgm:pt>
    <dgm:pt modelId="{2462DE38-FDD7-4E98-8E09-6027FF9EE0A2}" type="parTrans" cxnId="{551054ED-04A7-4B56-A50C-079E07F782EE}">
      <dgm:prSet/>
      <dgm:spPr/>
    </dgm:pt>
    <dgm:pt modelId="{CD256A5F-819A-4EF5-B71B-A7122D84C2D2}" type="sibTrans" cxnId="{551054ED-04A7-4B56-A50C-079E07F782EE}">
      <dgm:prSet/>
      <dgm:spPr/>
    </dgm:pt>
    <dgm:pt modelId="{679069FB-EB6E-4BC0-B1C6-C1C324C41714}">
      <dgm:prSet phldrT="[Text]" custT="1"/>
      <dgm:spPr/>
      <dgm:t>
        <a:bodyPr/>
        <a:lstStyle/>
        <a:p>
          <a:endParaRPr lang="en-US" sz="2100" b="1" dirty="0"/>
        </a:p>
      </dgm:t>
    </dgm:pt>
    <dgm:pt modelId="{A00D0626-6565-4063-9D1B-FFD0A38D6DF5}" type="parTrans" cxnId="{7BC45D20-EF7E-40BE-B886-5F5136310322}">
      <dgm:prSet/>
      <dgm:spPr/>
    </dgm:pt>
    <dgm:pt modelId="{35386E86-FFEA-4BDB-9554-CDEC722FF818}" type="sibTrans" cxnId="{7BC45D20-EF7E-40BE-B886-5F5136310322}">
      <dgm:prSet/>
      <dgm:spPr/>
    </dgm:pt>
    <dgm:pt modelId="{9134E961-B109-4991-862B-5FF48FD099DC}" type="pres">
      <dgm:prSet presAssocID="{A523BE36-1E64-41D1-903E-1091057A84EC}" presName="Name0" presStyleCnt="0">
        <dgm:presLayoutVars>
          <dgm:dir/>
          <dgm:animLvl val="lvl"/>
          <dgm:resizeHandles val="exact"/>
        </dgm:presLayoutVars>
      </dgm:prSet>
      <dgm:spPr/>
    </dgm:pt>
    <dgm:pt modelId="{DFF2BE57-1FB6-46A9-A232-F1D78800BA3D}" type="pres">
      <dgm:prSet presAssocID="{8AC88BA3-7945-4ACC-A508-01C3B65B1D20}" presName="composite" presStyleCnt="0"/>
      <dgm:spPr/>
    </dgm:pt>
    <dgm:pt modelId="{F88CEEEE-FA55-4381-8F4E-24EE3DBA50F1}" type="pres">
      <dgm:prSet presAssocID="{8AC88BA3-7945-4ACC-A508-01C3B65B1D20}" presName="parTx" presStyleLbl="alignNode1" presStyleIdx="0" presStyleCnt="3">
        <dgm:presLayoutVars>
          <dgm:chMax val="0"/>
          <dgm:chPref val="0"/>
          <dgm:bulletEnabled val="1"/>
        </dgm:presLayoutVars>
      </dgm:prSet>
      <dgm:spPr/>
    </dgm:pt>
    <dgm:pt modelId="{E731CBAF-12CD-43CA-9608-565620D97C42}" type="pres">
      <dgm:prSet presAssocID="{8AC88BA3-7945-4ACC-A508-01C3B65B1D20}" presName="desTx" presStyleLbl="alignAccFollowNode1" presStyleIdx="0" presStyleCnt="3">
        <dgm:presLayoutVars>
          <dgm:bulletEnabled val="1"/>
        </dgm:presLayoutVars>
      </dgm:prSet>
      <dgm:spPr/>
    </dgm:pt>
    <dgm:pt modelId="{0FF5DDEB-7D24-4EA3-AA76-9BD44E5B37EB}" type="pres">
      <dgm:prSet presAssocID="{804026EA-9E41-4B4B-8BCF-31EBF473ECE0}" presName="space" presStyleCnt="0"/>
      <dgm:spPr/>
    </dgm:pt>
    <dgm:pt modelId="{8C138681-2FD6-434D-9E0C-8BF401737AC5}" type="pres">
      <dgm:prSet presAssocID="{BAA38120-DD76-488C-A0E9-841FCA60FA51}" presName="composite" presStyleCnt="0"/>
      <dgm:spPr/>
    </dgm:pt>
    <dgm:pt modelId="{457FEBE2-84EC-4795-A705-E20D6390E20B}" type="pres">
      <dgm:prSet presAssocID="{BAA38120-DD76-488C-A0E9-841FCA60FA51}" presName="parTx" presStyleLbl="alignNode1" presStyleIdx="1" presStyleCnt="3">
        <dgm:presLayoutVars>
          <dgm:chMax val="0"/>
          <dgm:chPref val="0"/>
          <dgm:bulletEnabled val="1"/>
        </dgm:presLayoutVars>
      </dgm:prSet>
      <dgm:spPr/>
    </dgm:pt>
    <dgm:pt modelId="{8DED51A6-2606-4C0F-997A-0A8F5CAEAD87}" type="pres">
      <dgm:prSet presAssocID="{BAA38120-DD76-488C-A0E9-841FCA60FA51}" presName="desTx" presStyleLbl="alignAccFollowNode1" presStyleIdx="1" presStyleCnt="3">
        <dgm:presLayoutVars>
          <dgm:bulletEnabled val="1"/>
        </dgm:presLayoutVars>
      </dgm:prSet>
      <dgm:spPr/>
    </dgm:pt>
    <dgm:pt modelId="{D17CA4A9-30AC-40D4-B8BF-36EBFD7823A1}" type="pres">
      <dgm:prSet presAssocID="{B4E45C67-FD75-44F2-AB99-2235E6E757BD}" presName="space" presStyleCnt="0"/>
      <dgm:spPr/>
    </dgm:pt>
    <dgm:pt modelId="{91371CA1-4506-4FDD-B1EA-069941E76B9F}" type="pres">
      <dgm:prSet presAssocID="{D6AC7421-CF93-4F13-814F-AA9AEC06E8CC}" presName="composite" presStyleCnt="0"/>
      <dgm:spPr/>
    </dgm:pt>
    <dgm:pt modelId="{BF68669C-117F-428B-940C-7E72EC0A004C}" type="pres">
      <dgm:prSet presAssocID="{D6AC7421-CF93-4F13-814F-AA9AEC06E8CC}" presName="parTx" presStyleLbl="alignNode1" presStyleIdx="2" presStyleCnt="3">
        <dgm:presLayoutVars>
          <dgm:chMax val="0"/>
          <dgm:chPref val="0"/>
          <dgm:bulletEnabled val="1"/>
        </dgm:presLayoutVars>
      </dgm:prSet>
      <dgm:spPr/>
    </dgm:pt>
    <dgm:pt modelId="{DDF153C6-8F1D-4203-979E-5044C2531467}" type="pres">
      <dgm:prSet presAssocID="{D6AC7421-CF93-4F13-814F-AA9AEC06E8CC}" presName="desTx" presStyleLbl="alignAccFollowNode1" presStyleIdx="2" presStyleCnt="3">
        <dgm:presLayoutVars>
          <dgm:bulletEnabled val="1"/>
        </dgm:presLayoutVars>
      </dgm:prSet>
      <dgm:spPr/>
    </dgm:pt>
  </dgm:ptLst>
  <dgm:cxnLst>
    <dgm:cxn modelId="{63016DDA-81FD-4D31-8C3B-B1D17E29EFFC}" type="presOf" srcId="{679069FB-EB6E-4BC0-B1C6-C1C324C41714}" destId="{8DED51A6-2606-4C0F-997A-0A8F5CAEAD87}" srcOrd="0" destOrd="5" presId="urn:microsoft.com/office/officeart/2005/8/layout/hList1"/>
    <dgm:cxn modelId="{186CEC41-CAC5-403C-B2F6-4E8C21BA09CD}" srcId="{D6AC7421-CF93-4F13-814F-AA9AEC06E8CC}" destId="{FF0B498D-B584-45D2-8F07-F818B6A0C0EC}" srcOrd="3" destOrd="0" parTransId="{7F57E807-C1B7-4435-B172-49342476025E}" sibTransId="{DE15C4CA-A7ED-465E-816C-A0C1FB0D55EA}"/>
    <dgm:cxn modelId="{2964DB31-08AC-44EA-9D46-6DCFB9DE6BC2}" srcId="{8AC88BA3-7945-4ACC-A508-01C3B65B1D20}" destId="{1D9C8134-FF1B-42D3-9452-E061E2159B31}" srcOrd="0" destOrd="0" parTransId="{1729AE76-E537-4F08-B3ED-4FB6947C9C44}" sibTransId="{96CF8E7D-86B6-4C8C-839B-268A5313DD68}"/>
    <dgm:cxn modelId="{6FD73938-733B-4E60-8976-6F619439550A}" srcId="{D6AC7421-CF93-4F13-814F-AA9AEC06E8CC}" destId="{D13604D8-B699-46BE-8F6D-3C786A77BCDA}" srcOrd="5" destOrd="0" parTransId="{8ECBE89B-4C54-4DB4-B44A-F7D7D54E752C}" sibTransId="{B76C8F82-D2CC-43A3-8CC3-7A7455B6223F}"/>
    <dgm:cxn modelId="{391F0C45-B624-4252-8C88-F6157D8F4233}" type="presOf" srcId="{BAA38120-DD76-488C-A0E9-841FCA60FA51}" destId="{457FEBE2-84EC-4795-A705-E20D6390E20B}" srcOrd="0" destOrd="0" presId="urn:microsoft.com/office/officeart/2005/8/layout/hList1"/>
    <dgm:cxn modelId="{1806BCF2-20B8-42FB-A33B-49CFA6DE5CC9}" type="presOf" srcId="{CB48CCB7-9BEF-4F5B-8293-A6524D7DA12B}" destId="{E731CBAF-12CD-43CA-9608-565620D97C42}" srcOrd="0" destOrd="1" presId="urn:microsoft.com/office/officeart/2005/8/layout/hList1"/>
    <dgm:cxn modelId="{BF5F45EE-D1D6-4BC5-ACD4-53C1EF8515C4}" type="presOf" srcId="{07786180-9706-4D02-A2F6-19347D80A8BA}" destId="{8DED51A6-2606-4C0F-997A-0A8F5CAEAD87}" srcOrd="0" destOrd="6" presId="urn:microsoft.com/office/officeart/2005/8/layout/hList1"/>
    <dgm:cxn modelId="{1989F3CD-ED24-4F3C-ADCF-6F0FB32F171B}" type="presOf" srcId="{73295076-533E-40DD-A3BD-95CA1891C933}" destId="{E731CBAF-12CD-43CA-9608-565620D97C42}" srcOrd="0" destOrd="4" presId="urn:microsoft.com/office/officeart/2005/8/layout/hList1"/>
    <dgm:cxn modelId="{A8B22D5A-C0CB-47A1-9AE4-3FA035CC2589}" srcId="{BAA38120-DD76-488C-A0E9-841FCA60FA51}" destId="{5D18E312-7C0E-4D76-8013-BEC03806F887}" srcOrd="2" destOrd="0" parTransId="{4D645DEE-E030-4838-861B-62FFD8A55121}" sibTransId="{0B148801-9C20-4640-82F8-45CC73857408}"/>
    <dgm:cxn modelId="{7A181088-C0F5-4DB1-AC05-26351A7BD01D}" type="presOf" srcId="{D8F09A06-B89D-4C03-BA52-E75A3C3ED87A}" destId="{8DED51A6-2606-4C0F-997A-0A8F5CAEAD87}" srcOrd="0" destOrd="4" presId="urn:microsoft.com/office/officeart/2005/8/layout/hList1"/>
    <dgm:cxn modelId="{551054ED-04A7-4B56-A50C-079E07F782EE}" srcId="{BAA38120-DD76-488C-A0E9-841FCA60FA51}" destId="{B80EEB70-997B-4944-BE48-87BF8118CE61}" srcOrd="3" destOrd="0" parTransId="{2462DE38-FDD7-4E98-8E09-6027FF9EE0A2}" sibTransId="{CD256A5F-819A-4EF5-B71B-A7122D84C2D2}"/>
    <dgm:cxn modelId="{25497246-93E7-42CA-9417-C982D110A189}" srcId="{A523BE36-1E64-41D1-903E-1091057A84EC}" destId="{BAA38120-DD76-488C-A0E9-841FCA60FA51}" srcOrd="1" destOrd="0" parTransId="{C84DBA2A-C47C-4C97-8227-915DF369ADC6}" sibTransId="{B4E45C67-FD75-44F2-AB99-2235E6E757BD}"/>
    <dgm:cxn modelId="{D1A97957-5FD2-4517-B7F2-E9664B431452}" srcId="{BAA38120-DD76-488C-A0E9-841FCA60FA51}" destId="{D8F09A06-B89D-4C03-BA52-E75A3C3ED87A}" srcOrd="4" destOrd="0" parTransId="{AD9C8D4E-620D-4D27-94FE-B5ADD90150E1}" sibTransId="{F8FD87F9-5215-44F0-96CD-DE03ABD5E287}"/>
    <dgm:cxn modelId="{9A147E1F-246B-4484-9138-B0FA99DD6D3C}" srcId="{D6AC7421-CF93-4F13-814F-AA9AEC06E8CC}" destId="{25B42164-4523-410A-8C5B-6CD46E9A2669}" srcOrd="2" destOrd="0" parTransId="{417785B2-EC4F-4842-8732-D1458FF1A5F7}" sibTransId="{E685B8E0-25CB-4ADA-96D5-B16F09CBFCB0}"/>
    <dgm:cxn modelId="{C6D4D3CE-906B-4F4A-B6A0-435CD302122C}" type="presOf" srcId="{C8A9A436-49E7-45DF-94FC-51D5C6DF6D60}" destId="{DDF153C6-8F1D-4203-979E-5044C2531467}" srcOrd="0" destOrd="1" presId="urn:microsoft.com/office/officeart/2005/8/layout/hList1"/>
    <dgm:cxn modelId="{74C7062C-3196-4E28-9D64-550B3025B645}" srcId="{8AC88BA3-7945-4ACC-A508-01C3B65B1D20}" destId="{73295076-533E-40DD-A3BD-95CA1891C933}" srcOrd="4" destOrd="0" parTransId="{215CAD1A-1316-4512-B8BC-C4FCD9C90B25}" sibTransId="{5FFEAF27-A246-4EB3-852D-2C6B00EA836F}"/>
    <dgm:cxn modelId="{9F92697F-7217-4158-B3AF-5E9285B40527}" srcId="{A523BE36-1E64-41D1-903E-1091057A84EC}" destId="{8AC88BA3-7945-4ACC-A508-01C3B65B1D20}" srcOrd="0" destOrd="0" parTransId="{413B4301-404C-41D2-AB26-EDC76DA24548}" sibTransId="{804026EA-9E41-4B4B-8BCF-31EBF473ECE0}"/>
    <dgm:cxn modelId="{635D6568-AFC2-4FF1-82FD-7D13DCF3ACBA}" srcId="{8AC88BA3-7945-4ACC-A508-01C3B65B1D20}" destId="{ACD3BCAD-D753-4FDD-8112-9F43C03BD672}" srcOrd="2" destOrd="0" parTransId="{F69B6B0A-385C-4D0D-82C7-D5FDE1FA4607}" sibTransId="{43E4B0DA-B5C2-46F7-9241-2D38AB88D62B}"/>
    <dgm:cxn modelId="{27234250-75A7-468B-A429-FA8987C10E71}" srcId="{8AC88BA3-7945-4ACC-A508-01C3B65B1D20}" destId="{0441B890-006F-44A0-BF25-C81E68352A48}" srcOrd="3" destOrd="0" parTransId="{ED1786DC-3EF8-4472-B391-EF2F4867C2CD}" sibTransId="{4A662471-34D0-4D40-A72B-0DF7A8CF19BB}"/>
    <dgm:cxn modelId="{3FFBC094-D720-4F4F-BBCB-28D40BC65AE6}" type="presOf" srcId="{ACD3BCAD-D753-4FDD-8112-9F43C03BD672}" destId="{E731CBAF-12CD-43CA-9608-565620D97C42}" srcOrd="0" destOrd="2" presId="urn:microsoft.com/office/officeart/2005/8/layout/hList1"/>
    <dgm:cxn modelId="{20E198C3-14AE-4D79-B6DD-6C60E9CC3EB6}" type="presOf" srcId="{5D18E312-7C0E-4D76-8013-BEC03806F887}" destId="{8DED51A6-2606-4C0F-997A-0A8F5CAEAD87}" srcOrd="0" destOrd="2" presId="urn:microsoft.com/office/officeart/2005/8/layout/hList1"/>
    <dgm:cxn modelId="{4D5ADE19-4E45-4CAC-8304-47860A38676E}" srcId="{BAA38120-DD76-488C-A0E9-841FCA60FA51}" destId="{7B93970C-2FDC-4277-8A16-DDEE928B128B}" srcOrd="1" destOrd="0" parTransId="{063F287E-CE64-4663-A116-8881184484DC}" sibTransId="{F7B2710E-D4F5-4241-B61B-76452234A6D1}"/>
    <dgm:cxn modelId="{020C0B34-1730-410B-B2B7-42A77B689576}" type="presOf" srcId="{0441B890-006F-44A0-BF25-C81E68352A48}" destId="{E731CBAF-12CD-43CA-9608-565620D97C42}" srcOrd="0" destOrd="3" presId="urn:microsoft.com/office/officeart/2005/8/layout/hList1"/>
    <dgm:cxn modelId="{7BC45D20-EF7E-40BE-B886-5F5136310322}" srcId="{BAA38120-DD76-488C-A0E9-841FCA60FA51}" destId="{679069FB-EB6E-4BC0-B1C6-C1C324C41714}" srcOrd="5" destOrd="0" parTransId="{A00D0626-6565-4063-9D1B-FFD0A38D6DF5}" sibTransId="{35386E86-FFEA-4BDB-9554-CDEC722FF818}"/>
    <dgm:cxn modelId="{9CFC2C82-3573-40F4-B88C-3EE6F1327EC4}" type="presOf" srcId="{1D9C8134-FF1B-42D3-9452-E061E2159B31}" destId="{E731CBAF-12CD-43CA-9608-565620D97C42}" srcOrd="0" destOrd="0" presId="urn:microsoft.com/office/officeart/2005/8/layout/hList1"/>
    <dgm:cxn modelId="{0B64B344-1301-46BD-9747-8F8BA5531A22}" srcId="{A523BE36-1E64-41D1-903E-1091057A84EC}" destId="{D6AC7421-CF93-4F13-814F-AA9AEC06E8CC}" srcOrd="2" destOrd="0" parTransId="{6BA66107-23AC-49EA-8A7E-87E3E90E9EE7}" sibTransId="{2795A17C-88C6-4CB8-B280-89BFD6B6B799}"/>
    <dgm:cxn modelId="{9EFC7A46-157A-4122-B0A3-74016526AFA1}" srcId="{D6AC7421-CF93-4F13-814F-AA9AEC06E8CC}" destId="{C8A9A436-49E7-45DF-94FC-51D5C6DF6D60}" srcOrd="1" destOrd="0" parTransId="{46C31487-5D80-479F-8312-0528B6D939D0}" sibTransId="{B0EC8D40-382D-42CB-A27F-81453B30AB39}"/>
    <dgm:cxn modelId="{07A9B933-1C7B-4869-A98E-49490D631896}" srcId="{BAA38120-DD76-488C-A0E9-841FCA60FA51}" destId="{7D3AA3E2-D498-4F0A-B581-AF984ECB9D88}" srcOrd="0" destOrd="0" parTransId="{49245046-E7A4-4206-B69D-B1A034009212}" sibTransId="{235135C6-E019-4AC1-9F17-FF564EEEF0D9}"/>
    <dgm:cxn modelId="{E3B1A271-1DA4-4745-861A-2C3E6AB1480D}" type="presOf" srcId="{7D3AA3E2-D498-4F0A-B581-AF984ECB9D88}" destId="{8DED51A6-2606-4C0F-997A-0A8F5CAEAD87}" srcOrd="0" destOrd="0" presId="urn:microsoft.com/office/officeart/2005/8/layout/hList1"/>
    <dgm:cxn modelId="{8816B5D3-15A3-40C2-BDB2-8FDE11D52ED4}" type="presOf" srcId="{D13604D8-B699-46BE-8F6D-3C786A77BCDA}" destId="{DDF153C6-8F1D-4203-979E-5044C2531467}" srcOrd="0" destOrd="5" presId="urn:microsoft.com/office/officeart/2005/8/layout/hList1"/>
    <dgm:cxn modelId="{D3F267BF-FF11-4F96-BC72-F959D9723A65}" type="presOf" srcId="{A523BE36-1E64-41D1-903E-1091057A84EC}" destId="{9134E961-B109-4991-862B-5FF48FD099DC}" srcOrd="0" destOrd="0" presId="urn:microsoft.com/office/officeart/2005/8/layout/hList1"/>
    <dgm:cxn modelId="{A24B9C39-1753-4254-8861-D184EBC3F256}" type="presOf" srcId="{4FB1D6AE-6309-4689-A700-76D6AC606671}" destId="{DDF153C6-8F1D-4203-979E-5044C2531467}" srcOrd="0" destOrd="4" presId="urn:microsoft.com/office/officeart/2005/8/layout/hList1"/>
    <dgm:cxn modelId="{2EB03724-C979-4F9C-BEF5-641A4BBFDDBD}" type="presOf" srcId="{D6AC7421-CF93-4F13-814F-AA9AEC06E8CC}" destId="{BF68669C-117F-428B-940C-7E72EC0A004C}" srcOrd="0" destOrd="0" presId="urn:microsoft.com/office/officeart/2005/8/layout/hList1"/>
    <dgm:cxn modelId="{F5D4BADB-4196-4487-BC52-BD6BDA7DB26C}" srcId="{D6AC7421-CF93-4F13-814F-AA9AEC06E8CC}" destId="{808D440E-F717-4C4B-B247-FB220BDF7971}" srcOrd="0" destOrd="0" parTransId="{5DBECCB5-705F-4DDD-9901-D71BD240110A}" sibTransId="{BB9BA479-09B5-44B6-93B0-F4D363DF77B4}"/>
    <dgm:cxn modelId="{08847277-A611-46FD-A5B3-E0BDF1522E9C}" type="presOf" srcId="{25B42164-4523-410A-8C5B-6CD46E9A2669}" destId="{DDF153C6-8F1D-4203-979E-5044C2531467}" srcOrd="0" destOrd="2" presId="urn:microsoft.com/office/officeart/2005/8/layout/hList1"/>
    <dgm:cxn modelId="{12D3C77A-410C-4C8A-BE77-A839C285A143}" type="presOf" srcId="{FF0B498D-B584-45D2-8F07-F818B6A0C0EC}" destId="{DDF153C6-8F1D-4203-979E-5044C2531467}" srcOrd="0" destOrd="3" presId="urn:microsoft.com/office/officeart/2005/8/layout/hList1"/>
    <dgm:cxn modelId="{BBF4517D-1E92-409B-9C2B-DA7C0D3B8CFB}" type="presOf" srcId="{B80EEB70-997B-4944-BE48-87BF8118CE61}" destId="{8DED51A6-2606-4C0F-997A-0A8F5CAEAD87}" srcOrd="0" destOrd="3" presId="urn:microsoft.com/office/officeart/2005/8/layout/hList1"/>
    <dgm:cxn modelId="{4E842200-8FEA-47A4-8512-F0A6A19D1457}" srcId="{BAA38120-DD76-488C-A0E9-841FCA60FA51}" destId="{07786180-9706-4D02-A2F6-19347D80A8BA}" srcOrd="6" destOrd="0" parTransId="{33A34C96-196E-48E3-BB59-52A46A46C4DD}" sibTransId="{2E19C35A-83C4-47C5-9077-4ECD7A773A73}"/>
    <dgm:cxn modelId="{3D8F0311-A5A4-4EFE-BC78-9BB189A956F2}" type="presOf" srcId="{808D440E-F717-4C4B-B247-FB220BDF7971}" destId="{DDF153C6-8F1D-4203-979E-5044C2531467}" srcOrd="0" destOrd="0" presId="urn:microsoft.com/office/officeart/2005/8/layout/hList1"/>
    <dgm:cxn modelId="{0181ADCD-2374-4896-A94D-389EB1BFE836}" type="presOf" srcId="{8AC88BA3-7945-4ACC-A508-01C3B65B1D20}" destId="{F88CEEEE-FA55-4381-8F4E-24EE3DBA50F1}" srcOrd="0" destOrd="0" presId="urn:microsoft.com/office/officeart/2005/8/layout/hList1"/>
    <dgm:cxn modelId="{F0D7D03C-EAD9-4312-9416-433041416231}" srcId="{8AC88BA3-7945-4ACC-A508-01C3B65B1D20}" destId="{CB48CCB7-9BEF-4F5B-8293-A6524D7DA12B}" srcOrd="1" destOrd="0" parTransId="{398030F0-5680-4CBD-8F79-C35EB3C27CD2}" sibTransId="{2EEE2675-32AA-4C04-8E5C-9CF17E778859}"/>
    <dgm:cxn modelId="{A269FEA8-8A54-4941-B1BB-8ED7A7AA6D70}" srcId="{D6AC7421-CF93-4F13-814F-AA9AEC06E8CC}" destId="{4FB1D6AE-6309-4689-A700-76D6AC606671}" srcOrd="4" destOrd="0" parTransId="{6A946265-C511-4735-8783-AF61ACD389DC}" sibTransId="{FD1585DC-043E-45B7-8250-95B34769F7A6}"/>
    <dgm:cxn modelId="{E82AC0AB-0F46-4124-88B3-7C3AABDEAD9E}" type="presOf" srcId="{7B93970C-2FDC-4277-8A16-DDEE928B128B}" destId="{8DED51A6-2606-4C0F-997A-0A8F5CAEAD87}" srcOrd="0" destOrd="1" presId="urn:microsoft.com/office/officeart/2005/8/layout/hList1"/>
    <dgm:cxn modelId="{33FED9D9-34C5-41F3-B97B-2121132FD92E}" type="presParOf" srcId="{9134E961-B109-4991-862B-5FF48FD099DC}" destId="{DFF2BE57-1FB6-46A9-A232-F1D78800BA3D}" srcOrd="0" destOrd="0" presId="urn:microsoft.com/office/officeart/2005/8/layout/hList1"/>
    <dgm:cxn modelId="{4A65F450-769B-48F0-9D04-3AA34CB3C6AE}" type="presParOf" srcId="{DFF2BE57-1FB6-46A9-A232-F1D78800BA3D}" destId="{F88CEEEE-FA55-4381-8F4E-24EE3DBA50F1}" srcOrd="0" destOrd="0" presId="urn:microsoft.com/office/officeart/2005/8/layout/hList1"/>
    <dgm:cxn modelId="{3EDFF325-CCD2-4F5E-82C4-C812DDE3F570}" type="presParOf" srcId="{DFF2BE57-1FB6-46A9-A232-F1D78800BA3D}" destId="{E731CBAF-12CD-43CA-9608-565620D97C42}" srcOrd="1" destOrd="0" presId="urn:microsoft.com/office/officeart/2005/8/layout/hList1"/>
    <dgm:cxn modelId="{9FC8B0C0-B89F-4F10-A491-16C0892351D4}" type="presParOf" srcId="{9134E961-B109-4991-862B-5FF48FD099DC}" destId="{0FF5DDEB-7D24-4EA3-AA76-9BD44E5B37EB}" srcOrd="1" destOrd="0" presId="urn:microsoft.com/office/officeart/2005/8/layout/hList1"/>
    <dgm:cxn modelId="{A691B4F3-CE59-4F6C-97BE-DAFA870EB725}" type="presParOf" srcId="{9134E961-B109-4991-862B-5FF48FD099DC}" destId="{8C138681-2FD6-434D-9E0C-8BF401737AC5}" srcOrd="2" destOrd="0" presId="urn:microsoft.com/office/officeart/2005/8/layout/hList1"/>
    <dgm:cxn modelId="{61CD75C0-C1CD-4146-9F56-0AE39AB3CD41}" type="presParOf" srcId="{8C138681-2FD6-434D-9E0C-8BF401737AC5}" destId="{457FEBE2-84EC-4795-A705-E20D6390E20B}" srcOrd="0" destOrd="0" presId="urn:microsoft.com/office/officeart/2005/8/layout/hList1"/>
    <dgm:cxn modelId="{CD9F9C25-691E-4CEF-AD5A-7E904C96B8ED}" type="presParOf" srcId="{8C138681-2FD6-434D-9E0C-8BF401737AC5}" destId="{8DED51A6-2606-4C0F-997A-0A8F5CAEAD87}" srcOrd="1" destOrd="0" presId="urn:microsoft.com/office/officeart/2005/8/layout/hList1"/>
    <dgm:cxn modelId="{A5C060D1-8DCD-4DA9-83DB-E90B7E267D87}" type="presParOf" srcId="{9134E961-B109-4991-862B-5FF48FD099DC}" destId="{D17CA4A9-30AC-40D4-B8BF-36EBFD7823A1}" srcOrd="3" destOrd="0" presId="urn:microsoft.com/office/officeart/2005/8/layout/hList1"/>
    <dgm:cxn modelId="{0B469F1A-187A-469B-BCD0-61F124B77CDE}" type="presParOf" srcId="{9134E961-B109-4991-862B-5FF48FD099DC}" destId="{91371CA1-4506-4FDD-B1EA-069941E76B9F}" srcOrd="4" destOrd="0" presId="urn:microsoft.com/office/officeart/2005/8/layout/hList1"/>
    <dgm:cxn modelId="{0560A72F-6409-4587-9B54-AA77561A822E}" type="presParOf" srcId="{91371CA1-4506-4FDD-B1EA-069941E76B9F}" destId="{BF68669C-117F-428B-940C-7E72EC0A004C}" srcOrd="0" destOrd="0" presId="urn:microsoft.com/office/officeart/2005/8/layout/hList1"/>
    <dgm:cxn modelId="{F5BE477C-F93E-4161-8A72-C9E4A13D816B}" type="presParOf" srcId="{91371CA1-4506-4FDD-B1EA-069941E76B9F}" destId="{DDF153C6-8F1D-4203-979E-5044C25314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90BF9-3068-4488-8349-41076EC0A5C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0A4282B-890D-4FE8-8C48-4D75393D518D}">
      <dgm:prSet phldrT="[Text]"/>
      <dgm:spPr/>
      <dgm:t>
        <a:bodyPr/>
        <a:lstStyle/>
        <a:p>
          <a:r>
            <a:rPr lang="en-US" b="1" dirty="0" err="1"/>
            <a:t>Công</a:t>
          </a:r>
          <a:r>
            <a:rPr lang="en-US" b="1" dirty="0"/>
            <a:t> </a:t>
          </a:r>
          <a:r>
            <a:rPr lang="en-US" b="1" dirty="0" err="1"/>
            <a:t>bố</a:t>
          </a:r>
          <a:r>
            <a:rPr lang="en-US" b="1" dirty="0"/>
            <a:t> </a:t>
          </a:r>
          <a:r>
            <a:rPr lang="en-US" b="1" dirty="0" err="1"/>
            <a:t>điều</a:t>
          </a:r>
          <a:r>
            <a:rPr lang="en-US" b="1" dirty="0"/>
            <a:t> </a:t>
          </a:r>
          <a:r>
            <a:rPr lang="en-US" b="1" dirty="0" err="1"/>
            <a:t>kiện</a:t>
          </a:r>
          <a:r>
            <a:rPr lang="en-US" b="1" dirty="0"/>
            <a:t>: </a:t>
          </a:r>
          <a:r>
            <a:rPr lang="en-US" b="1" dirty="0" err="1"/>
            <a:t>Cơ</a:t>
          </a:r>
          <a:r>
            <a:rPr lang="en-US" b="1" dirty="0"/>
            <a:t> </a:t>
          </a:r>
          <a:r>
            <a:rPr lang="en-US" b="1" dirty="0" err="1"/>
            <a:t>quan</a:t>
          </a:r>
          <a:r>
            <a:rPr lang="en-US" b="1" dirty="0"/>
            <a:t> </a:t>
          </a:r>
          <a:r>
            <a:rPr lang="en-US" b="1" dirty="0" err="1"/>
            <a:t>soạn</a:t>
          </a:r>
          <a:r>
            <a:rPr lang="en-US" b="1" dirty="0"/>
            <a:t> </a:t>
          </a:r>
          <a:r>
            <a:rPr lang="en-US" b="1" dirty="0" err="1"/>
            <a:t>thảo</a:t>
          </a:r>
          <a:r>
            <a:rPr lang="en-US" b="1" dirty="0"/>
            <a:t>, MPI, </a:t>
          </a:r>
          <a:r>
            <a:rPr lang="en-US" b="1" dirty="0" err="1">
              <a:solidFill>
                <a:srgbClr val="FFFF00"/>
              </a:solidFill>
            </a:rPr>
            <a:t>trường</a:t>
          </a:r>
          <a:r>
            <a:rPr lang="en-US" b="1" dirty="0">
              <a:solidFill>
                <a:srgbClr val="FFFF00"/>
              </a:solidFill>
            </a:rPr>
            <a:t> </a:t>
          </a:r>
          <a:r>
            <a:rPr lang="en-US" b="1" dirty="0" err="1">
              <a:solidFill>
                <a:srgbClr val="FFFF00"/>
              </a:solidFill>
            </a:rPr>
            <a:t>hợp</a:t>
          </a:r>
          <a:r>
            <a:rPr lang="en-US" b="1" dirty="0">
              <a:solidFill>
                <a:srgbClr val="FFFF00"/>
              </a:solidFill>
            </a:rPr>
            <a:t> </a:t>
          </a:r>
          <a:r>
            <a:rPr lang="en-US" b="1" dirty="0" err="1">
              <a:solidFill>
                <a:srgbClr val="FFFF00"/>
              </a:solidFill>
            </a:rPr>
            <a:t>khác</a:t>
          </a:r>
          <a:r>
            <a:rPr lang="en-US" b="1" dirty="0">
              <a:solidFill>
                <a:srgbClr val="FFFF00"/>
              </a:solidFill>
            </a:rPr>
            <a:t> </a:t>
          </a:r>
          <a:r>
            <a:rPr lang="en-US" b="1" dirty="0" err="1">
              <a:solidFill>
                <a:srgbClr val="FFFF00"/>
              </a:solidFill>
            </a:rPr>
            <a:t>nhau</a:t>
          </a:r>
          <a:r>
            <a:rPr lang="en-US" b="1" dirty="0">
              <a:solidFill>
                <a:srgbClr val="FFFF00"/>
              </a:solidFill>
            </a:rPr>
            <a:t> </a:t>
          </a:r>
          <a:r>
            <a:rPr lang="en-US" b="1" dirty="0" err="1">
              <a:solidFill>
                <a:srgbClr val="FFFF00"/>
              </a:solidFill>
            </a:rPr>
            <a:t>giữa</a:t>
          </a:r>
          <a:r>
            <a:rPr lang="en-US" b="1" dirty="0">
              <a:solidFill>
                <a:srgbClr val="FFFF00"/>
              </a:solidFill>
            </a:rPr>
            <a:t> </a:t>
          </a:r>
          <a:r>
            <a:rPr lang="en-US" b="1" dirty="0" err="1">
              <a:solidFill>
                <a:srgbClr val="FFFF00"/>
              </a:solidFill>
            </a:rPr>
            <a:t>văn</a:t>
          </a:r>
          <a:r>
            <a:rPr lang="en-US" b="1" dirty="0">
              <a:solidFill>
                <a:srgbClr val="FFFF00"/>
              </a:solidFill>
            </a:rPr>
            <a:t> </a:t>
          </a:r>
          <a:r>
            <a:rPr lang="en-US" b="1" dirty="0" err="1">
              <a:solidFill>
                <a:srgbClr val="FFFF00"/>
              </a:solidFill>
            </a:rPr>
            <a:t>bản</a:t>
          </a:r>
          <a:r>
            <a:rPr lang="en-US" b="1" dirty="0">
              <a:solidFill>
                <a:srgbClr val="FFFF00"/>
              </a:solidFill>
            </a:rPr>
            <a:t> </a:t>
          </a:r>
          <a:r>
            <a:rPr lang="en-US" b="1" dirty="0" err="1">
              <a:solidFill>
                <a:srgbClr val="FFFF00"/>
              </a:solidFill>
            </a:rPr>
            <a:t>và</a:t>
          </a:r>
          <a:r>
            <a:rPr lang="en-US" b="1" dirty="0">
              <a:solidFill>
                <a:srgbClr val="FFFF00"/>
              </a:solidFill>
            </a:rPr>
            <a:t> </a:t>
          </a:r>
          <a:r>
            <a:rPr lang="en-US" b="1" dirty="0" err="1">
              <a:solidFill>
                <a:srgbClr val="FFFF00"/>
              </a:solidFill>
            </a:rPr>
            <a:t>nội</a:t>
          </a:r>
          <a:r>
            <a:rPr lang="en-US" b="1" dirty="0">
              <a:solidFill>
                <a:srgbClr val="FFFF00"/>
              </a:solidFill>
            </a:rPr>
            <a:t> dung </a:t>
          </a:r>
          <a:r>
            <a:rPr lang="en-US" b="1" dirty="0" err="1">
              <a:solidFill>
                <a:srgbClr val="FFFF00"/>
              </a:solidFill>
            </a:rPr>
            <a:t>đăng</a:t>
          </a:r>
          <a:r>
            <a:rPr lang="en-US" b="1" dirty="0">
              <a:solidFill>
                <a:srgbClr val="FFFF00"/>
              </a:solidFill>
            </a:rPr>
            <a:t> </a:t>
          </a:r>
          <a:r>
            <a:rPr lang="en-US" b="1" dirty="0" err="1">
              <a:solidFill>
                <a:srgbClr val="FFFF00"/>
              </a:solidFill>
            </a:rPr>
            <a:t>tải</a:t>
          </a:r>
          <a:endParaRPr lang="en-US" b="1" dirty="0">
            <a:solidFill>
              <a:srgbClr val="FFFF00"/>
            </a:solidFill>
          </a:endParaRPr>
        </a:p>
      </dgm:t>
    </dgm:pt>
    <dgm:pt modelId="{4CCC978D-A160-48FE-B382-717F16D69CEA}" type="parTrans" cxnId="{EE2E73A1-2ACD-4C31-ACDC-8EA1B85E5F07}">
      <dgm:prSet/>
      <dgm:spPr/>
      <dgm:t>
        <a:bodyPr/>
        <a:lstStyle/>
        <a:p>
          <a:endParaRPr lang="en-US"/>
        </a:p>
      </dgm:t>
    </dgm:pt>
    <dgm:pt modelId="{E80F08D6-567F-469A-BE62-659DAA82AF61}" type="sibTrans" cxnId="{EE2E73A1-2ACD-4C31-ACDC-8EA1B85E5F07}">
      <dgm:prSet/>
      <dgm:spPr/>
      <dgm:t>
        <a:bodyPr/>
        <a:lstStyle/>
        <a:p>
          <a:endParaRPr lang="en-US"/>
        </a:p>
      </dgm:t>
    </dgm:pt>
    <dgm:pt modelId="{B31D9262-C046-43DD-AE1C-BD4D10C752D9}">
      <dgm:prSet phldrT="[Text]"/>
      <dgm:spPr/>
      <dgm:t>
        <a:bodyPr/>
        <a:lstStyle/>
        <a:p>
          <a:r>
            <a:rPr lang="en-US" b="1" dirty="0" err="1"/>
            <a:t>Sửa</a:t>
          </a:r>
          <a:r>
            <a:rPr lang="en-US" b="1" dirty="0"/>
            <a:t> </a:t>
          </a:r>
          <a:r>
            <a:rPr lang="en-US" b="1" dirty="0" err="1"/>
            <a:t>đổi</a:t>
          </a:r>
          <a:r>
            <a:rPr lang="en-US" b="1" dirty="0"/>
            <a:t>, </a:t>
          </a:r>
          <a:r>
            <a:rPr lang="en-US" b="1" dirty="0" err="1"/>
            <a:t>bổ</a:t>
          </a:r>
          <a:r>
            <a:rPr lang="en-US" b="1" dirty="0"/>
            <a:t> sung </a:t>
          </a:r>
          <a:r>
            <a:rPr lang="en-US" b="1" dirty="0" err="1"/>
            <a:t>ngành</a:t>
          </a:r>
          <a:r>
            <a:rPr lang="en-US" b="1" dirty="0"/>
            <a:t>, </a:t>
          </a:r>
          <a:r>
            <a:rPr lang="en-US" b="1" dirty="0" err="1"/>
            <a:t>nghề</a:t>
          </a:r>
          <a:r>
            <a:rPr lang="en-US" b="1" dirty="0"/>
            <a:t> </a:t>
          </a:r>
          <a:r>
            <a:rPr lang="en-US" b="1" dirty="0" err="1"/>
            <a:t>đầu</a:t>
          </a:r>
          <a:r>
            <a:rPr lang="en-US" b="1" dirty="0"/>
            <a:t> </a:t>
          </a:r>
          <a:r>
            <a:rPr lang="en-US" b="1" dirty="0" err="1"/>
            <a:t>tư</a:t>
          </a:r>
          <a:r>
            <a:rPr lang="en-US" b="1" dirty="0"/>
            <a:t> </a:t>
          </a:r>
          <a:r>
            <a:rPr lang="en-US" b="1" dirty="0" err="1"/>
            <a:t>kinh</a:t>
          </a:r>
          <a:r>
            <a:rPr lang="en-US" b="1" dirty="0"/>
            <a:t> </a:t>
          </a:r>
          <a:r>
            <a:rPr lang="en-US" b="1" dirty="0" err="1"/>
            <a:t>doanh</a:t>
          </a:r>
          <a:r>
            <a:rPr lang="en-US" b="1" dirty="0"/>
            <a:t> </a:t>
          </a:r>
          <a:r>
            <a:rPr lang="en-US" b="1" dirty="0" err="1"/>
            <a:t>có</a:t>
          </a:r>
          <a:r>
            <a:rPr lang="en-US" b="1" dirty="0"/>
            <a:t> </a:t>
          </a:r>
          <a:r>
            <a:rPr lang="en-US" b="1" dirty="0" err="1"/>
            <a:t>điều</a:t>
          </a:r>
          <a:r>
            <a:rPr lang="en-US" b="1" dirty="0"/>
            <a:t> </a:t>
          </a:r>
          <a:r>
            <a:rPr lang="en-US" b="1" dirty="0" err="1"/>
            <a:t>kiện</a:t>
          </a:r>
          <a:r>
            <a:rPr lang="en-US" b="1" dirty="0"/>
            <a:t>: </a:t>
          </a:r>
          <a:r>
            <a:rPr lang="en-US" b="1" dirty="0" err="1"/>
            <a:t>Bộ</a:t>
          </a:r>
          <a:r>
            <a:rPr lang="en-US" b="1" dirty="0"/>
            <a:t>, </a:t>
          </a:r>
          <a:r>
            <a:rPr lang="en-US" b="1" dirty="0" err="1"/>
            <a:t>ngành</a:t>
          </a:r>
          <a:r>
            <a:rPr lang="en-US" b="1" dirty="0"/>
            <a:t> - MPI</a:t>
          </a:r>
        </a:p>
      </dgm:t>
    </dgm:pt>
    <dgm:pt modelId="{D223FFBD-5CE6-445E-A14A-13A2FA05EB2E}" type="parTrans" cxnId="{E28D2078-AC32-4B10-9BAD-AE7496E93AF6}">
      <dgm:prSet/>
      <dgm:spPr/>
      <dgm:t>
        <a:bodyPr/>
        <a:lstStyle/>
        <a:p>
          <a:endParaRPr lang="en-US"/>
        </a:p>
      </dgm:t>
    </dgm:pt>
    <dgm:pt modelId="{D287328C-AFA5-44E0-B032-24E30E196C07}" type="sibTrans" cxnId="{E28D2078-AC32-4B10-9BAD-AE7496E93AF6}">
      <dgm:prSet/>
      <dgm:spPr/>
      <dgm:t>
        <a:bodyPr/>
        <a:lstStyle/>
        <a:p>
          <a:endParaRPr lang="en-US"/>
        </a:p>
      </dgm:t>
    </dgm:pt>
    <dgm:pt modelId="{1FB72781-404B-4931-B627-284A88221835}">
      <dgm:prSet phldrT="[Text]"/>
      <dgm:spPr/>
      <dgm:t>
        <a:bodyPr/>
        <a:lstStyle/>
        <a:p>
          <a:r>
            <a:rPr lang="en-US" b="1" dirty="0" err="1"/>
            <a:t>Rà</a:t>
          </a:r>
          <a:r>
            <a:rPr lang="en-US" b="1" dirty="0"/>
            <a:t> </a:t>
          </a:r>
          <a:r>
            <a:rPr lang="en-US" b="1" dirty="0" err="1"/>
            <a:t>soát</a:t>
          </a:r>
          <a:r>
            <a:rPr lang="en-US" b="1" dirty="0"/>
            <a:t> </a:t>
          </a:r>
          <a:r>
            <a:rPr lang="en-US" b="1" dirty="0" err="1"/>
            <a:t>ngành</a:t>
          </a:r>
          <a:r>
            <a:rPr lang="en-US" b="1" dirty="0"/>
            <a:t>, </a:t>
          </a:r>
          <a:r>
            <a:rPr lang="en-US" b="1" dirty="0" err="1"/>
            <a:t>nghề</a:t>
          </a:r>
          <a:r>
            <a:rPr lang="en-US" b="1" dirty="0"/>
            <a:t> </a:t>
          </a:r>
          <a:r>
            <a:rPr lang="en-US" b="1" dirty="0" err="1"/>
            <a:t>và</a:t>
          </a:r>
          <a:r>
            <a:rPr lang="en-US" b="1" dirty="0"/>
            <a:t> </a:t>
          </a:r>
          <a:r>
            <a:rPr lang="en-US" b="1" dirty="0" err="1"/>
            <a:t>điều</a:t>
          </a:r>
          <a:r>
            <a:rPr lang="en-US" b="1" dirty="0"/>
            <a:t> </a:t>
          </a:r>
          <a:r>
            <a:rPr lang="en-US" b="1" dirty="0" err="1"/>
            <a:t>kiện</a:t>
          </a:r>
          <a:r>
            <a:rPr lang="en-US" b="1" dirty="0"/>
            <a:t> </a:t>
          </a:r>
          <a:r>
            <a:rPr lang="en-US" b="1" dirty="0" err="1"/>
            <a:t>đầu</a:t>
          </a:r>
          <a:r>
            <a:rPr lang="en-US" b="1" dirty="0"/>
            <a:t> </a:t>
          </a:r>
          <a:r>
            <a:rPr lang="en-US" b="1" dirty="0" err="1"/>
            <a:t>tư</a:t>
          </a:r>
          <a:r>
            <a:rPr lang="en-US" b="1" dirty="0"/>
            <a:t> </a:t>
          </a:r>
          <a:r>
            <a:rPr lang="en-US" b="1" dirty="0" err="1"/>
            <a:t>kinh</a:t>
          </a:r>
          <a:r>
            <a:rPr lang="en-US" b="1" dirty="0"/>
            <a:t> </a:t>
          </a:r>
          <a:r>
            <a:rPr lang="en-US" b="1" dirty="0" err="1"/>
            <a:t>doanh</a:t>
          </a:r>
          <a:endParaRPr lang="en-US" b="1" dirty="0"/>
        </a:p>
      </dgm:t>
    </dgm:pt>
    <dgm:pt modelId="{53856405-8D4C-4649-BF50-CCB453FB8061}" type="parTrans" cxnId="{FEB2FCD5-08A7-4FFA-9D84-02417A1AF735}">
      <dgm:prSet/>
      <dgm:spPr/>
      <dgm:t>
        <a:bodyPr/>
        <a:lstStyle/>
        <a:p>
          <a:endParaRPr lang="en-US"/>
        </a:p>
      </dgm:t>
    </dgm:pt>
    <dgm:pt modelId="{C96CCB8E-7151-45F8-88E2-D096DFBE0898}" type="sibTrans" cxnId="{FEB2FCD5-08A7-4FFA-9D84-02417A1AF735}">
      <dgm:prSet/>
      <dgm:spPr/>
      <dgm:t>
        <a:bodyPr/>
        <a:lstStyle/>
        <a:p>
          <a:endParaRPr lang="en-US"/>
        </a:p>
      </dgm:t>
    </dgm:pt>
    <dgm:pt modelId="{062585F4-6D5A-4610-A671-EDCA02B638B4}" type="pres">
      <dgm:prSet presAssocID="{48890BF9-3068-4488-8349-41076EC0A5CA}" presName="Name0" presStyleCnt="0">
        <dgm:presLayoutVars>
          <dgm:chMax val="7"/>
          <dgm:chPref val="7"/>
          <dgm:dir/>
        </dgm:presLayoutVars>
      </dgm:prSet>
      <dgm:spPr/>
    </dgm:pt>
    <dgm:pt modelId="{227E1EA7-F2B2-44C7-9E06-17D56EB5ECC2}" type="pres">
      <dgm:prSet presAssocID="{48890BF9-3068-4488-8349-41076EC0A5CA}" presName="Name1" presStyleCnt="0"/>
      <dgm:spPr/>
    </dgm:pt>
    <dgm:pt modelId="{C83D1B9A-29FB-41D9-980F-2EBB46896153}" type="pres">
      <dgm:prSet presAssocID="{48890BF9-3068-4488-8349-41076EC0A5CA}" presName="cycle" presStyleCnt="0"/>
      <dgm:spPr/>
    </dgm:pt>
    <dgm:pt modelId="{9FB708B5-07CE-42A1-A87D-FA5E0E99F7FD}" type="pres">
      <dgm:prSet presAssocID="{48890BF9-3068-4488-8349-41076EC0A5CA}" presName="srcNode" presStyleLbl="node1" presStyleIdx="0" presStyleCnt="3"/>
      <dgm:spPr/>
    </dgm:pt>
    <dgm:pt modelId="{F1262C3B-1557-4ADF-AB40-333CEC216077}" type="pres">
      <dgm:prSet presAssocID="{48890BF9-3068-4488-8349-41076EC0A5CA}" presName="conn" presStyleLbl="parChTrans1D2" presStyleIdx="0" presStyleCnt="1"/>
      <dgm:spPr/>
    </dgm:pt>
    <dgm:pt modelId="{3C2962AF-F25E-41C3-A170-89E4D5668041}" type="pres">
      <dgm:prSet presAssocID="{48890BF9-3068-4488-8349-41076EC0A5CA}" presName="extraNode" presStyleLbl="node1" presStyleIdx="0" presStyleCnt="3"/>
      <dgm:spPr/>
    </dgm:pt>
    <dgm:pt modelId="{209DE6F0-67B1-4DA8-A024-3A6D2D7C73AD}" type="pres">
      <dgm:prSet presAssocID="{48890BF9-3068-4488-8349-41076EC0A5CA}" presName="dstNode" presStyleLbl="node1" presStyleIdx="0" presStyleCnt="3"/>
      <dgm:spPr/>
    </dgm:pt>
    <dgm:pt modelId="{D822AEDB-6C5C-4586-8669-0CCBC630442D}" type="pres">
      <dgm:prSet presAssocID="{E0A4282B-890D-4FE8-8C48-4D75393D518D}" presName="text_1" presStyleLbl="node1" presStyleIdx="0" presStyleCnt="3">
        <dgm:presLayoutVars>
          <dgm:bulletEnabled val="1"/>
        </dgm:presLayoutVars>
      </dgm:prSet>
      <dgm:spPr/>
    </dgm:pt>
    <dgm:pt modelId="{D7293910-6713-4729-8D35-37B5B77CFBA5}" type="pres">
      <dgm:prSet presAssocID="{E0A4282B-890D-4FE8-8C48-4D75393D518D}" presName="accent_1" presStyleCnt="0"/>
      <dgm:spPr/>
    </dgm:pt>
    <dgm:pt modelId="{33F58344-5A4E-4EE7-9A1B-7BCCE3F55D34}" type="pres">
      <dgm:prSet presAssocID="{E0A4282B-890D-4FE8-8C48-4D75393D518D}" presName="accentRepeatNode" presStyleLbl="solidFgAcc1" presStyleIdx="0" presStyleCnt="3"/>
      <dgm:spPr/>
    </dgm:pt>
    <dgm:pt modelId="{9C00ED66-AF1E-4989-B326-D6F65EAD6412}" type="pres">
      <dgm:prSet presAssocID="{B31D9262-C046-43DD-AE1C-BD4D10C752D9}" presName="text_2" presStyleLbl="node1" presStyleIdx="1" presStyleCnt="3" custLinFactNeighborX="618" custLinFactNeighborY="2072">
        <dgm:presLayoutVars>
          <dgm:bulletEnabled val="1"/>
        </dgm:presLayoutVars>
      </dgm:prSet>
      <dgm:spPr/>
    </dgm:pt>
    <dgm:pt modelId="{0B7ABBE7-12CC-428E-A348-74EAC725F1DB}" type="pres">
      <dgm:prSet presAssocID="{B31D9262-C046-43DD-AE1C-BD4D10C752D9}" presName="accent_2" presStyleCnt="0"/>
      <dgm:spPr/>
    </dgm:pt>
    <dgm:pt modelId="{0A4BC59D-516C-44D0-8255-EBF81B3A493B}" type="pres">
      <dgm:prSet presAssocID="{B31D9262-C046-43DD-AE1C-BD4D10C752D9}" presName="accentRepeatNode" presStyleLbl="solidFgAcc1" presStyleIdx="1" presStyleCnt="3"/>
      <dgm:spPr/>
    </dgm:pt>
    <dgm:pt modelId="{055A5144-DB1B-4A7D-AFE1-CF96F09F5FB2}" type="pres">
      <dgm:prSet presAssocID="{1FB72781-404B-4931-B627-284A88221835}" presName="text_3" presStyleLbl="node1" presStyleIdx="2" presStyleCnt="3">
        <dgm:presLayoutVars>
          <dgm:bulletEnabled val="1"/>
        </dgm:presLayoutVars>
      </dgm:prSet>
      <dgm:spPr/>
    </dgm:pt>
    <dgm:pt modelId="{8D0C2C6B-D0BE-4A60-A25A-B5B639842AEF}" type="pres">
      <dgm:prSet presAssocID="{1FB72781-404B-4931-B627-284A88221835}" presName="accent_3" presStyleCnt="0"/>
      <dgm:spPr/>
    </dgm:pt>
    <dgm:pt modelId="{A9D83C2E-F970-49C6-8ECE-ADC33030EACA}" type="pres">
      <dgm:prSet presAssocID="{1FB72781-404B-4931-B627-284A88221835}" presName="accentRepeatNode" presStyleLbl="solidFgAcc1" presStyleIdx="2" presStyleCnt="3"/>
      <dgm:spPr/>
    </dgm:pt>
  </dgm:ptLst>
  <dgm:cxnLst>
    <dgm:cxn modelId="{E28D2078-AC32-4B10-9BAD-AE7496E93AF6}" srcId="{48890BF9-3068-4488-8349-41076EC0A5CA}" destId="{B31D9262-C046-43DD-AE1C-BD4D10C752D9}" srcOrd="1" destOrd="0" parTransId="{D223FFBD-5CE6-445E-A14A-13A2FA05EB2E}" sibTransId="{D287328C-AFA5-44E0-B032-24E30E196C07}"/>
    <dgm:cxn modelId="{EE2E73A1-2ACD-4C31-ACDC-8EA1B85E5F07}" srcId="{48890BF9-3068-4488-8349-41076EC0A5CA}" destId="{E0A4282B-890D-4FE8-8C48-4D75393D518D}" srcOrd="0" destOrd="0" parTransId="{4CCC978D-A160-48FE-B382-717F16D69CEA}" sibTransId="{E80F08D6-567F-469A-BE62-659DAA82AF61}"/>
    <dgm:cxn modelId="{5438E79A-3375-461B-88E6-ABDF9C7102AB}" type="presOf" srcId="{E80F08D6-567F-469A-BE62-659DAA82AF61}" destId="{F1262C3B-1557-4ADF-AB40-333CEC216077}" srcOrd="0" destOrd="0" presId="urn:microsoft.com/office/officeart/2008/layout/VerticalCurvedList"/>
    <dgm:cxn modelId="{0DE0A31D-3122-49FE-AFF9-BD8256B06D59}" type="presOf" srcId="{E0A4282B-890D-4FE8-8C48-4D75393D518D}" destId="{D822AEDB-6C5C-4586-8669-0CCBC630442D}" srcOrd="0" destOrd="0" presId="urn:microsoft.com/office/officeart/2008/layout/VerticalCurvedList"/>
    <dgm:cxn modelId="{FEB2FCD5-08A7-4FFA-9D84-02417A1AF735}" srcId="{48890BF9-3068-4488-8349-41076EC0A5CA}" destId="{1FB72781-404B-4931-B627-284A88221835}" srcOrd="2" destOrd="0" parTransId="{53856405-8D4C-4649-BF50-CCB453FB8061}" sibTransId="{C96CCB8E-7151-45F8-88E2-D096DFBE0898}"/>
    <dgm:cxn modelId="{5D4ED10F-A98B-473E-86BE-4F347A603AE5}" type="presOf" srcId="{1FB72781-404B-4931-B627-284A88221835}" destId="{055A5144-DB1B-4A7D-AFE1-CF96F09F5FB2}" srcOrd="0" destOrd="0" presId="urn:microsoft.com/office/officeart/2008/layout/VerticalCurvedList"/>
    <dgm:cxn modelId="{85B6F934-4AEF-47D1-A813-30146B0E7AD9}" type="presOf" srcId="{B31D9262-C046-43DD-AE1C-BD4D10C752D9}" destId="{9C00ED66-AF1E-4989-B326-D6F65EAD6412}" srcOrd="0" destOrd="0" presId="urn:microsoft.com/office/officeart/2008/layout/VerticalCurvedList"/>
    <dgm:cxn modelId="{4E5E81C9-4A95-4D00-87FC-E5DC24198A4A}" type="presOf" srcId="{48890BF9-3068-4488-8349-41076EC0A5CA}" destId="{062585F4-6D5A-4610-A671-EDCA02B638B4}" srcOrd="0" destOrd="0" presId="urn:microsoft.com/office/officeart/2008/layout/VerticalCurvedList"/>
    <dgm:cxn modelId="{69809479-1429-40D2-8123-D4E8751B4018}" type="presParOf" srcId="{062585F4-6D5A-4610-A671-EDCA02B638B4}" destId="{227E1EA7-F2B2-44C7-9E06-17D56EB5ECC2}" srcOrd="0" destOrd="0" presId="urn:microsoft.com/office/officeart/2008/layout/VerticalCurvedList"/>
    <dgm:cxn modelId="{79E1857E-B11A-430D-B4CF-AA9E14C0FA7C}" type="presParOf" srcId="{227E1EA7-F2B2-44C7-9E06-17D56EB5ECC2}" destId="{C83D1B9A-29FB-41D9-980F-2EBB46896153}" srcOrd="0" destOrd="0" presId="urn:microsoft.com/office/officeart/2008/layout/VerticalCurvedList"/>
    <dgm:cxn modelId="{BC30C42D-3D87-4C5D-AC83-C56C54C979DA}" type="presParOf" srcId="{C83D1B9A-29FB-41D9-980F-2EBB46896153}" destId="{9FB708B5-07CE-42A1-A87D-FA5E0E99F7FD}" srcOrd="0" destOrd="0" presId="urn:microsoft.com/office/officeart/2008/layout/VerticalCurvedList"/>
    <dgm:cxn modelId="{2108228A-9695-44CE-99D9-28FB74FE951F}" type="presParOf" srcId="{C83D1B9A-29FB-41D9-980F-2EBB46896153}" destId="{F1262C3B-1557-4ADF-AB40-333CEC216077}" srcOrd="1" destOrd="0" presId="urn:microsoft.com/office/officeart/2008/layout/VerticalCurvedList"/>
    <dgm:cxn modelId="{9AB9F539-CF4C-4E8D-97AC-EFC5001E3343}" type="presParOf" srcId="{C83D1B9A-29FB-41D9-980F-2EBB46896153}" destId="{3C2962AF-F25E-41C3-A170-89E4D5668041}" srcOrd="2" destOrd="0" presId="urn:microsoft.com/office/officeart/2008/layout/VerticalCurvedList"/>
    <dgm:cxn modelId="{D8AFCEBB-14D1-4AE2-B0AB-6C4130250CE0}" type="presParOf" srcId="{C83D1B9A-29FB-41D9-980F-2EBB46896153}" destId="{209DE6F0-67B1-4DA8-A024-3A6D2D7C73AD}" srcOrd="3" destOrd="0" presId="urn:microsoft.com/office/officeart/2008/layout/VerticalCurvedList"/>
    <dgm:cxn modelId="{7E904449-46AA-46E4-BCF0-A164624573AF}" type="presParOf" srcId="{227E1EA7-F2B2-44C7-9E06-17D56EB5ECC2}" destId="{D822AEDB-6C5C-4586-8669-0CCBC630442D}" srcOrd="1" destOrd="0" presId="urn:microsoft.com/office/officeart/2008/layout/VerticalCurvedList"/>
    <dgm:cxn modelId="{E190C805-863C-4157-84A2-CFBCB57404FA}" type="presParOf" srcId="{227E1EA7-F2B2-44C7-9E06-17D56EB5ECC2}" destId="{D7293910-6713-4729-8D35-37B5B77CFBA5}" srcOrd="2" destOrd="0" presId="urn:microsoft.com/office/officeart/2008/layout/VerticalCurvedList"/>
    <dgm:cxn modelId="{981E3ED5-14B5-46F1-B8CA-FD6148FB4313}" type="presParOf" srcId="{D7293910-6713-4729-8D35-37B5B77CFBA5}" destId="{33F58344-5A4E-4EE7-9A1B-7BCCE3F55D34}" srcOrd="0" destOrd="0" presId="urn:microsoft.com/office/officeart/2008/layout/VerticalCurvedList"/>
    <dgm:cxn modelId="{D33EC9C0-7C15-490E-9D16-33325909BF96}" type="presParOf" srcId="{227E1EA7-F2B2-44C7-9E06-17D56EB5ECC2}" destId="{9C00ED66-AF1E-4989-B326-D6F65EAD6412}" srcOrd="3" destOrd="0" presId="urn:microsoft.com/office/officeart/2008/layout/VerticalCurvedList"/>
    <dgm:cxn modelId="{16E7F0D2-B8AA-45CA-964F-A02B8EC7675D}" type="presParOf" srcId="{227E1EA7-F2B2-44C7-9E06-17D56EB5ECC2}" destId="{0B7ABBE7-12CC-428E-A348-74EAC725F1DB}" srcOrd="4" destOrd="0" presId="urn:microsoft.com/office/officeart/2008/layout/VerticalCurvedList"/>
    <dgm:cxn modelId="{B1453894-5105-4661-B125-948C9DC699F6}" type="presParOf" srcId="{0B7ABBE7-12CC-428E-A348-74EAC725F1DB}" destId="{0A4BC59D-516C-44D0-8255-EBF81B3A493B}" srcOrd="0" destOrd="0" presId="urn:microsoft.com/office/officeart/2008/layout/VerticalCurvedList"/>
    <dgm:cxn modelId="{9D72B3F4-F4B7-4933-B044-F1D89DF3AF9A}" type="presParOf" srcId="{227E1EA7-F2B2-44C7-9E06-17D56EB5ECC2}" destId="{055A5144-DB1B-4A7D-AFE1-CF96F09F5FB2}" srcOrd="5" destOrd="0" presId="urn:microsoft.com/office/officeart/2008/layout/VerticalCurvedList"/>
    <dgm:cxn modelId="{BFD1636F-439D-4E1F-AF13-3B00FBF72CEC}" type="presParOf" srcId="{227E1EA7-F2B2-44C7-9E06-17D56EB5ECC2}" destId="{8D0C2C6B-D0BE-4A60-A25A-B5B639842AEF}" srcOrd="6" destOrd="0" presId="urn:microsoft.com/office/officeart/2008/layout/VerticalCurvedList"/>
    <dgm:cxn modelId="{028B5092-37C2-4730-9EDF-BA0E26949F50}" type="presParOf" srcId="{8D0C2C6B-D0BE-4A60-A25A-B5B639842AEF}" destId="{A9D83C2E-F970-49C6-8ECE-ADC33030EA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CBC919-070B-4F12-AAC1-9115FD330925}"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735D17DE-D5F9-4AF3-9DA8-69ACFA10365C}">
      <dgm:prSet phldrT="[Text]"/>
      <dgm:spPr/>
      <dgm:t>
        <a:bodyPr/>
        <a:lstStyle/>
        <a:p>
          <a:r>
            <a:rPr lang="en-US" dirty="0" err="1"/>
            <a:t>Quyết</a:t>
          </a:r>
          <a:r>
            <a:rPr lang="en-US" dirty="0"/>
            <a:t> </a:t>
          </a:r>
          <a:r>
            <a:rPr lang="en-US" dirty="0" err="1"/>
            <a:t>định</a:t>
          </a:r>
          <a:r>
            <a:rPr lang="en-US" dirty="0"/>
            <a:t> </a:t>
          </a:r>
          <a:r>
            <a:rPr lang="en-US" dirty="0" err="1"/>
            <a:t>chủ</a:t>
          </a:r>
          <a:r>
            <a:rPr lang="en-US" dirty="0"/>
            <a:t> </a:t>
          </a:r>
          <a:r>
            <a:rPr lang="en-US" dirty="0" err="1"/>
            <a:t>trương</a:t>
          </a:r>
          <a:r>
            <a:rPr lang="en-US" dirty="0"/>
            <a:t> </a:t>
          </a:r>
          <a:r>
            <a:rPr lang="en-US" dirty="0" err="1"/>
            <a:t>đầu</a:t>
          </a:r>
          <a:r>
            <a:rPr lang="en-US" dirty="0"/>
            <a:t> </a:t>
          </a:r>
          <a:r>
            <a:rPr lang="en-US" dirty="0" err="1"/>
            <a:t>tư</a:t>
          </a:r>
          <a:endParaRPr lang="en-US" dirty="0"/>
        </a:p>
      </dgm:t>
    </dgm:pt>
    <dgm:pt modelId="{0A13115A-30DB-4599-BDAE-5D12B7A70B9B}" type="parTrans" cxnId="{50E8E041-C833-430F-9F10-A219047A13B6}">
      <dgm:prSet/>
      <dgm:spPr/>
      <dgm:t>
        <a:bodyPr/>
        <a:lstStyle/>
        <a:p>
          <a:endParaRPr lang="en-US"/>
        </a:p>
      </dgm:t>
    </dgm:pt>
    <dgm:pt modelId="{48F2AF31-67BA-48D9-B20E-28EFF7A76EC0}" type="sibTrans" cxnId="{50E8E041-C833-430F-9F10-A219047A13B6}">
      <dgm:prSet/>
      <dgm:spPr/>
      <dgm:t>
        <a:bodyPr/>
        <a:lstStyle/>
        <a:p>
          <a:endParaRPr lang="en-US"/>
        </a:p>
      </dgm:t>
    </dgm:pt>
    <dgm:pt modelId="{F0E7702C-ACF6-4C63-9FB7-1D8DBCEBE2DC}">
      <dgm:prSet phldrT="[Text]"/>
      <dgm:spPr/>
      <dgm:t>
        <a:bodyPr/>
        <a:lstStyle/>
        <a:p>
          <a:pPr algn="just"/>
          <a:r>
            <a:rPr lang="en-US" b="1" dirty="0" err="1"/>
            <a:t>QH</a:t>
          </a:r>
          <a:r>
            <a:rPr lang="en-US" b="1" dirty="0"/>
            <a:t> (Theo </a:t>
          </a:r>
          <a:r>
            <a:rPr lang="en-US" b="1" dirty="0" err="1"/>
            <a:t>kỳ</a:t>
          </a:r>
          <a:r>
            <a:rPr lang="en-US" b="1" dirty="0"/>
            <a:t> </a:t>
          </a:r>
          <a:r>
            <a:rPr lang="en-US" b="1" dirty="0" err="1"/>
            <a:t>họp</a:t>
          </a:r>
          <a:r>
            <a:rPr lang="en-US" b="1" dirty="0"/>
            <a:t>)</a:t>
          </a:r>
        </a:p>
      </dgm:t>
    </dgm:pt>
    <dgm:pt modelId="{55495CDC-9A53-4442-BADD-E3805B60D273}" type="parTrans" cxnId="{5C35C02B-062A-41C8-9FF5-93D31912B3A4}">
      <dgm:prSet/>
      <dgm:spPr/>
      <dgm:t>
        <a:bodyPr/>
        <a:lstStyle/>
        <a:p>
          <a:endParaRPr lang="en-US"/>
        </a:p>
      </dgm:t>
    </dgm:pt>
    <dgm:pt modelId="{8A15649B-13B0-4DB5-A843-F2159FF73512}" type="sibTrans" cxnId="{5C35C02B-062A-41C8-9FF5-93D31912B3A4}">
      <dgm:prSet/>
      <dgm:spPr/>
      <dgm:t>
        <a:bodyPr/>
        <a:lstStyle/>
        <a:p>
          <a:endParaRPr lang="en-US"/>
        </a:p>
      </dgm:t>
    </dgm:pt>
    <dgm:pt modelId="{6F9B204A-7794-47AA-97D8-8808B16FDF5E}">
      <dgm:prSet phldrT="[Text]"/>
      <dgm:spPr/>
      <dgm:t>
        <a:bodyPr/>
        <a:lstStyle/>
        <a:p>
          <a:pPr algn="just"/>
          <a:r>
            <a:rPr lang="en-US" b="1" dirty="0"/>
            <a:t>TTCP( ? </a:t>
          </a:r>
          <a:r>
            <a:rPr lang="en-US" b="1" dirty="0" err="1"/>
            <a:t>ngày</a:t>
          </a:r>
          <a:r>
            <a:rPr lang="en-US" b="1" dirty="0"/>
            <a:t>)</a:t>
          </a:r>
        </a:p>
      </dgm:t>
    </dgm:pt>
    <dgm:pt modelId="{022CFB5C-B28D-4B04-850E-7E29ADD6056A}" type="parTrans" cxnId="{5C5B1295-576C-40B1-B07D-B8C0D63D0F2E}">
      <dgm:prSet/>
      <dgm:spPr/>
      <dgm:t>
        <a:bodyPr/>
        <a:lstStyle/>
        <a:p>
          <a:endParaRPr lang="en-US"/>
        </a:p>
      </dgm:t>
    </dgm:pt>
    <dgm:pt modelId="{74FB8918-05CE-42F5-AEA7-D25798D8637B}" type="sibTrans" cxnId="{5C5B1295-576C-40B1-B07D-B8C0D63D0F2E}">
      <dgm:prSet/>
      <dgm:spPr/>
      <dgm:t>
        <a:bodyPr/>
        <a:lstStyle/>
        <a:p>
          <a:endParaRPr lang="en-US"/>
        </a:p>
      </dgm:t>
    </dgm:pt>
    <dgm:pt modelId="{A55F84BC-5DBA-4AAA-88B6-614604B66338}">
      <dgm:prSet phldrT="[Text]"/>
      <dgm:spPr/>
      <dgm:t>
        <a:bodyPr/>
        <a:lstStyle/>
        <a:p>
          <a:pPr algn="just"/>
          <a:r>
            <a:rPr lang="en-US" b="1" dirty="0"/>
            <a:t>UBND </a:t>
          </a:r>
          <a:r>
            <a:rPr lang="en-US" b="1" dirty="0" err="1"/>
            <a:t>tỉnh</a:t>
          </a:r>
          <a:r>
            <a:rPr lang="en-US" b="1" dirty="0"/>
            <a:t>, </a:t>
          </a:r>
          <a:r>
            <a:rPr lang="en-US" b="1" dirty="0" err="1"/>
            <a:t>tp</a:t>
          </a:r>
          <a:r>
            <a:rPr lang="en-US" b="1" dirty="0"/>
            <a:t> </a:t>
          </a:r>
          <a:r>
            <a:rPr lang="en-US" b="1" dirty="0" err="1"/>
            <a:t>trực</a:t>
          </a:r>
          <a:r>
            <a:rPr lang="en-US" b="1" dirty="0"/>
            <a:t> </a:t>
          </a:r>
          <a:r>
            <a:rPr lang="en-US" b="1" dirty="0" err="1"/>
            <a:t>thuộc</a:t>
          </a:r>
          <a:r>
            <a:rPr lang="en-US" b="1" dirty="0"/>
            <a:t> TW (? </a:t>
          </a:r>
          <a:r>
            <a:rPr lang="en-US" b="1" dirty="0" err="1"/>
            <a:t>ngày</a:t>
          </a:r>
          <a:r>
            <a:rPr lang="en-US" b="1" dirty="0"/>
            <a:t>)</a:t>
          </a:r>
        </a:p>
      </dgm:t>
    </dgm:pt>
    <dgm:pt modelId="{BEB77DF3-9B7F-4102-8944-AFE3F62F8B17}" type="parTrans" cxnId="{147EF797-026D-4C69-B470-B92567B5054F}">
      <dgm:prSet/>
      <dgm:spPr/>
      <dgm:t>
        <a:bodyPr/>
        <a:lstStyle/>
        <a:p>
          <a:endParaRPr lang="en-US"/>
        </a:p>
      </dgm:t>
    </dgm:pt>
    <dgm:pt modelId="{AEEC44F4-5E8C-4B5A-A368-05EC753CC4F1}" type="sibTrans" cxnId="{147EF797-026D-4C69-B470-B92567B5054F}">
      <dgm:prSet/>
      <dgm:spPr/>
      <dgm:t>
        <a:bodyPr/>
        <a:lstStyle/>
        <a:p>
          <a:endParaRPr lang="en-US"/>
        </a:p>
      </dgm:t>
    </dgm:pt>
    <dgm:pt modelId="{64C76955-722E-4FAA-87AB-A6FCDFDD1BC8}" type="pres">
      <dgm:prSet presAssocID="{3BCBC919-070B-4F12-AAC1-9115FD330925}" presName="linear" presStyleCnt="0">
        <dgm:presLayoutVars>
          <dgm:animLvl val="lvl"/>
          <dgm:resizeHandles val="exact"/>
        </dgm:presLayoutVars>
      </dgm:prSet>
      <dgm:spPr/>
    </dgm:pt>
    <dgm:pt modelId="{0C6E5B8C-5337-4326-BF01-CB8AF3FEA5CF}" type="pres">
      <dgm:prSet presAssocID="{735D17DE-D5F9-4AF3-9DA8-69ACFA10365C}" presName="parentText" presStyleLbl="node1" presStyleIdx="0" presStyleCnt="1">
        <dgm:presLayoutVars>
          <dgm:chMax val="0"/>
          <dgm:bulletEnabled val="1"/>
        </dgm:presLayoutVars>
      </dgm:prSet>
      <dgm:spPr/>
    </dgm:pt>
    <dgm:pt modelId="{CE231346-F17E-4DC0-A11E-97D0B5F70F12}" type="pres">
      <dgm:prSet presAssocID="{735D17DE-D5F9-4AF3-9DA8-69ACFA10365C}" presName="childText" presStyleLbl="revTx" presStyleIdx="0" presStyleCnt="1">
        <dgm:presLayoutVars>
          <dgm:bulletEnabled val="1"/>
        </dgm:presLayoutVars>
      </dgm:prSet>
      <dgm:spPr/>
    </dgm:pt>
  </dgm:ptLst>
  <dgm:cxnLst>
    <dgm:cxn modelId="{E43490B1-6AB3-449C-8C9F-6A5417781586}" type="presOf" srcId="{735D17DE-D5F9-4AF3-9DA8-69ACFA10365C}" destId="{0C6E5B8C-5337-4326-BF01-CB8AF3FEA5CF}" srcOrd="0" destOrd="0" presId="urn:microsoft.com/office/officeart/2005/8/layout/vList2"/>
    <dgm:cxn modelId="{50E8E041-C833-430F-9F10-A219047A13B6}" srcId="{3BCBC919-070B-4F12-AAC1-9115FD330925}" destId="{735D17DE-D5F9-4AF3-9DA8-69ACFA10365C}" srcOrd="0" destOrd="0" parTransId="{0A13115A-30DB-4599-BDAE-5D12B7A70B9B}" sibTransId="{48F2AF31-67BA-48D9-B20E-28EFF7A76EC0}"/>
    <dgm:cxn modelId="{5C35C02B-062A-41C8-9FF5-93D31912B3A4}" srcId="{735D17DE-D5F9-4AF3-9DA8-69ACFA10365C}" destId="{F0E7702C-ACF6-4C63-9FB7-1D8DBCEBE2DC}" srcOrd="0" destOrd="0" parTransId="{55495CDC-9A53-4442-BADD-E3805B60D273}" sibTransId="{8A15649B-13B0-4DB5-A843-F2159FF73512}"/>
    <dgm:cxn modelId="{91D96919-F1B8-411F-ADC9-020C0BC2E536}" type="presOf" srcId="{A55F84BC-5DBA-4AAA-88B6-614604B66338}" destId="{CE231346-F17E-4DC0-A11E-97D0B5F70F12}" srcOrd="0" destOrd="2" presId="urn:microsoft.com/office/officeart/2005/8/layout/vList2"/>
    <dgm:cxn modelId="{67060FEB-164D-48AA-84C4-6E7D8BA02945}" type="presOf" srcId="{6F9B204A-7794-47AA-97D8-8808B16FDF5E}" destId="{CE231346-F17E-4DC0-A11E-97D0B5F70F12}" srcOrd="0" destOrd="1" presId="urn:microsoft.com/office/officeart/2005/8/layout/vList2"/>
    <dgm:cxn modelId="{147EF797-026D-4C69-B470-B92567B5054F}" srcId="{735D17DE-D5F9-4AF3-9DA8-69ACFA10365C}" destId="{A55F84BC-5DBA-4AAA-88B6-614604B66338}" srcOrd="2" destOrd="0" parTransId="{BEB77DF3-9B7F-4102-8944-AFE3F62F8B17}" sibTransId="{AEEC44F4-5E8C-4B5A-A368-05EC753CC4F1}"/>
    <dgm:cxn modelId="{5C5B1295-576C-40B1-B07D-B8C0D63D0F2E}" srcId="{735D17DE-D5F9-4AF3-9DA8-69ACFA10365C}" destId="{6F9B204A-7794-47AA-97D8-8808B16FDF5E}" srcOrd="1" destOrd="0" parTransId="{022CFB5C-B28D-4B04-850E-7E29ADD6056A}" sibTransId="{74FB8918-05CE-42F5-AEA7-D25798D8637B}"/>
    <dgm:cxn modelId="{5065E782-E9F0-40DB-BD28-7F280D01E8DA}" type="presOf" srcId="{3BCBC919-070B-4F12-AAC1-9115FD330925}" destId="{64C76955-722E-4FAA-87AB-A6FCDFDD1BC8}" srcOrd="0" destOrd="0" presId="urn:microsoft.com/office/officeart/2005/8/layout/vList2"/>
    <dgm:cxn modelId="{3CA6CE01-DCF8-42F4-8345-B028582AF238}" type="presOf" srcId="{F0E7702C-ACF6-4C63-9FB7-1D8DBCEBE2DC}" destId="{CE231346-F17E-4DC0-A11E-97D0B5F70F12}" srcOrd="0" destOrd="0" presId="urn:microsoft.com/office/officeart/2005/8/layout/vList2"/>
    <dgm:cxn modelId="{948C1D75-47CF-4ED1-8B69-84250F5FBC12}" type="presParOf" srcId="{64C76955-722E-4FAA-87AB-A6FCDFDD1BC8}" destId="{0C6E5B8C-5337-4326-BF01-CB8AF3FEA5CF}" srcOrd="0" destOrd="0" presId="urn:microsoft.com/office/officeart/2005/8/layout/vList2"/>
    <dgm:cxn modelId="{3957EC2E-1141-459F-AB9B-1664E0FFE099}" type="presParOf" srcId="{64C76955-722E-4FAA-87AB-A6FCDFDD1BC8}" destId="{CE231346-F17E-4DC0-A11E-97D0B5F70F1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842519-04B3-48ED-ABD0-044DE67291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74CE15-C0A5-4888-85EA-2CC841EB87F5}">
      <dgm:prSet phldrT="[Text]"/>
      <dgm:spPr/>
      <dgm:t>
        <a:bodyPr/>
        <a:lstStyle/>
        <a:p>
          <a:r>
            <a:rPr lang="en-US" b="1" dirty="0" err="1">
              <a:solidFill>
                <a:srgbClr val="FF0000"/>
              </a:solidFill>
            </a:rPr>
            <a:t>Đăng</a:t>
          </a:r>
          <a:r>
            <a:rPr lang="en-US" b="1" dirty="0">
              <a:solidFill>
                <a:srgbClr val="FF0000"/>
              </a:solidFill>
            </a:rPr>
            <a:t> </a:t>
          </a:r>
          <a:r>
            <a:rPr lang="en-US" b="1" dirty="0" err="1">
              <a:solidFill>
                <a:srgbClr val="FF0000"/>
              </a:solidFill>
            </a:rPr>
            <a:t>ký</a:t>
          </a:r>
          <a:r>
            <a:rPr lang="en-US" b="1" dirty="0">
              <a:solidFill>
                <a:srgbClr val="FF0000"/>
              </a:solidFill>
            </a:rPr>
            <a:t> </a:t>
          </a:r>
          <a:r>
            <a:rPr lang="en-US" b="1" dirty="0" err="1">
              <a:solidFill>
                <a:srgbClr val="FF0000"/>
              </a:solidFill>
            </a:rPr>
            <a:t>đầu</a:t>
          </a:r>
          <a:r>
            <a:rPr lang="en-US" b="1" dirty="0">
              <a:solidFill>
                <a:srgbClr val="FF0000"/>
              </a:solidFill>
            </a:rPr>
            <a:t> </a:t>
          </a:r>
          <a:r>
            <a:rPr lang="en-US" b="1" dirty="0" err="1">
              <a:solidFill>
                <a:srgbClr val="FF0000"/>
              </a:solidFill>
            </a:rPr>
            <a:t>tư</a:t>
          </a:r>
          <a:endParaRPr lang="en-US" b="1" dirty="0">
            <a:solidFill>
              <a:srgbClr val="FF0000"/>
            </a:solidFill>
          </a:endParaRPr>
        </a:p>
      </dgm:t>
    </dgm:pt>
    <dgm:pt modelId="{445DD543-5CAB-4EDC-9EAD-6A4CE53A9518}" type="parTrans" cxnId="{A615DD53-2840-40A2-92AA-D884765AA48D}">
      <dgm:prSet/>
      <dgm:spPr/>
      <dgm:t>
        <a:bodyPr/>
        <a:lstStyle/>
        <a:p>
          <a:endParaRPr lang="en-US"/>
        </a:p>
      </dgm:t>
    </dgm:pt>
    <dgm:pt modelId="{312A76D4-50F7-4C29-A534-9FAE11A94277}" type="sibTrans" cxnId="{A615DD53-2840-40A2-92AA-D884765AA48D}">
      <dgm:prSet/>
      <dgm:spPr/>
      <dgm:t>
        <a:bodyPr/>
        <a:lstStyle/>
        <a:p>
          <a:endParaRPr lang="en-US"/>
        </a:p>
      </dgm:t>
    </dgm:pt>
    <dgm:pt modelId="{D6911A9D-9DE4-419F-87B5-E1789966B954}">
      <dgm:prSet phldrT="[Text]"/>
      <dgm:spPr/>
      <dgm:t>
        <a:bodyPr/>
        <a:lstStyle/>
        <a:p>
          <a:r>
            <a:rPr lang="en-US" b="1" dirty="0" err="1"/>
            <a:t>Từ</a:t>
          </a:r>
          <a:r>
            <a:rPr lang="en-US" b="1" dirty="0"/>
            <a:t> 15 </a:t>
          </a:r>
          <a:r>
            <a:rPr lang="en-US" b="1" dirty="0" err="1"/>
            <a:t>tỷ</a:t>
          </a:r>
          <a:r>
            <a:rPr lang="en-US" b="1" dirty="0"/>
            <a:t> </a:t>
          </a:r>
          <a:r>
            <a:rPr lang="en-US" b="1" dirty="0" err="1"/>
            <a:t>đến</a:t>
          </a:r>
          <a:r>
            <a:rPr lang="en-US" b="1" dirty="0"/>
            <a:t> </a:t>
          </a:r>
          <a:r>
            <a:rPr lang="en-US" b="1" dirty="0" err="1"/>
            <a:t>dưới</a:t>
          </a:r>
          <a:r>
            <a:rPr lang="en-US" b="1" dirty="0"/>
            <a:t> 300 </a:t>
          </a:r>
          <a:r>
            <a:rPr lang="en-US" b="1" dirty="0" err="1"/>
            <a:t>tỷ</a:t>
          </a:r>
          <a:r>
            <a:rPr lang="en-US" b="1" dirty="0"/>
            <a:t> </a:t>
          </a:r>
          <a:r>
            <a:rPr lang="en-US" b="1" dirty="0" err="1"/>
            <a:t>đồng</a:t>
          </a:r>
          <a:endParaRPr lang="en-US" b="1" dirty="0"/>
        </a:p>
      </dgm:t>
    </dgm:pt>
    <dgm:pt modelId="{ECF093C5-27CE-4CCE-8F6D-410D4B33523A}" type="parTrans" cxnId="{A91DB9DB-BFFB-4525-B1B1-79F836C1EBEE}">
      <dgm:prSet/>
      <dgm:spPr/>
      <dgm:t>
        <a:bodyPr/>
        <a:lstStyle/>
        <a:p>
          <a:endParaRPr lang="en-US"/>
        </a:p>
      </dgm:t>
    </dgm:pt>
    <dgm:pt modelId="{CB300877-2F0E-4799-858C-373A83B8D814}" type="sibTrans" cxnId="{A91DB9DB-BFFB-4525-B1B1-79F836C1EBEE}">
      <dgm:prSet/>
      <dgm:spPr/>
      <dgm:t>
        <a:bodyPr/>
        <a:lstStyle/>
        <a:p>
          <a:endParaRPr lang="en-US"/>
        </a:p>
      </dgm:t>
    </dgm:pt>
    <dgm:pt modelId="{DCBFE994-ABD4-48DC-ACCC-6E6F4D72B1E9}">
      <dgm:prSet phldrT="[Text]"/>
      <dgm:spPr/>
      <dgm:t>
        <a:bodyPr/>
        <a:lstStyle/>
        <a:p>
          <a:r>
            <a:rPr lang="en-US" b="1" dirty="0" err="1">
              <a:solidFill>
                <a:srgbClr val="FF0000"/>
              </a:solidFill>
            </a:rPr>
            <a:t>Thẩm</a:t>
          </a:r>
          <a:r>
            <a:rPr lang="en-US" b="1" dirty="0">
              <a:solidFill>
                <a:srgbClr val="FF0000"/>
              </a:solidFill>
            </a:rPr>
            <a:t> </a:t>
          </a:r>
          <a:r>
            <a:rPr lang="en-US" b="1" dirty="0" err="1">
              <a:solidFill>
                <a:srgbClr val="FF0000"/>
              </a:solidFill>
            </a:rPr>
            <a:t>tra</a:t>
          </a:r>
          <a:r>
            <a:rPr lang="en-US" b="1" dirty="0">
              <a:solidFill>
                <a:srgbClr val="FF0000"/>
              </a:solidFill>
            </a:rPr>
            <a:t> </a:t>
          </a:r>
          <a:r>
            <a:rPr lang="en-US" b="1" dirty="0" err="1">
              <a:solidFill>
                <a:srgbClr val="FF0000"/>
              </a:solidFill>
            </a:rPr>
            <a:t>cấp</a:t>
          </a:r>
          <a:r>
            <a:rPr lang="en-US" b="1" dirty="0">
              <a:solidFill>
                <a:srgbClr val="FF0000"/>
              </a:solidFill>
            </a:rPr>
            <a:t> GCNĐT</a:t>
          </a:r>
        </a:p>
      </dgm:t>
    </dgm:pt>
    <dgm:pt modelId="{FB8F5720-C221-4B75-BD27-6A8E159D84FD}" type="parTrans" cxnId="{B8D50BB6-9EBA-44E6-B475-A36E03A79111}">
      <dgm:prSet/>
      <dgm:spPr/>
      <dgm:t>
        <a:bodyPr/>
        <a:lstStyle/>
        <a:p>
          <a:endParaRPr lang="en-US"/>
        </a:p>
      </dgm:t>
    </dgm:pt>
    <dgm:pt modelId="{2E1F747F-1DC4-4631-A0C7-9D7942662026}" type="sibTrans" cxnId="{B8D50BB6-9EBA-44E6-B475-A36E03A79111}">
      <dgm:prSet/>
      <dgm:spPr/>
      <dgm:t>
        <a:bodyPr/>
        <a:lstStyle/>
        <a:p>
          <a:endParaRPr lang="en-US"/>
        </a:p>
      </dgm:t>
    </dgm:pt>
    <dgm:pt modelId="{A710B814-8FE9-4857-B1B1-756BB85F7AB3}">
      <dgm:prSet phldrT="[Text]"/>
      <dgm:spPr/>
      <dgm:t>
        <a:bodyPr/>
        <a:lstStyle/>
        <a:p>
          <a:r>
            <a:rPr lang="en-US" b="1" dirty="0"/>
            <a:t>30 </a:t>
          </a:r>
          <a:r>
            <a:rPr lang="en-US" b="1" dirty="0" err="1"/>
            <a:t>ngày</a:t>
          </a:r>
          <a:r>
            <a:rPr lang="en-US" b="1" dirty="0"/>
            <a:t> /45 </a:t>
          </a:r>
          <a:r>
            <a:rPr lang="en-US" b="1" dirty="0" err="1"/>
            <a:t>ngày</a:t>
          </a:r>
          <a:endParaRPr lang="en-US" b="1" dirty="0"/>
        </a:p>
      </dgm:t>
    </dgm:pt>
    <dgm:pt modelId="{343A93FE-9F33-44B8-970D-909BC26D88AE}" type="parTrans" cxnId="{1097ED09-6D2A-4697-9F81-49A394426E80}">
      <dgm:prSet/>
      <dgm:spPr/>
      <dgm:t>
        <a:bodyPr/>
        <a:lstStyle/>
        <a:p>
          <a:endParaRPr lang="en-US"/>
        </a:p>
      </dgm:t>
    </dgm:pt>
    <dgm:pt modelId="{8629C923-18C0-493B-8B55-2A9166200722}" type="sibTrans" cxnId="{1097ED09-6D2A-4697-9F81-49A394426E80}">
      <dgm:prSet/>
      <dgm:spPr/>
      <dgm:t>
        <a:bodyPr/>
        <a:lstStyle/>
        <a:p>
          <a:endParaRPr lang="en-US"/>
        </a:p>
      </dgm:t>
    </dgm:pt>
    <dgm:pt modelId="{0807785A-F893-405E-B65A-5B67A181597F}">
      <dgm:prSet phldrT="[Text]"/>
      <dgm:spPr/>
      <dgm:t>
        <a:bodyPr/>
        <a:lstStyle/>
        <a:p>
          <a:r>
            <a:rPr lang="en-US" b="1" dirty="0"/>
            <a:t>15 </a:t>
          </a:r>
          <a:r>
            <a:rPr lang="en-US" b="1" dirty="0" err="1"/>
            <a:t>ngày</a:t>
          </a:r>
          <a:endParaRPr lang="en-US" b="1" dirty="0"/>
        </a:p>
      </dgm:t>
    </dgm:pt>
    <dgm:pt modelId="{EFCC8AA4-C8DD-445E-940C-6899006FA688}" type="parTrans" cxnId="{0333F900-9782-4CAB-9D0B-DD3177DCAF3B}">
      <dgm:prSet/>
      <dgm:spPr/>
      <dgm:t>
        <a:bodyPr/>
        <a:lstStyle/>
        <a:p>
          <a:endParaRPr lang="en-US"/>
        </a:p>
      </dgm:t>
    </dgm:pt>
    <dgm:pt modelId="{A2CF69C2-75CD-48C3-9E04-110E06F20DE3}" type="sibTrans" cxnId="{0333F900-9782-4CAB-9D0B-DD3177DCAF3B}">
      <dgm:prSet/>
      <dgm:spPr/>
      <dgm:t>
        <a:bodyPr/>
        <a:lstStyle/>
        <a:p>
          <a:endParaRPr lang="en-US"/>
        </a:p>
      </dgm:t>
    </dgm:pt>
    <dgm:pt modelId="{D88878E7-4FF7-42BF-92E5-E1AC3EBC0BC7}">
      <dgm:prSet phldrT="[Text]"/>
      <dgm:spPr/>
      <dgm:t>
        <a:bodyPr/>
        <a:lstStyle/>
        <a:p>
          <a:r>
            <a:rPr lang="en-US" b="1" dirty="0" err="1"/>
            <a:t>Trên</a:t>
          </a:r>
          <a:r>
            <a:rPr lang="en-US" b="1" dirty="0"/>
            <a:t> 300 </a:t>
          </a:r>
          <a:r>
            <a:rPr lang="en-US" b="1" dirty="0" err="1"/>
            <a:t>tỷ</a:t>
          </a:r>
          <a:r>
            <a:rPr lang="en-US" b="1" dirty="0"/>
            <a:t> </a:t>
          </a:r>
          <a:r>
            <a:rPr lang="en-US" b="1" dirty="0" err="1"/>
            <a:t>hoặc</a:t>
          </a:r>
          <a:r>
            <a:rPr lang="en-US" b="1" dirty="0"/>
            <a:t> </a:t>
          </a:r>
          <a:r>
            <a:rPr lang="en-US" b="1" dirty="0" err="1"/>
            <a:t>có</a:t>
          </a:r>
          <a:r>
            <a:rPr lang="en-US" b="1" dirty="0"/>
            <a:t> </a:t>
          </a:r>
          <a:r>
            <a:rPr lang="en-US" b="1" dirty="0" err="1"/>
            <a:t>đk</a:t>
          </a:r>
          <a:endParaRPr lang="en-US" b="1" dirty="0"/>
        </a:p>
      </dgm:t>
    </dgm:pt>
    <dgm:pt modelId="{4D156228-0307-495E-8597-46771944F780}" type="parTrans" cxnId="{35892D5A-F0F9-413E-B06A-1D71639AFB4E}">
      <dgm:prSet/>
      <dgm:spPr/>
      <dgm:t>
        <a:bodyPr/>
        <a:lstStyle/>
        <a:p>
          <a:endParaRPr lang="en-US"/>
        </a:p>
      </dgm:t>
    </dgm:pt>
    <dgm:pt modelId="{DAA768FA-8D12-49A2-B5D8-91CCD1A9CBAE}" type="sibTrans" cxnId="{35892D5A-F0F9-413E-B06A-1D71639AFB4E}">
      <dgm:prSet/>
      <dgm:spPr/>
      <dgm:t>
        <a:bodyPr/>
        <a:lstStyle/>
        <a:p>
          <a:endParaRPr lang="en-US"/>
        </a:p>
      </dgm:t>
    </dgm:pt>
    <dgm:pt modelId="{77727250-56FB-41AF-AFF8-0DAE699498C7}">
      <dgm:prSet phldrT="[Text]"/>
      <dgm:spPr/>
      <dgm:t>
        <a:bodyPr/>
        <a:lstStyle/>
        <a:p>
          <a:r>
            <a:rPr lang="en-US" b="1" dirty="0" err="1">
              <a:solidFill>
                <a:srgbClr val="FF0000"/>
              </a:solidFill>
            </a:rPr>
            <a:t>Chủ</a:t>
          </a:r>
          <a:r>
            <a:rPr lang="en-US" b="1" dirty="0">
              <a:solidFill>
                <a:srgbClr val="FF0000"/>
              </a:solidFill>
            </a:rPr>
            <a:t> </a:t>
          </a:r>
          <a:r>
            <a:rPr lang="en-US" b="1" dirty="0" err="1">
              <a:solidFill>
                <a:srgbClr val="FF0000"/>
              </a:solidFill>
            </a:rPr>
            <a:t>trương</a:t>
          </a:r>
          <a:r>
            <a:rPr lang="en-US" b="1" dirty="0">
              <a:solidFill>
                <a:srgbClr val="FF0000"/>
              </a:solidFill>
            </a:rPr>
            <a:t> </a:t>
          </a:r>
          <a:r>
            <a:rPr lang="en-US" b="1" dirty="0" err="1">
              <a:solidFill>
                <a:srgbClr val="FF0000"/>
              </a:solidFill>
            </a:rPr>
            <a:t>đầu</a:t>
          </a:r>
          <a:r>
            <a:rPr lang="en-US" b="1" dirty="0">
              <a:solidFill>
                <a:srgbClr val="FF0000"/>
              </a:solidFill>
            </a:rPr>
            <a:t> </a:t>
          </a:r>
          <a:r>
            <a:rPr lang="en-US" b="1" dirty="0" err="1">
              <a:solidFill>
                <a:srgbClr val="FF0000"/>
              </a:solidFill>
            </a:rPr>
            <a:t>tư</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QH</a:t>
          </a:r>
          <a:r>
            <a:rPr lang="en-US" b="1" dirty="0">
              <a:solidFill>
                <a:srgbClr val="FF0000"/>
              </a:solidFill>
            </a:rPr>
            <a:t>, </a:t>
          </a:r>
          <a:r>
            <a:rPr lang="en-US" b="1" dirty="0" err="1">
              <a:solidFill>
                <a:srgbClr val="FF0000"/>
              </a:solidFill>
            </a:rPr>
            <a:t>TTCP</a:t>
          </a:r>
          <a:endParaRPr lang="en-US" b="1" dirty="0">
            <a:solidFill>
              <a:srgbClr val="FF0000"/>
            </a:solidFill>
          </a:endParaRPr>
        </a:p>
      </dgm:t>
    </dgm:pt>
    <dgm:pt modelId="{D8008EFE-DA10-4ECA-ADC8-B797660BAD4B}" type="parTrans" cxnId="{0C39585D-6AC2-43A8-85A7-8EE79F468C7B}">
      <dgm:prSet/>
      <dgm:spPr/>
      <dgm:t>
        <a:bodyPr/>
        <a:lstStyle/>
        <a:p>
          <a:endParaRPr lang="en-US"/>
        </a:p>
      </dgm:t>
    </dgm:pt>
    <dgm:pt modelId="{B33AF357-83C5-4236-99FB-B0BD06FFEF25}" type="sibTrans" cxnId="{0C39585D-6AC2-43A8-85A7-8EE79F468C7B}">
      <dgm:prSet/>
      <dgm:spPr/>
      <dgm:t>
        <a:bodyPr/>
        <a:lstStyle/>
        <a:p>
          <a:endParaRPr lang="en-US"/>
        </a:p>
      </dgm:t>
    </dgm:pt>
    <dgm:pt modelId="{85834C93-D5F0-4EDC-AA3D-D1C370003847}" type="pres">
      <dgm:prSet presAssocID="{1B842519-04B3-48ED-ABD0-044DE672910D}" presName="linear" presStyleCnt="0">
        <dgm:presLayoutVars>
          <dgm:animLvl val="lvl"/>
          <dgm:resizeHandles val="exact"/>
        </dgm:presLayoutVars>
      </dgm:prSet>
      <dgm:spPr/>
    </dgm:pt>
    <dgm:pt modelId="{580EA750-7BB5-4B74-90BA-9480E12752A6}" type="pres">
      <dgm:prSet presAssocID="{4974CE15-C0A5-4888-85EA-2CC841EB87F5}" presName="parentText" presStyleLbl="node1" presStyleIdx="0" presStyleCnt="3">
        <dgm:presLayoutVars>
          <dgm:chMax val="0"/>
          <dgm:bulletEnabled val="1"/>
        </dgm:presLayoutVars>
      </dgm:prSet>
      <dgm:spPr/>
    </dgm:pt>
    <dgm:pt modelId="{01D68363-92A5-457A-8334-7A2F9C33E45F}" type="pres">
      <dgm:prSet presAssocID="{4974CE15-C0A5-4888-85EA-2CC841EB87F5}" presName="childText" presStyleLbl="revTx" presStyleIdx="0" presStyleCnt="2">
        <dgm:presLayoutVars>
          <dgm:bulletEnabled val="1"/>
        </dgm:presLayoutVars>
      </dgm:prSet>
      <dgm:spPr/>
    </dgm:pt>
    <dgm:pt modelId="{94D7EE9A-7BF7-453A-938B-ACB7ECA746D1}" type="pres">
      <dgm:prSet presAssocID="{DCBFE994-ABD4-48DC-ACCC-6E6F4D72B1E9}" presName="parentText" presStyleLbl="node1" presStyleIdx="1" presStyleCnt="3">
        <dgm:presLayoutVars>
          <dgm:chMax val="0"/>
          <dgm:bulletEnabled val="1"/>
        </dgm:presLayoutVars>
      </dgm:prSet>
      <dgm:spPr/>
    </dgm:pt>
    <dgm:pt modelId="{EE734E4F-1607-4A2D-98E9-3134E235AA47}" type="pres">
      <dgm:prSet presAssocID="{DCBFE994-ABD4-48DC-ACCC-6E6F4D72B1E9}" presName="childText" presStyleLbl="revTx" presStyleIdx="1" presStyleCnt="2">
        <dgm:presLayoutVars>
          <dgm:bulletEnabled val="1"/>
        </dgm:presLayoutVars>
      </dgm:prSet>
      <dgm:spPr/>
    </dgm:pt>
    <dgm:pt modelId="{8B218547-9A50-49CA-9F28-27061738C8A7}" type="pres">
      <dgm:prSet presAssocID="{77727250-56FB-41AF-AFF8-0DAE699498C7}" presName="parentText" presStyleLbl="node1" presStyleIdx="2" presStyleCnt="3">
        <dgm:presLayoutVars>
          <dgm:chMax val="0"/>
          <dgm:bulletEnabled val="1"/>
        </dgm:presLayoutVars>
      </dgm:prSet>
      <dgm:spPr/>
    </dgm:pt>
  </dgm:ptLst>
  <dgm:cxnLst>
    <dgm:cxn modelId="{B53465EF-7DF3-4E3B-8B19-BE76B77BC3E4}" type="presOf" srcId="{77727250-56FB-41AF-AFF8-0DAE699498C7}" destId="{8B218547-9A50-49CA-9F28-27061738C8A7}" srcOrd="0" destOrd="0" presId="urn:microsoft.com/office/officeart/2005/8/layout/vList2"/>
    <dgm:cxn modelId="{ED64D420-41F1-4FAD-8B95-4FE5FB57DB77}" type="presOf" srcId="{DCBFE994-ABD4-48DC-ACCC-6E6F4D72B1E9}" destId="{94D7EE9A-7BF7-453A-938B-ACB7ECA746D1}" srcOrd="0" destOrd="0" presId="urn:microsoft.com/office/officeart/2005/8/layout/vList2"/>
    <dgm:cxn modelId="{0C39585D-6AC2-43A8-85A7-8EE79F468C7B}" srcId="{1B842519-04B3-48ED-ABD0-044DE672910D}" destId="{77727250-56FB-41AF-AFF8-0DAE699498C7}" srcOrd="2" destOrd="0" parTransId="{D8008EFE-DA10-4ECA-ADC8-B797660BAD4B}" sibTransId="{B33AF357-83C5-4236-99FB-B0BD06FFEF25}"/>
    <dgm:cxn modelId="{7F59C649-5023-46EA-A53D-9C24F29F0DFD}" type="presOf" srcId="{4974CE15-C0A5-4888-85EA-2CC841EB87F5}" destId="{580EA750-7BB5-4B74-90BA-9480E12752A6}" srcOrd="0" destOrd="0" presId="urn:microsoft.com/office/officeart/2005/8/layout/vList2"/>
    <dgm:cxn modelId="{59723CD6-B369-49E8-A258-A0B61435B4BE}" type="presOf" srcId="{A710B814-8FE9-4857-B1B1-756BB85F7AB3}" destId="{EE734E4F-1607-4A2D-98E9-3134E235AA47}" srcOrd="0" destOrd="0" presId="urn:microsoft.com/office/officeart/2005/8/layout/vList2"/>
    <dgm:cxn modelId="{1097ED09-6D2A-4697-9F81-49A394426E80}" srcId="{DCBFE994-ABD4-48DC-ACCC-6E6F4D72B1E9}" destId="{A710B814-8FE9-4857-B1B1-756BB85F7AB3}" srcOrd="0" destOrd="0" parTransId="{343A93FE-9F33-44B8-970D-909BC26D88AE}" sibTransId="{8629C923-18C0-493B-8B55-2A9166200722}"/>
    <dgm:cxn modelId="{E2FCA5EE-3184-4C78-A91C-381C6E747BDE}" type="presOf" srcId="{D6911A9D-9DE4-419F-87B5-E1789966B954}" destId="{01D68363-92A5-457A-8334-7A2F9C33E45F}" srcOrd="0" destOrd="1" presId="urn:microsoft.com/office/officeart/2005/8/layout/vList2"/>
    <dgm:cxn modelId="{7309FB98-3C04-4054-8CF3-3521EC5A463E}" type="presOf" srcId="{0807785A-F893-405E-B65A-5B67A181597F}" destId="{01D68363-92A5-457A-8334-7A2F9C33E45F}" srcOrd="0" destOrd="0" presId="urn:microsoft.com/office/officeart/2005/8/layout/vList2"/>
    <dgm:cxn modelId="{B8D50BB6-9EBA-44E6-B475-A36E03A79111}" srcId="{1B842519-04B3-48ED-ABD0-044DE672910D}" destId="{DCBFE994-ABD4-48DC-ACCC-6E6F4D72B1E9}" srcOrd="1" destOrd="0" parTransId="{FB8F5720-C221-4B75-BD27-6A8E159D84FD}" sibTransId="{2E1F747F-1DC4-4631-A0C7-9D7942662026}"/>
    <dgm:cxn modelId="{0333F900-9782-4CAB-9D0B-DD3177DCAF3B}" srcId="{4974CE15-C0A5-4888-85EA-2CC841EB87F5}" destId="{0807785A-F893-405E-B65A-5B67A181597F}" srcOrd="0" destOrd="0" parTransId="{EFCC8AA4-C8DD-445E-940C-6899006FA688}" sibTransId="{A2CF69C2-75CD-48C3-9E04-110E06F20DE3}"/>
    <dgm:cxn modelId="{A615DD53-2840-40A2-92AA-D884765AA48D}" srcId="{1B842519-04B3-48ED-ABD0-044DE672910D}" destId="{4974CE15-C0A5-4888-85EA-2CC841EB87F5}" srcOrd="0" destOrd="0" parTransId="{445DD543-5CAB-4EDC-9EAD-6A4CE53A9518}" sibTransId="{312A76D4-50F7-4C29-A534-9FAE11A94277}"/>
    <dgm:cxn modelId="{A91DB9DB-BFFB-4525-B1B1-79F836C1EBEE}" srcId="{4974CE15-C0A5-4888-85EA-2CC841EB87F5}" destId="{D6911A9D-9DE4-419F-87B5-E1789966B954}" srcOrd="1" destOrd="0" parTransId="{ECF093C5-27CE-4CCE-8F6D-410D4B33523A}" sibTransId="{CB300877-2F0E-4799-858C-373A83B8D814}"/>
    <dgm:cxn modelId="{80E21C28-1430-45E5-BAE0-6FFB9DCA631E}" type="presOf" srcId="{1B842519-04B3-48ED-ABD0-044DE672910D}" destId="{85834C93-D5F0-4EDC-AA3D-D1C370003847}" srcOrd="0" destOrd="0" presId="urn:microsoft.com/office/officeart/2005/8/layout/vList2"/>
    <dgm:cxn modelId="{35892D5A-F0F9-413E-B06A-1D71639AFB4E}" srcId="{DCBFE994-ABD4-48DC-ACCC-6E6F4D72B1E9}" destId="{D88878E7-4FF7-42BF-92E5-E1AC3EBC0BC7}" srcOrd="1" destOrd="0" parTransId="{4D156228-0307-495E-8597-46771944F780}" sibTransId="{DAA768FA-8D12-49A2-B5D8-91CCD1A9CBAE}"/>
    <dgm:cxn modelId="{63987A24-1080-4717-ADC2-7F201EA39533}" type="presOf" srcId="{D88878E7-4FF7-42BF-92E5-E1AC3EBC0BC7}" destId="{EE734E4F-1607-4A2D-98E9-3134E235AA47}" srcOrd="0" destOrd="1" presId="urn:microsoft.com/office/officeart/2005/8/layout/vList2"/>
    <dgm:cxn modelId="{27A11FC6-5BC7-4E02-9AF0-E339D050CE6A}" type="presParOf" srcId="{85834C93-D5F0-4EDC-AA3D-D1C370003847}" destId="{580EA750-7BB5-4B74-90BA-9480E12752A6}" srcOrd="0" destOrd="0" presId="urn:microsoft.com/office/officeart/2005/8/layout/vList2"/>
    <dgm:cxn modelId="{50C62DF1-055A-49B2-B2BF-975541C31DCD}" type="presParOf" srcId="{85834C93-D5F0-4EDC-AA3D-D1C370003847}" destId="{01D68363-92A5-457A-8334-7A2F9C33E45F}" srcOrd="1" destOrd="0" presId="urn:microsoft.com/office/officeart/2005/8/layout/vList2"/>
    <dgm:cxn modelId="{5E7600CC-5367-4819-9EC6-4796CB8A37B8}" type="presParOf" srcId="{85834C93-D5F0-4EDC-AA3D-D1C370003847}" destId="{94D7EE9A-7BF7-453A-938B-ACB7ECA746D1}" srcOrd="2" destOrd="0" presId="urn:microsoft.com/office/officeart/2005/8/layout/vList2"/>
    <dgm:cxn modelId="{53E9183B-E6C4-4B7D-9B6C-A1AF49CB70D8}" type="presParOf" srcId="{85834C93-D5F0-4EDC-AA3D-D1C370003847}" destId="{EE734E4F-1607-4A2D-98E9-3134E235AA47}" srcOrd="3" destOrd="0" presId="urn:microsoft.com/office/officeart/2005/8/layout/vList2"/>
    <dgm:cxn modelId="{F00F134D-294A-4CF5-8372-ECC5717BEC67}" type="presParOf" srcId="{85834C93-D5F0-4EDC-AA3D-D1C370003847}" destId="{8B218547-9A50-49CA-9F28-27061738C8A7}"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9B6725-70E1-4D74-9404-0806FC73B3E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A5DEED5-8061-4D0A-87A4-95011BF01B10}">
      <dgm:prSet phldrT="[Text]"/>
      <dgm:spPr/>
      <dgm:t>
        <a:bodyPr/>
        <a:lstStyle/>
        <a:p>
          <a:r>
            <a:rPr lang="en-US" b="1" dirty="0" err="1">
              <a:solidFill>
                <a:srgbClr val="FF0000"/>
              </a:solidFill>
            </a:rPr>
            <a:t>Bước</a:t>
          </a:r>
          <a:r>
            <a:rPr lang="en-US" b="1" dirty="0">
              <a:solidFill>
                <a:srgbClr val="FF0000"/>
              </a:solidFill>
            </a:rPr>
            <a:t> 1: </a:t>
          </a:r>
          <a:r>
            <a:rPr lang="en-US" b="1" dirty="0" err="1"/>
            <a:t>Nộp</a:t>
          </a:r>
          <a:r>
            <a:rPr lang="en-US" b="1" dirty="0"/>
            <a:t> </a:t>
          </a:r>
          <a:r>
            <a:rPr lang="en-US" b="1" dirty="0" err="1"/>
            <a:t>hồ</a:t>
          </a:r>
          <a:r>
            <a:rPr lang="en-US" b="1" dirty="0"/>
            <a:t> </a:t>
          </a:r>
          <a:r>
            <a:rPr lang="en-US" b="1" dirty="0" err="1"/>
            <a:t>sơ</a:t>
          </a:r>
          <a:r>
            <a:rPr lang="en-US" b="1" dirty="0"/>
            <a:t> </a:t>
          </a:r>
          <a:r>
            <a:rPr lang="en-US" b="1" dirty="0" err="1"/>
            <a:t>chấp</a:t>
          </a:r>
          <a:r>
            <a:rPr lang="en-US" b="1" dirty="0"/>
            <a:t> </a:t>
          </a:r>
          <a:r>
            <a:rPr lang="en-US" b="1" dirty="0" err="1"/>
            <a:t>thuận</a:t>
          </a:r>
          <a:r>
            <a:rPr lang="en-US" b="1" dirty="0"/>
            <a:t> </a:t>
          </a:r>
          <a:r>
            <a:rPr lang="en-US" b="1" dirty="0" err="1"/>
            <a:t>chủ</a:t>
          </a:r>
          <a:r>
            <a:rPr lang="en-US" b="1" dirty="0"/>
            <a:t> </a:t>
          </a:r>
          <a:r>
            <a:rPr lang="en-US" b="1" dirty="0" err="1"/>
            <a:t>trương</a:t>
          </a:r>
          <a:r>
            <a:rPr lang="en-US" b="1" dirty="0"/>
            <a:t> </a:t>
          </a:r>
          <a:r>
            <a:rPr lang="en-US" b="1" dirty="0" err="1"/>
            <a:t>đầu</a:t>
          </a:r>
          <a:r>
            <a:rPr lang="en-US" b="1" dirty="0"/>
            <a:t> </a:t>
          </a:r>
          <a:r>
            <a:rPr lang="en-US" b="1" dirty="0" err="1"/>
            <a:t>tư</a:t>
          </a:r>
          <a:r>
            <a:rPr lang="en-US" b="1" dirty="0"/>
            <a:t> </a:t>
          </a:r>
          <a:r>
            <a:rPr lang="en-US" b="1" dirty="0" err="1"/>
            <a:t>tại</a:t>
          </a:r>
          <a:r>
            <a:rPr lang="en-US" b="1" dirty="0"/>
            <a:t> </a:t>
          </a:r>
          <a:r>
            <a:rPr lang="en-US" b="1" dirty="0" err="1"/>
            <a:t>cơ</a:t>
          </a:r>
          <a:r>
            <a:rPr lang="en-US" b="1" dirty="0"/>
            <a:t> </a:t>
          </a:r>
          <a:r>
            <a:rPr lang="en-US" b="1" dirty="0" err="1"/>
            <a:t>quan</a:t>
          </a:r>
          <a:r>
            <a:rPr lang="en-US" b="1" dirty="0"/>
            <a:t> </a:t>
          </a:r>
          <a:r>
            <a:rPr lang="en-US" b="1" dirty="0" err="1"/>
            <a:t>đăng</a:t>
          </a:r>
          <a:r>
            <a:rPr lang="en-US" b="1" dirty="0"/>
            <a:t> </a:t>
          </a:r>
          <a:r>
            <a:rPr lang="en-US" b="1" dirty="0" err="1"/>
            <a:t>ký</a:t>
          </a:r>
          <a:r>
            <a:rPr lang="en-US" b="1" dirty="0"/>
            <a:t> </a:t>
          </a:r>
          <a:r>
            <a:rPr lang="en-US" b="1" dirty="0" err="1"/>
            <a:t>đầu</a:t>
          </a:r>
          <a:r>
            <a:rPr lang="en-US" b="1" dirty="0"/>
            <a:t> </a:t>
          </a:r>
          <a:r>
            <a:rPr lang="en-US" b="1" dirty="0" err="1"/>
            <a:t>tư</a:t>
          </a:r>
          <a:endParaRPr lang="en-US" b="1" dirty="0"/>
        </a:p>
      </dgm:t>
    </dgm:pt>
    <dgm:pt modelId="{493511C9-1AC8-45E1-9713-989740E9B729}" type="parTrans" cxnId="{FED029CC-7438-4889-A908-A348B2661432}">
      <dgm:prSet/>
      <dgm:spPr/>
      <dgm:t>
        <a:bodyPr/>
        <a:lstStyle/>
        <a:p>
          <a:endParaRPr lang="en-US"/>
        </a:p>
      </dgm:t>
    </dgm:pt>
    <dgm:pt modelId="{B024FD79-294B-4E04-AAE5-770E10B3DEE0}" type="sibTrans" cxnId="{FED029CC-7438-4889-A908-A348B2661432}">
      <dgm:prSet/>
      <dgm:spPr/>
      <dgm:t>
        <a:bodyPr/>
        <a:lstStyle/>
        <a:p>
          <a:endParaRPr lang="en-US"/>
        </a:p>
      </dgm:t>
    </dgm:pt>
    <dgm:pt modelId="{44EBC932-FC29-4A8A-9083-CC72287A0D69}">
      <dgm:prSet phldrT="[Text]" custT="1"/>
      <dgm:spPr/>
      <dgm:t>
        <a:bodyPr/>
        <a:lstStyle/>
        <a:p>
          <a:r>
            <a:rPr lang="en-US" sz="3000" b="1" dirty="0" err="1">
              <a:solidFill>
                <a:srgbClr val="FF0000"/>
              </a:solidFill>
            </a:rPr>
            <a:t>Bước</a:t>
          </a:r>
          <a:r>
            <a:rPr lang="en-US" sz="3000" b="1" dirty="0">
              <a:solidFill>
                <a:srgbClr val="FF0000"/>
              </a:solidFill>
            </a:rPr>
            <a:t> 2:</a:t>
          </a:r>
          <a:r>
            <a:rPr lang="en-US" sz="3000" b="1" dirty="0"/>
            <a:t> </a:t>
          </a:r>
          <a:r>
            <a:rPr lang="en-US" sz="3000" b="1" dirty="0" err="1"/>
            <a:t>CQĐKĐT</a:t>
          </a:r>
          <a:r>
            <a:rPr lang="en-US" sz="3000" b="1" dirty="0"/>
            <a:t>: </a:t>
          </a:r>
          <a:r>
            <a:rPr lang="en-US" sz="3000" b="1" dirty="0" err="1"/>
            <a:t>Trình</a:t>
          </a:r>
          <a:r>
            <a:rPr lang="en-US" sz="3000" b="1" dirty="0"/>
            <a:t> </a:t>
          </a:r>
          <a:r>
            <a:rPr lang="en-US" sz="3000" b="1" dirty="0" err="1"/>
            <a:t>chấp</a:t>
          </a:r>
          <a:r>
            <a:rPr lang="en-US" sz="3000" b="1" dirty="0"/>
            <a:t> </a:t>
          </a:r>
          <a:r>
            <a:rPr lang="en-US" sz="3000" b="1" dirty="0" err="1"/>
            <a:t>thuận</a:t>
          </a:r>
          <a:r>
            <a:rPr lang="en-US" sz="3000" b="1" dirty="0"/>
            <a:t> </a:t>
          </a:r>
          <a:r>
            <a:rPr lang="en-US" sz="3000" b="1" dirty="0" err="1"/>
            <a:t>chủ</a:t>
          </a:r>
          <a:r>
            <a:rPr lang="en-US" sz="3000" b="1" dirty="0"/>
            <a:t> </a:t>
          </a:r>
          <a:r>
            <a:rPr lang="en-US" sz="3000" b="1" dirty="0" err="1"/>
            <a:t>trương</a:t>
          </a:r>
          <a:r>
            <a:rPr lang="en-US" sz="3000" b="1" dirty="0"/>
            <a:t>: </a:t>
          </a:r>
          <a:r>
            <a:rPr lang="en-US" sz="3000" b="1" dirty="0" err="1"/>
            <a:t>QH</a:t>
          </a:r>
          <a:r>
            <a:rPr lang="en-US" sz="3000" b="1" dirty="0"/>
            <a:t>, </a:t>
          </a:r>
          <a:r>
            <a:rPr lang="en-US" sz="3000" b="1" dirty="0" err="1"/>
            <a:t>TTg</a:t>
          </a:r>
          <a:r>
            <a:rPr lang="en-US" sz="3000" b="1" dirty="0"/>
            <a:t>, UBND </a:t>
          </a:r>
          <a:r>
            <a:rPr lang="en-US" sz="3000" b="1" dirty="0" err="1"/>
            <a:t>cấp</a:t>
          </a:r>
          <a:r>
            <a:rPr lang="en-US" sz="3000" b="1" dirty="0"/>
            <a:t> </a:t>
          </a:r>
          <a:r>
            <a:rPr lang="en-US" sz="3000" b="1" dirty="0" err="1"/>
            <a:t>tỉnh</a:t>
          </a:r>
          <a:endParaRPr lang="en-US" sz="3000" b="1" dirty="0"/>
        </a:p>
      </dgm:t>
    </dgm:pt>
    <dgm:pt modelId="{93467977-2919-4669-BC72-04D19207C9A0}" type="parTrans" cxnId="{DB8DF5AA-AD9F-4F46-9CDE-791A3B603692}">
      <dgm:prSet/>
      <dgm:spPr/>
      <dgm:t>
        <a:bodyPr/>
        <a:lstStyle/>
        <a:p>
          <a:endParaRPr lang="en-US"/>
        </a:p>
      </dgm:t>
    </dgm:pt>
    <dgm:pt modelId="{8ABC060C-2388-4BCC-AB65-479BF460431A}" type="sibTrans" cxnId="{DB8DF5AA-AD9F-4F46-9CDE-791A3B603692}">
      <dgm:prSet/>
      <dgm:spPr/>
      <dgm:t>
        <a:bodyPr/>
        <a:lstStyle/>
        <a:p>
          <a:endParaRPr lang="en-US"/>
        </a:p>
      </dgm:t>
    </dgm:pt>
    <dgm:pt modelId="{4F4BF6BF-5637-4C89-BAD5-A42FB28E2E29}">
      <dgm:prSet phldrT="[Text]" custT="1"/>
      <dgm:spPr/>
      <dgm:t>
        <a:bodyPr/>
        <a:lstStyle/>
        <a:p>
          <a:r>
            <a:rPr lang="en-US" sz="3200" b="1" dirty="0" err="1">
              <a:solidFill>
                <a:srgbClr val="FF0000"/>
              </a:solidFill>
            </a:rPr>
            <a:t>Bước</a:t>
          </a:r>
          <a:r>
            <a:rPr lang="en-US" sz="3200" b="1" dirty="0">
              <a:solidFill>
                <a:srgbClr val="FF0000"/>
              </a:solidFill>
            </a:rPr>
            <a:t> 3: </a:t>
          </a:r>
          <a:r>
            <a:rPr lang="en-US" sz="3200" b="1" dirty="0" err="1">
              <a:solidFill>
                <a:schemeClr val="bg1"/>
              </a:solidFill>
            </a:rPr>
            <a:t>Cơ</a:t>
          </a:r>
          <a:r>
            <a:rPr lang="en-US" sz="3200" b="1" dirty="0">
              <a:solidFill>
                <a:schemeClr val="bg1"/>
              </a:solidFill>
            </a:rPr>
            <a:t> </a:t>
          </a:r>
          <a:r>
            <a:rPr lang="en-US" sz="3200" b="1" dirty="0" err="1">
              <a:solidFill>
                <a:schemeClr val="bg1"/>
              </a:solidFill>
            </a:rPr>
            <a:t>quan</a:t>
          </a:r>
          <a:r>
            <a:rPr lang="en-US" sz="3200" b="1" dirty="0">
              <a:solidFill>
                <a:schemeClr val="bg1"/>
              </a:solidFill>
            </a:rPr>
            <a:t> ĐKĐT: </a:t>
          </a:r>
          <a:r>
            <a:rPr lang="en-US" sz="3200" b="1" dirty="0" err="1">
              <a:solidFill>
                <a:schemeClr val="bg1"/>
              </a:solidFill>
            </a:rPr>
            <a:t>Thông</a:t>
          </a:r>
          <a:r>
            <a:rPr lang="en-US" sz="3200" b="1" dirty="0">
              <a:solidFill>
                <a:schemeClr val="bg1"/>
              </a:solidFill>
            </a:rPr>
            <a:t> </a:t>
          </a:r>
          <a:r>
            <a:rPr lang="en-US" sz="3200" b="1" dirty="0" err="1">
              <a:solidFill>
                <a:schemeClr val="bg1"/>
              </a:solidFill>
            </a:rPr>
            <a:t>báo</a:t>
          </a:r>
          <a:r>
            <a:rPr lang="en-US" sz="3200" b="1" dirty="0">
              <a:solidFill>
                <a:schemeClr val="bg1"/>
              </a:solidFill>
            </a:rPr>
            <a:t> </a:t>
          </a:r>
          <a:r>
            <a:rPr lang="en-US" sz="3200" b="1" dirty="0" err="1">
              <a:solidFill>
                <a:schemeClr val="bg1"/>
              </a:solidFill>
            </a:rPr>
            <a:t>chủ</a:t>
          </a:r>
          <a:r>
            <a:rPr lang="en-US" sz="3200" b="1" dirty="0">
              <a:solidFill>
                <a:schemeClr val="bg1"/>
              </a:solidFill>
            </a:rPr>
            <a:t> </a:t>
          </a:r>
          <a:r>
            <a:rPr lang="en-US" sz="3200" b="1" dirty="0" err="1">
              <a:solidFill>
                <a:schemeClr val="bg1"/>
              </a:solidFill>
            </a:rPr>
            <a:t>trương</a:t>
          </a:r>
          <a:r>
            <a:rPr lang="en-US" sz="3200" b="1" dirty="0">
              <a:solidFill>
                <a:schemeClr val="bg1"/>
              </a:solidFill>
            </a:rPr>
            <a:t> </a:t>
          </a:r>
          <a:r>
            <a:rPr lang="en-US" sz="3200" b="1" dirty="0" err="1">
              <a:solidFill>
                <a:schemeClr val="bg1"/>
              </a:solidFill>
            </a:rPr>
            <a:t>đầu</a:t>
          </a:r>
          <a:r>
            <a:rPr lang="en-US" sz="3200" b="1" dirty="0">
              <a:solidFill>
                <a:schemeClr val="bg1"/>
              </a:solidFill>
            </a:rPr>
            <a:t> </a:t>
          </a:r>
          <a:r>
            <a:rPr lang="en-US" sz="3200" b="1" dirty="0" err="1">
              <a:solidFill>
                <a:schemeClr val="bg1"/>
              </a:solidFill>
            </a:rPr>
            <a:t>tư</a:t>
          </a:r>
          <a:endParaRPr lang="en-US" sz="3200" b="1" dirty="0">
            <a:solidFill>
              <a:schemeClr val="bg1"/>
            </a:solidFill>
          </a:endParaRPr>
        </a:p>
      </dgm:t>
    </dgm:pt>
    <dgm:pt modelId="{E4212271-481A-4AB4-B5FE-8E2BCBC2451D}" type="parTrans" cxnId="{1218693A-FB0F-4D59-A8EC-B1907DC6C39E}">
      <dgm:prSet/>
      <dgm:spPr/>
      <dgm:t>
        <a:bodyPr/>
        <a:lstStyle/>
        <a:p>
          <a:endParaRPr lang="en-US"/>
        </a:p>
      </dgm:t>
    </dgm:pt>
    <dgm:pt modelId="{FA87C5A8-B9D3-41FA-A506-66BF9D646A22}" type="sibTrans" cxnId="{1218693A-FB0F-4D59-A8EC-B1907DC6C39E}">
      <dgm:prSet/>
      <dgm:spPr/>
      <dgm:t>
        <a:bodyPr/>
        <a:lstStyle/>
        <a:p>
          <a:endParaRPr lang="en-US"/>
        </a:p>
      </dgm:t>
    </dgm:pt>
    <dgm:pt modelId="{C377BD29-7FD6-4871-BD0E-2BC599C8032A}" type="pres">
      <dgm:prSet presAssocID="{699B6725-70E1-4D74-9404-0806FC73B3EA}" presName="outerComposite" presStyleCnt="0">
        <dgm:presLayoutVars>
          <dgm:chMax val="5"/>
          <dgm:dir/>
          <dgm:resizeHandles val="exact"/>
        </dgm:presLayoutVars>
      </dgm:prSet>
      <dgm:spPr/>
    </dgm:pt>
    <dgm:pt modelId="{DA007181-6D83-4FDC-89FC-9BF25CC121DB}" type="pres">
      <dgm:prSet presAssocID="{699B6725-70E1-4D74-9404-0806FC73B3EA}" presName="dummyMaxCanvas" presStyleCnt="0">
        <dgm:presLayoutVars/>
      </dgm:prSet>
      <dgm:spPr/>
    </dgm:pt>
    <dgm:pt modelId="{04A86AF0-6CFE-4C6F-957E-ECFBAAA7F231}" type="pres">
      <dgm:prSet presAssocID="{699B6725-70E1-4D74-9404-0806FC73B3EA}" presName="ThreeNodes_1" presStyleLbl="node1" presStyleIdx="0" presStyleCnt="3" custScaleX="105882">
        <dgm:presLayoutVars>
          <dgm:bulletEnabled val="1"/>
        </dgm:presLayoutVars>
      </dgm:prSet>
      <dgm:spPr/>
    </dgm:pt>
    <dgm:pt modelId="{C4E6C693-FE90-418C-90F0-F836FF867C4B}" type="pres">
      <dgm:prSet presAssocID="{699B6725-70E1-4D74-9404-0806FC73B3EA}" presName="ThreeNodes_2" presStyleLbl="node1" presStyleIdx="1" presStyleCnt="3" custScaleX="106586" custLinFactNeighborX="-842" custLinFactNeighborY="-2998">
        <dgm:presLayoutVars>
          <dgm:bulletEnabled val="1"/>
        </dgm:presLayoutVars>
      </dgm:prSet>
      <dgm:spPr/>
    </dgm:pt>
    <dgm:pt modelId="{389B6AE7-0871-441A-9FCE-CBF0E61B7D89}" type="pres">
      <dgm:prSet presAssocID="{699B6725-70E1-4D74-9404-0806FC73B3EA}" presName="ThreeNodes_3" presStyleLbl="node1" presStyleIdx="2" presStyleCnt="3">
        <dgm:presLayoutVars>
          <dgm:bulletEnabled val="1"/>
        </dgm:presLayoutVars>
      </dgm:prSet>
      <dgm:spPr/>
    </dgm:pt>
    <dgm:pt modelId="{9D9FE1B6-2808-4254-9DD3-80EB4A7D8FB6}" type="pres">
      <dgm:prSet presAssocID="{699B6725-70E1-4D74-9404-0806FC73B3EA}" presName="ThreeConn_1-2" presStyleLbl="fgAccFollowNode1" presStyleIdx="0" presStyleCnt="2">
        <dgm:presLayoutVars>
          <dgm:bulletEnabled val="1"/>
        </dgm:presLayoutVars>
      </dgm:prSet>
      <dgm:spPr/>
    </dgm:pt>
    <dgm:pt modelId="{950DA257-434E-4AB9-871E-C7FDAAF49949}" type="pres">
      <dgm:prSet presAssocID="{699B6725-70E1-4D74-9404-0806FC73B3EA}" presName="ThreeConn_2-3" presStyleLbl="fgAccFollowNode1" presStyleIdx="1" presStyleCnt="2">
        <dgm:presLayoutVars>
          <dgm:bulletEnabled val="1"/>
        </dgm:presLayoutVars>
      </dgm:prSet>
      <dgm:spPr/>
    </dgm:pt>
    <dgm:pt modelId="{84EEAC7C-C61A-4F83-9826-772EF130E678}" type="pres">
      <dgm:prSet presAssocID="{699B6725-70E1-4D74-9404-0806FC73B3EA}" presName="ThreeNodes_1_text" presStyleLbl="node1" presStyleIdx="2" presStyleCnt="3">
        <dgm:presLayoutVars>
          <dgm:bulletEnabled val="1"/>
        </dgm:presLayoutVars>
      </dgm:prSet>
      <dgm:spPr/>
    </dgm:pt>
    <dgm:pt modelId="{EF505BD4-8C64-4C1E-9EDD-7AE1D7B46F84}" type="pres">
      <dgm:prSet presAssocID="{699B6725-70E1-4D74-9404-0806FC73B3EA}" presName="ThreeNodes_2_text" presStyleLbl="node1" presStyleIdx="2" presStyleCnt="3">
        <dgm:presLayoutVars>
          <dgm:bulletEnabled val="1"/>
        </dgm:presLayoutVars>
      </dgm:prSet>
      <dgm:spPr/>
    </dgm:pt>
    <dgm:pt modelId="{A6CEB5AB-FD40-4299-88AF-1195356453FF}" type="pres">
      <dgm:prSet presAssocID="{699B6725-70E1-4D74-9404-0806FC73B3EA}" presName="ThreeNodes_3_text" presStyleLbl="node1" presStyleIdx="2" presStyleCnt="3">
        <dgm:presLayoutVars>
          <dgm:bulletEnabled val="1"/>
        </dgm:presLayoutVars>
      </dgm:prSet>
      <dgm:spPr/>
    </dgm:pt>
  </dgm:ptLst>
  <dgm:cxnLst>
    <dgm:cxn modelId="{1218693A-FB0F-4D59-A8EC-B1907DC6C39E}" srcId="{699B6725-70E1-4D74-9404-0806FC73B3EA}" destId="{4F4BF6BF-5637-4C89-BAD5-A42FB28E2E29}" srcOrd="2" destOrd="0" parTransId="{E4212271-481A-4AB4-B5FE-8E2BCBC2451D}" sibTransId="{FA87C5A8-B9D3-41FA-A506-66BF9D646A22}"/>
    <dgm:cxn modelId="{A46E4A8E-8AD5-4478-B5C4-023B8E74FA87}" type="presOf" srcId="{44EBC932-FC29-4A8A-9083-CC72287A0D69}" destId="{C4E6C693-FE90-418C-90F0-F836FF867C4B}" srcOrd="0" destOrd="0" presId="urn:microsoft.com/office/officeart/2005/8/layout/vProcess5"/>
    <dgm:cxn modelId="{008FFD9D-8DBD-42A8-ABE6-F7E51D764DA6}" type="presOf" srcId="{44EBC932-FC29-4A8A-9083-CC72287A0D69}" destId="{EF505BD4-8C64-4C1E-9EDD-7AE1D7B46F84}" srcOrd="1" destOrd="0" presId="urn:microsoft.com/office/officeart/2005/8/layout/vProcess5"/>
    <dgm:cxn modelId="{6817773B-35B0-4002-BC57-A2312CD71C05}" type="presOf" srcId="{7A5DEED5-8061-4D0A-87A4-95011BF01B10}" destId="{84EEAC7C-C61A-4F83-9826-772EF130E678}" srcOrd="1" destOrd="0" presId="urn:microsoft.com/office/officeart/2005/8/layout/vProcess5"/>
    <dgm:cxn modelId="{52ADC8C8-4B3F-40B5-B4DC-D13014761C99}" type="presOf" srcId="{7A5DEED5-8061-4D0A-87A4-95011BF01B10}" destId="{04A86AF0-6CFE-4C6F-957E-ECFBAAA7F231}" srcOrd="0" destOrd="0" presId="urn:microsoft.com/office/officeart/2005/8/layout/vProcess5"/>
    <dgm:cxn modelId="{A1FBD2E5-91CE-47BD-9169-5D56932BB895}" type="presOf" srcId="{4F4BF6BF-5637-4C89-BAD5-A42FB28E2E29}" destId="{A6CEB5AB-FD40-4299-88AF-1195356453FF}" srcOrd="1" destOrd="0" presId="urn:microsoft.com/office/officeart/2005/8/layout/vProcess5"/>
    <dgm:cxn modelId="{D4D4A8EE-E0BA-4339-BD90-F164E674B51C}" type="presOf" srcId="{8ABC060C-2388-4BCC-AB65-479BF460431A}" destId="{950DA257-434E-4AB9-871E-C7FDAAF49949}" srcOrd="0" destOrd="0" presId="urn:microsoft.com/office/officeart/2005/8/layout/vProcess5"/>
    <dgm:cxn modelId="{DB8DF5AA-AD9F-4F46-9CDE-791A3B603692}" srcId="{699B6725-70E1-4D74-9404-0806FC73B3EA}" destId="{44EBC932-FC29-4A8A-9083-CC72287A0D69}" srcOrd="1" destOrd="0" parTransId="{93467977-2919-4669-BC72-04D19207C9A0}" sibTransId="{8ABC060C-2388-4BCC-AB65-479BF460431A}"/>
    <dgm:cxn modelId="{FED029CC-7438-4889-A908-A348B2661432}" srcId="{699B6725-70E1-4D74-9404-0806FC73B3EA}" destId="{7A5DEED5-8061-4D0A-87A4-95011BF01B10}" srcOrd="0" destOrd="0" parTransId="{493511C9-1AC8-45E1-9713-989740E9B729}" sibTransId="{B024FD79-294B-4E04-AAE5-770E10B3DEE0}"/>
    <dgm:cxn modelId="{7D038BA7-7E4C-400C-8C8E-34562D1ADC24}" type="presOf" srcId="{699B6725-70E1-4D74-9404-0806FC73B3EA}" destId="{C377BD29-7FD6-4871-BD0E-2BC599C8032A}" srcOrd="0" destOrd="0" presId="urn:microsoft.com/office/officeart/2005/8/layout/vProcess5"/>
    <dgm:cxn modelId="{79CBF66E-1463-468D-98BE-7C32BB3F2B3C}" type="presOf" srcId="{4F4BF6BF-5637-4C89-BAD5-A42FB28E2E29}" destId="{389B6AE7-0871-441A-9FCE-CBF0E61B7D89}" srcOrd="0" destOrd="0" presId="urn:microsoft.com/office/officeart/2005/8/layout/vProcess5"/>
    <dgm:cxn modelId="{AB97C487-4737-44C7-9003-F77E706BC6F1}" type="presOf" srcId="{B024FD79-294B-4E04-AAE5-770E10B3DEE0}" destId="{9D9FE1B6-2808-4254-9DD3-80EB4A7D8FB6}" srcOrd="0" destOrd="0" presId="urn:microsoft.com/office/officeart/2005/8/layout/vProcess5"/>
    <dgm:cxn modelId="{4C0C177C-5BA9-43F0-9111-E847784DCA70}" type="presParOf" srcId="{C377BD29-7FD6-4871-BD0E-2BC599C8032A}" destId="{DA007181-6D83-4FDC-89FC-9BF25CC121DB}" srcOrd="0" destOrd="0" presId="urn:microsoft.com/office/officeart/2005/8/layout/vProcess5"/>
    <dgm:cxn modelId="{7A8B074A-194B-453B-95AD-05C1385757F7}" type="presParOf" srcId="{C377BD29-7FD6-4871-BD0E-2BC599C8032A}" destId="{04A86AF0-6CFE-4C6F-957E-ECFBAAA7F231}" srcOrd="1" destOrd="0" presId="urn:microsoft.com/office/officeart/2005/8/layout/vProcess5"/>
    <dgm:cxn modelId="{E8C8279E-96CA-4E96-95A9-BBBCD9BDE220}" type="presParOf" srcId="{C377BD29-7FD6-4871-BD0E-2BC599C8032A}" destId="{C4E6C693-FE90-418C-90F0-F836FF867C4B}" srcOrd="2" destOrd="0" presId="urn:microsoft.com/office/officeart/2005/8/layout/vProcess5"/>
    <dgm:cxn modelId="{B0D0DD38-DADB-4CE0-978D-49809C6DF53C}" type="presParOf" srcId="{C377BD29-7FD6-4871-BD0E-2BC599C8032A}" destId="{389B6AE7-0871-441A-9FCE-CBF0E61B7D89}" srcOrd="3" destOrd="0" presId="urn:microsoft.com/office/officeart/2005/8/layout/vProcess5"/>
    <dgm:cxn modelId="{89468AE1-91BC-461E-AB41-9E16B43755DA}" type="presParOf" srcId="{C377BD29-7FD6-4871-BD0E-2BC599C8032A}" destId="{9D9FE1B6-2808-4254-9DD3-80EB4A7D8FB6}" srcOrd="4" destOrd="0" presId="urn:microsoft.com/office/officeart/2005/8/layout/vProcess5"/>
    <dgm:cxn modelId="{3586F7D1-51B9-449D-B6E2-27C642914D23}" type="presParOf" srcId="{C377BD29-7FD6-4871-BD0E-2BC599C8032A}" destId="{950DA257-434E-4AB9-871E-C7FDAAF49949}" srcOrd="5" destOrd="0" presId="urn:microsoft.com/office/officeart/2005/8/layout/vProcess5"/>
    <dgm:cxn modelId="{FAF576C2-BB1E-46B8-9575-6523455E5E30}" type="presParOf" srcId="{C377BD29-7FD6-4871-BD0E-2BC599C8032A}" destId="{84EEAC7C-C61A-4F83-9826-772EF130E678}" srcOrd="6" destOrd="0" presId="urn:microsoft.com/office/officeart/2005/8/layout/vProcess5"/>
    <dgm:cxn modelId="{F28CFAC1-E0CF-456F-9BCC-D3B9B287D04D}" type="presParOf" srcId="{C377BD29-7FD6-4871-BD0E-2BC599C8032A}" destId="{EF505BD4-8C64-4C1E-9EDD-7AE1D7B46F84}" srcOrd="7" destOrd="0" presId="urn:microsoft.com/office/officeart/2005/8/layout/vProcess5"/>
    <dgm:cxn modelId="{9AC2CF05-134D-4AC8-BEBE-69B93681BB8B}" type="presParOf" srcId="{C377BD29-7FD6-4871-BD0E-2BC599C8032A}" destId="{A6CEB5AB-FD40-4299-88AF-1195356453F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9B6725-70E1-4D74-9404-0806FC73B3E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A5DEED5-8061-4D0A-87A4-95011BF01B10}">
      <dgm:prSet phldrT="[Text]" custT="1"/>
      <dgm:spPr/>
      <dgm:t>
        <a:bodyPr/>
        <a:lstStyle/>
        <a:p>
          <a:r>
            <a:rPr lang="en-US" sz="2400" b="1" dirty="0" err="1">
              <a:solidFill>
                <a:srgbClr val="FF0000"/>
              </a:solidFill>
            </a:rPr>
            <a:t>Bước</a:t>
          </a:r>
          <a:r>
            <a:rPr lang="en-US" sz="2400" b="1" dirty="0">
              <a:solidFill>
                <a:srgbClr val="FF0000"/>
              </a:solidFill>
            </a:rPr>
            <a:t> 1: </a:t>
          </a:r>
          <a:r>
            <a:rPr lang="en-US" sz="2400" b="1" dirty="0" err="1"/>
            <a:t>Nộp</a:t>
          </a:r>
          <a:r>
            <a:rPr lang="en-US" sz="2400" b="1" dirty="0"/>
            <a:t> </a:t>
          </a:r>
          <a:r>
            <a:rPr lang="en-US" sz="2400" b="1" dirty="0" err="1"/>
            <a:t>hồ</a:t>
          </a:r>
          <a:r>
            <a:rPr lang="en-US" sz="2400" b="1" dirty="0"/>
            <a:t> </a:t>
          </a:r>
          <a:r>
            <a:rPr lang="en-US" sz="2400" b="1" dirty="0" err="1"/>
            <a:t>sơ</a:t>
          </a:r>
          <a:r>
            <a:rPr lang="en-US" sz="2400" b="1" dirty="0"/>
            <a:t> </a:t>
          </a:r>
          <a:r>
            <a:rPr lang="en-US" sz="2400" b="1" dirty="0" err="1"/>
            <a:t>chấp</a:t>
          </a:r>
          <a:r>
            <a:rPr lang="en-US" sz="2400" b="1" dirty="0"/>
            <a:t> </a:t>
          </a:r>
          <a:r>
            <a:rPr lang="en-US" sz="2400" b="1" dirty="0" err="1"/>
            <a:t>thuận</a:t>
          </a:r>
          <a:r>
            <a:rPr lang="en-US" sz="2400" b="1" dirty="0"/>
            <a:t> </a:t>
          </a:r>
          <a:r>
            <a:rPr lang="en-US" sz="2400" b="1" dirty="0" err="1"/>
            <a:t>chủ</a:t>
          </a:r>
          <a:r>
            <a:rPr lang="en-US" sz="2400" b="1" dirty="0"/>
            <a:t> </a:t>
          </a:r>
          <a:r>
            <a:rPr lang="en-US" sz="2400" b="1" dirty="0" err="1"/>
            <a:t>trương</a:t>
          </a:r>
          <a:r>
            <a:rPr lang="en-US" sz="2400" b="1" dirty="0"/>
            <a:t> </a:t>
          </a:r>
          <a:r>
            <a:rPr lang="en-US" sz="2400" b="1" dirty="0" err="1"/>
            <a:t>đầu</a:t>
          </a:r>
          <a:r>
            <a:rPr lang="en-US" sz="2400" b="1" dirty="0"/>
            <a:t> </a:t>
          </a:r>
          <a:r>
            <a:rPr lang="en-US" sz="2400" b="1" dirty="0" err="1"/>
            <a:t>tư</a:t>
          </a:r>
          <a:r>
            <a:rPr lang="en-US" sz="2400" b="1" dirty="0"/>
            <a:t> </a:t>
          </a:r>
          <a:r>
            <a:rPr lang="en-US" sz="2400" b="1" dirty="0" err="1"/>
            <a:t>tại</a:t>
          </a:r>
          <a:r>
            <a:rPr lang="en-US" sz="2400" b="1" dirty="0"/>
            <a:t> </a:t>
          </a:r>
          <a:r>
            <a:rPr lang="en-US" sz="2400" b="1" dirty="0" err="1"/>
            <a:t>cơ</a:t>
          </a:r>
          <a:r>
            <a:rPr lang="en-US" sz="2400" b="1" dirty="0"/>
            <a:t> </a:t>
          </a:r>
          <a:r>
            <a:rPr lang="en-US" sz="2400" b="1" dirty="0" err="1"/>
            <a:t>quan</a:t>
          </a:r>
          <a:r>
            <a:rPr lang="en-US" sz="2400" b="1" dirty="0"/>
            <a:t> </a:t>
          </a:r>
          <a:r>
            <a:rPr lang="en-US" sz="2400" b="1" dirty="0" err="1"/>
            <a:t>đăng</a:t>
          </a:r>
          <a:r>
            <a:rPr lang="en-US" sz="2400" b="1" dirty="0"/>
            <a:t> </a:t>
          </a:r>
          <a:r>
            <a:rPr lang="en-US" sz="2400" b="1" dirty="0" err="1"/>
            <a:t>ký</a:t>
          </a:r>
          <a:r>
            <a:rPr lang="en-US" sz="2400" b="1" dirty="0"/>
            <a:t> </a:t>
          </a:r>
          <a:r>
            <a:rPr lang="en-US" sz="2400" b="1" dirty="0" err="1"/>
            <a:t>đầu</a:t>
          </a:r>
          <a:r>
            <a:rPr lang="en-US" sz="2400" b="1" dirty="0"/>
            <a:t> </a:t>
          </a:r>
          <a:r>
            <a:rPr lang="en-US" sz="2400" b="1" dirty="0" err="1"/>
            <a:t>tư</a:t>
          </a:r>
          <a:endParaRPr lang="en-US" sz="2400" b="1" dirty="0"/>
        </a:p>
      </dgm:t>
    </dgm:pt>
    <dgm:pt modelId="{493511C9-1AC8-45E1-9713-989740E9B729}" type="parTrans" cxnId="{FED029CC-7438-4889-A908-A348B2661432}">
      <dgm:prSet/>
      <dgm:spPr/>
      <dgm:t>
        <a:bodyPr/>
        <a:lstStyle/>
        <a:p>
          <a:endParaRPr lang="en-US"/>
        </a:p>
      </dgm:t>
    </dgm:pt>
    <dgm:pt modelId="{B024FD79-294B-4E04-AAE5-770E10B3DEE0}" type="sibTrans" cxnId="{FED029CC-7438-4889-A908-A348B2661432}">
      <dgm:prSet/>
      <dgm:spPr/>
      <dgm:t>
        <a:bodyPr/>
        <a:lstStyle/>
        <a:p>
          <a:endParaRPr lang="en-US"/>
        </a:p>
      </dgm:t>
    </dgm:pt>
    <dgm:pt modelId="{44EBC932-FC29-4A8A-9083-CC72287A0D69}">
      <dgm:prSet phldrT="[Text]" custT="1"/>
      <dgm:spPr/>
      <dgm:t>
        <a:bodyPr/>
        <a:lstStyle/>
        <a:p>
          <a:r>
            <a:rPr lang="en-US" sz="3000" b="1" dirty="0" err="1">
              <a:solidFill>
                <a:srgbClr val="FF0000"/>
              </a:solidFill>
            </a:rPr>
            <a:t>Bước</a:t>
          </a:r>
          <a:r>
            <a:rPr lang="en-US" sz="3000" b="1" dirty="0">
              <a:solidFill>
                <a:srgbClr val="FF0000"/>
              </a:solidFill>
            </a:rPr>
            <a:t> 2:</a:t>
          </a:r>
          <a:r>
            <a:rPr lang="en-US" sz="3000" b="1" dirty="0"/>
            <a:t> </a:t>
          </a:r>
          <a:r>
            <a:rPr lang="en-US" sz="3000" b="1" dirty="0" err="1"/>
            <a:t>CQĐKĐT</a:t>
          </a:r>
          <a:r>
            <a:rPr lang="en-US" sz="3000" b="1" dirty="0"/>
            <a:t>: </a:t>
          </a:r>
          <a:r>
            <a:rPr lang="en-US" sz="3000" b="1" dirty="0" err="1"/>
            <a:t>Trình</a:t>
          </a:r>
          <a:r>
            <a:rPr lang="en-US" sz="3000" b="1" dirty="0"/>
            <a:t> </a:t>
          </a:r>
          <a:r>
            <a:rPr lang="en-US" sz="3000" b="1" dirty="0" err="1"/>
            <a:t>chấp</a:t>
          </a:r>
          <a:r>
            <a:rPr lang="en-US" sz="3000" b="1" dirty="0"/>
            <a:t> </a:t>
          </a:r>
          <a:r>
            <a:rPr lang="en-US" sz="3000" b="1" dirty="0" err="1"/>
            <a:t>thuận</a:t>
          </a:r>
          <a:r>
            <a:rPr lang="en-US" sz="3000" b="1" dirty="0"/>
            <a:t> </a:t>
          </a:r>
          <a:r>
            <a:rPr lang="en-US" sz="3000" b="1" dirty="0" err="1"/>
            <a:t>chủ</a:t>
          </a:r>
          <a:r>
            <a:rPr lang="en-US" sz="3000" b="1" dirty="0"/>
            <a:t> </a:t>
          </a:r>
          <a:r>
            <a:rPr lang="en-US" sz="3000" b="1" dirty="0" err="1"/>
            <a:t>trương</a:t>
          </a:r>
          <a:r>
            <a:rPr lang="en-US" sz="3000" b="1" dirty="0"/>
            <a:t>: </a:t>
          </a:r>
          <a:r>
            <a:rPr lang="en-US" sz="3000" b="1" dirty="0" err="1"/>
            <a:t>QH</a:t>
          </a:r>
          <a:r>
            <a:rPr lang="en-US" sz="3000" b="1" dirty="0"/>
            <a:t>, </a:t>
          </a:r>
          <a:r>
            <a:rPr lang="en-US" sz="3000" b="1" dirty="0" err="1"/>
            <a:t>TTg</a:t>
          </a:r>
          <a:r>
            <a:rPr lang="en-US" sz="3000" b="1" dirty="0"/>
            <a:t>, UBND </a:t>
          </a:r>
          <a:r>
            <a:rPr lang="en-US" sz="3000" b="1" dirty="0" err="1"/>
            <a:t>cấp</a:t>
          </a:r>
          <a:r>
            <a:rPr lang="en-US" sz="3000" b="1" dirty="0"/>
            <a:t> </a:t>
          </a:r>
          <a:r>
            <a:rPr lang="en-US" sz="3000" b="1" dirty="0" err="1"/>
            <a:t>tỉnh</a:t>
          </a:r>
          <a:endParaRPr lang="en-US" sz="3000" b="1" dirty="0"/>
        </a:p>
      </dgm:t>
    </dgm:pt>
    <dgm:pt modelId="{93467977-2919-4669-BC72-04D19207C9A0}" type="parTrans" cxnId="{DB8DF5AA-AD9F-4F46-9CDE-791A3B603692}">
      <dgm:prSet/>
      <dgm:spPr/>
      <dgm:t>
        <a:bodyPr/>
        <a:lstStyle/>
        <a:p>
          <a:endParaRPr lang="en-US"/>
        </a:p>
      </dgm:t>
    </dgm:pt>
    <dgm:pt modelId="{8ABC060C-2388-4BCC-AB65-479BF460431A}" type="sibTrans" cxnId="{DB8DF5AA-AD9F-4F46-9CDE-791A3B603692}">
      <dgm:prSet/>
      <dgm:spPr/>
      <dgm:t>
        <a:bodyPr/>
        <a:lstStyle/>
        <a:p>
          <a:endParaRPr lang="en-US"/>
        </a:p>
      </dgm:t>
    </dgm:pt>
    <dgm:pt modelId="{4F4BF6BF-5637-4C89-BAD5-A42FB28E2E29}">
      <dgm:prSet phldrT="[Text]" custT="1"/>
      <dgm:spPr/>
      <dgm:t>
        <a:bodyPr/>
        <a:lstStyle/>
        <a:p>
          <a:r>
            <a:rPr lang="en-US" sz="3200" b="1" dirty="0" err="1">
              <a:solidFill>
                <a:srgbClr val="FF0000"/>
              </a:solidFill>
            </a:rPr>
            <a:t>Bước</a:t>
          </a:r>
          <a:r>
            <a:rPr lang="en-US" sz="3200" b="1" dirty="0">
              <a:solidFill>
                <a:srgbClr val="FF0000"/>
              </a:solidFill>
            </a:rPr>
            <a:t> 3: </a:t>
          </a:r>
          <a:r>
            <a:rPr lang="en-US" sz="3200" b="1" dirty="0" err="1">
              <a:solidFill>
                <a:schemeClr val="bg1"/>
              </a:solidFill>
            </a:rPr>
            <a:t>Cơ</a:t>
          </a:r>
          <a:r>
            <a:rPr lang="en-US" sz="3200" b="1" dirty="0">
              <a:solidFill>
                <a:schemeClr val="bg1"/>
              </a:solidFill>
            </a:rPr>
            <a:t> </a:t>
          </a:r>
          <a:r>
            <a:rPr lang="en-US" sz="3200" b="1" dirty="0" err="1">
              <a:solidFill>
                <a:schemeClr val="bg1"/>
              </a:solidFill>
            </a:rPr>
            <a:t>quan</a:t>
          </a:r>
          <a:r>
            <a:rPr lang="en-US" sz="3200" b="1" dirty="0">
              <a:solidFill>
                <a:schemeClr val="bg1"/>
              </a:solidFill>
            </a:rPr>
            <a:t> ĐKĐT: </a:t>
          </a:r>
          <a:r>
            <a:rPr lang="en-US" sz="3200" b="1" dirty="0" err="1">
              <a:solidFill>
                <a:schemeClr val="bg1"/>
              </a:solidFill>
            </a:rPr>
            <a:t>Thông</a:t>
          </a:r>
          <a:r>
            <a:rPr lang="en-US" sz="3200" b="1" dirty="0">
              <a:solidFill>
                <a:schemeClr val="bg1"/>
              </a:solidFill>
            </a:rPr>
            <a:t> </a:t>
          </a:r>
          <a:r>
            <a:rPr lang="en-US" sz="3200" b="1" dirty="0" err="1">
              <a:solidFill>
                <a:schemeClr val="bg1"/>
              </a:solidFill>
            </a:rPr>
            <a:t>báo</a:t>
          </a:r>
          <a:r>
            <a:rPr lang="en-US" sz="3200" b="1" dirty="0">
              <a:solidFill>
                <a:schemeClr val="bg1"/>
              </a:solidFill>
            </a:rPr>
            <a:t> </a:t>
          </a:r>
          <a:r>
            <a:rPr lang="en-US" sz="3200" b="1" dirty="0" err="1">
              <a:solidFill>
                <a:schemeClr val="bg1"/>
              </a:solidFill>
            </a:rPr>
            <a:t>chủ</a:t>
          </a:r>
          <a:r>
            <a:rPr lang="en-US" sz="3200" b="1" dirty="0">
              <a:solidFill>
                <a:schemeClr val="bg1"/>
              </a:solidFill>
            </a:rPr>
            <a:t> </a:t>
          </a:r>
          <a:r>
            <a:rPr lang="en-US" sz="3200" b="1" dirty="0" err="1">
              <a:solidFill>
                <a:schemeClr val="bg1"/>
              </a:solidFill>
            </a:rPr>
            <a:t>trương</a:t>
          </a:r>
          <a:r>
            <a:rPr lang="en-US" sz="3200" b="1" dirty="0">
              <a:solidFill>
                <a:schemeClr val="bg1"/>
              </a:solidFill>
            </a:rPr>
            <a:t> </a:t>
          </a:r>
          <a:r>
            <a:rPr lang="en-US" sz="3200" b="1" dirty="0" err="1">
              <a:solidFill>
                <a:schemeClr val="bg1"/>
              </a:solidFill>
            </a:rPr>
            <a:t>đầu</a:t>
          </a:r>
          <a:r>
            <a:rPr lang="en-US" sz="3200" b="1" dirty="0">
              <a:solidFill>
                <a:schemeClr val="bg1"/>
              </a:solidFill>
            </a:rPr>
            <a:t> </a:t>
          </a:r>
          <a:r>
            <a:rPr lang="en-US" sz="3200" b="1" dirty="0" err="1">
              <a:solidFill>
                <a:schemeClr val="bg1"/>
              </a:solidFill>
            </a:rPr>
            <a:t>tư</a:t>
          </a:r>
          <a:endParaRPr lang="en-US" sz="3200" b="1" dirty="0">
            <a:solidFill>
              <a:schemeClr val="bg1"/>
            </a:solidFill>
          </a:endParaRPr>
        </a:p>
      </dgm:t>
    </dgm:pt>
    <dgm:pt modelId="{E4212271-481A-4AB4-B5FE-8E2BCBC2451D}" type="parTrans" cxnId="{1218693A-FB0F-4D59-A8EC-B1907DC6C39E}">
      <dgm:prSet/>
      <dgm:spPr/>
      <dgm:t>
        <a:bodyPr/>
        <a:lstStyle/>
        <a:p>
          <a:endParaRPr lang="en-US"/>
        </a:p>
      </dgm:t>
    </dgm:pt>
    <dgm:pt modelId="{FA87C5A8-B9D3-41FA-A506-66BF9D646A22}" type="sibTrans" cxnId="{1218693A-FB0F-4D59-A8EC-B1907DC6C39E}">
      <dgm:prSet/>
      <dgm:spPr/>
      <dgm:t>
        <a:bodyPr/>
        <a:lstStyle/>
        <a:p>
          <a:endParaRPr lang="en-US"/>
        </a:p>
      </dgm:t>
    </dgm:pt>
    <dgm:pt modelId="{A89A1C35-141B-4E3E-AF0B-EADE3689A846}">
      <dgm:prSet phldrT="[Text]" custT="1"/>
      <dgm:spPr/>
      <dgm:t>
        <a:bodyPr/>
        <a:lstStyle/>
        <a:p>
          <a:r>
            <a:rPr lang="en-US" sz="3000" b="1" dirty="0" err="1">
              <a:solidFill>
                <a:srgbClr val="FF0000"/>
              </a:solidFill>
            </a:rPr>
            <a:t>Bước</a:t>
          </a:r>
          <a:r>
            <a:rPr lang="en-US" sz="3000" b="1" dirty="0">
              <a:solidFill>
                <a:srgbClr val="FF0000"/>
              </a:solidFill>
            </a:rPr>
            <a:t> 4: </a:t>
          </a:r>
          <a:r>
            <a:rPr lang="en-US" sz="3000" b="1" dirty="0" err="1">
              <a:solidFill>
                <a:schemeClr val="bg1"/>
              </a:solidFill>
            </a:rPr>
            <a:t>Cơ</a:t>
          </a:r>
          <a:r>
            <a:rPr lang="en-US" sz="3000" b="1" dirty="0">
              <a:solidFill>
                <a:schemeClr val="bg1"/>
              </a:solidFill>
            </a:rPr>
            <a:t> </a:t>
          </a:r>
          <a:r>
            <a:rPr lang="en-US" sz="3000" b="1" dirty="0" err="1">
              <a:solidFill>
                <a:schemeClr val="bg1"/>
              </a:solidFill>
            </a:rPr>
            <a:t>quan</a:t>
          </a:r>
          <a:r>
            <a:rPr lang="en-US" sz="3000" b="1" dirty="0">
              <a:solidFill>
                <a:schemeClr val="bg1"/>
              </a:solidFill>
            </a:rPr>
            <a:t> ĐKĐT: CẤP GCNĐKĐT</a:t>
          </a:r>
        </a:p>
      </dgm:t>
    </dgm:pt>
    <dgm:pt modelId="{EDAAB9BC-66B1-4097-BA61-4A37BFFEBB3D}" type="parTrans" cxnId="{5AF81AF1-444E-407D-B240-419864B0F46D}">
      <dgm:prSet/>
      <dgm:spPr/>
      <dgm:t>
        <a:bodyPr/>
        <a:lstStyle/>
        <a:p>
          <a:endParaRPr lang="en-US"/>
        </a:p>
      </dgm:t>
    </dgm:pt>
    <dgm:pt modelId="{0DFBB062-F004-4D0D-8CFA-EE6A09089319}" type="sibTrans" cxnId="{5AF81AF1-444E-407D-B240-419864B0F46D}">
      <dgm:prSet/>
      <dgm:spPr/>
      <dgm:t>
        <a:bodyPr/>
        <a:lstStyle/>
        <a:p>
          <a:endParaRPr lang="en-US"/>
        </a:p>
      </dgm:t>
    </dgm:pt>
    <dgm:pt modelId="{C377BD29-7FD6-4871-BD0E-2BC599C8032A}" type="pres">
      <dgm:prSet presAssocID="{699B6725-70E1-4D74-9404-0806FC73B3EA}" presName="outerComposite" presStyleCnt="0">
        <dgm:presLayoutVars>
          <dgm:chMax val="5"/>
          <dgm:dir/>
          <dgm:resizeHandles val="exact"/>
        </dgm:presLayoutVars>
      </dgm:prSet>
      <dgm:spPr/>
    </dgm:pt>
    <dgm:pt modelId="{DA007181-6D83-4FDC-89FC-9BF25CC121DB}" type="pres">
      <dgm:prSet presAssocID="{699B6725-70E1-4D74-9404-0806FC73B3EA}" presName="dummyMaxCanvas" presStyleCnt="0">
        <dgm:presLayoutVars/>
      </dgm:prSet>
      <dgm:spPr/>
    </dgm:pt>
    <dgm:pt modelId="{D1DC2294-2973-4648-8173-13E8E912C214}" type="pres">
      <dgm:prSet presAssocID="{699B6725-70E1-4D74-9404-0806FC73B3EA}" presName="FourNodes_1" presStyleLbl="node1" presStyleIdx="0" presStyleCnt="4" custScaleX="111979">
        <dgm:presLayoutVars>
          <dgm:bulletEnabled val="1"/>
        </dgm:presLayoutVars>
      </dgm:prSet>
      <dgm:spPr/>
    </dgm:pt>
    <dgm:pt modelId="{95F944F4-FB2C-4528-A8AC-CAFBA7EA7A5A}" type="pres">
      <dgm:prSet presAssocID="{699B6725-70E1-4D74-9404-0806FC73B3EA}" presName="FourNodes_2" presStyleLbl="node1" presStyleIdx="1" presStyleCnt="4">
        <dgm:presLayoutVars>
          <dgm:bulletEnabled val="1"/>
        </dgm:presLayoutVars>
      </dgm:prSet>
      <dgm:spPr/>
    </dgm:pt>
    <dgm:pt modelId="{F922A56C-26B3-4425-B61F-504544D6F83A}" type="pres">
      <dgm:prSet presAssocID="{699B6725-70E1-4D74-9404-0806FC73B3EA}" presName="FourNodes_3" presStyleLbl="node1" presStyleIdx="2" presStyleCnt="4">
        <dgm:presLayoutVars>
          <dgm:bulletEnabled val="1"/>
        </dgm:presLayoutVars>
      </dgm:prSet>
      <dgm:spPr/>
    </dgm:pt>
    <dgm:pt modelId="{3A53A09B-FBB2-4424-B6A2-2BAE3ECE68C3}" type="pres">
      <dgm:prSet presAssocID="{699B6725-70E1-4D74-9404-0806FC73B3EA}" presName="FourNodes_4" presStyleLbl="node1" presStyleIdx="3" presStyleCnt="4" custLinFactNeighborX="0" custLinFactNeighborY="5145">
        <dgm:presLayoutVars>
          <dgm:bulletEnabled val="1"/>
        </dgm:presLayoutVars>
      </dgm:prSet>
      <dgm:spPr/>
    </dgm:pt>
    <dgm:pt modelId="{AD10B449-16DA-42F9-86B0-49DE9B613582}" type="pres">
      <dgm:prSet presAssocID="{699B6725-70E1-4D74-9404-0806FC73B3EA}" presName="FourConn_1-2" presStyleLbl="fgAccFollowNode1" presStyleIdx="0" presStyleCnt="3">
        <dgm:presLayoutVars>
          <dgm:bulletEnabled val="1"/>
        </dgm:presLayoutVars>
      </dgm:prSet>
      <dgm:spPr/>
    </dgm:pt>
    <dgm:pt modelId="{74099193-6090-4B3F-80E6-F4CE6298A951}" type="pres">
      <dgm:prSet presAssocID="{699B6725-70E1-4D74-9404-0806FC73B3EA}" presName="FourConn_2-3" presStyleLbl="fgAccFollowNode1" presStyleIdx="1" presStyleCnt="3">
        <dgm:presLayoutVars>
          <dgm:bulletEnabled val="1"/>
        </dgm:presLayoutVars>
      </dgm:prSet>
      <dgm:spPr/>
    </dgm:pt>
    <dgm:pt modelId="{EAFB055B-AE50-42AF-9B8F-8E09C4EF6554}" type="pres">
      <dgm:prSet presAssocID="{699B6725-70E1-4D74-9404-0806FC73B3EA}" presName="FourConn_3-4" presStyleLbl="fgAccFollowNode1" presStyleIdx="2" presStyleCnt="3">
        <dgm:presLayoutVars>
          <dgm:bulletEnabled val="1"/>
        </dgm:presLayoutVars>
      </dgm:prSet>
      <dgm:spPr/>
    </dgm:pt>
    <dgm:pt modelId="{7FECA11A-76C3-4B71-98E1-C599C9918A2F}" type="pres">
      <dgm:prSet presAssocID="{699B6725-70E1-4D74-9404-0806FC73B3EA}" presName="FourNodes_1_text" presStyleLbl="node1" presStyleIdx="3" presStyleCnt="4">
        <dgm:presLayoutVars>
          <dgm:bulletEnabled val="1"/>
        </dgm:presLayoutVars>
      </dgm:prSet>
      <dgm:spPr/>
    </dgm:pt>
    <dgm:pt modelId="{2515997E-26A6-48AD-94B6-EFD44B67D032}" type="pres">
      <dgm:prSet presAssocID="{699B6725-70E1-4D74-9404-0806FC73B3EA}" presName="FourNodes_2_text" presStyleLbl="node1" presStyleIdx="3" presStyleCnt="4">
        <dgm:presLayoutVars>
          <dgm:bulletEnabled val="1"/>
        </dgm:presLayoutVars>
      </dgm:prSet>
      <dgm:spPr/>
    </dgm:pt>
    <dgm:pt modelId="{0B7A4445-9664-4B62-B43E-FC753C8C17CB}" type="pres">
      <dgm:prSet presAssocID="{699B6725-70E1-4D74-9404-0806FC73B3EA}" presName="FourNodes_3_text" presStyleLbl="node1" presStyleIdx="3" presStyleCnt="4">
        <dgm:presLayoutVars>
          <dgm:bulletEnabled val="1"/>
        </dgm:presLayoutVars>
      </dgm:prSet>
      <dgm:spPr/>
    </dgm:pt>
    <dgm:pt modelId="{44666262-737C-4F4F-96D3-28523B712119}" type="pres">
      <dgm:prSet presAssocID="{699B6725-70E1-4D74-9404-0806FC73B3EA}" presName="FourNodes_4_text" presStyleLbl="node1" presStyleIdx="3" presStyleCnt="4">
        <dgm:presLayoutVars>
          <dgm:bulletEnabled val="1"/>
        </dgm:presLayoutVars>
      </dgm:prSet>
      <dgm:spPr/>
    </dgm:pt>
  </dgm:ptLst>
  <dgm:cxnLst>
    <dgm:cxn modelId="{9C87A129-5ECB-4B4C-BFC8-86500A23208D}" type="presOf" srcId="{7A5DEED5-8061-4D0A-87A4-95011BF01B10}" destId="{7FECA11A-76C3-4B71-98E1-C599C9918A2F}" srcOrd="1" destOrd="0" presId="urn:microsoft.com/office/officeart/2005/8/layout/vProcess5"/>
    <dgm:cxn modelId="{F5DDD602-7BDE-4500-8256-9AE41C291539}" type="presOf" srcId="{A89A1C35-141B-4E3E-AF0B-EADE3689A846}" destId="{44666262-737C-4F4F-96D3-28523B712119}" srcOrd="1" destOrd="0" presId="urn:microsoft.com/office/officeart/2005/8/layout/vProcess5"/>
    <dgm:cxn modelId="{FAD1B5F0-48FD-4609-80B6-430138C8B825}" type="presOf" srcId="{44EBC932-FC29-4A8A-9083-CC72287A0D69}" destId="{95F944F4-FB2C-4528-A8AC-CAFBA7EA7A5A}" srcOrd="0" destOrd="0" presId="urn:microsoft.com/office/officeart/2005/8/layout/vProcess5"/>
    <dgm:cxn modelId="{180E94B2-0BB0-4E1C-8BAF-DFACEB8271DD}" type="presOf" srcId="{B024FD79-294B-4E04-AAE5-770E10B3DEE0}" destId="{AD10B449-16DA-42F9-86B0-49DE9B613582}" srcOrd="0" destOrd="0" presId="urn:microsoft.com/office/officeart/2005/8/layout/vProcess5"/>
    <dgm:cxn modelId="{78FC9B66-1E2F-40F4-AC96-ECAD5739B5DC}" type="presOf" srcId="{7A5DEED5-8061-4D0A-87A4-95011BF01B10}" destId="{D1DC2294-2973-4648-8173-13E8E912C214}" srcOrd="0" destOrd="0" presId="urn:microsoft.com/office/officeart/2005/8/layout/vProcess5"/>
    <dgm:cxn modelId="{D236000E-76C0-4100-B023-7064F5FBAFD2}" type="presOf" srcId="{44EBC932-FC29-4A8A-9083-CC72287A0D69}" destId="{2515997E-26A6-48AD-94B6-EFD44B67D032}" srcOrd="1" destOrd="0" presId="urn:microsoft.com/office/officeart/2005/8/layout/vProcess5"/>
    <dgm:cxn modelId="{C2ADCFAA-EBF6-4372-9FCC-B882A8AA9659}" type="presOf" srcId="{8ABC060C-2388-4BCC-AB65-479BF460431A}" destId="{74099193-6090-4B3F-80E6-F4CE6298A951}" srcOrd="0" destOrd="0" presId="urn:microsoft.com/office/officeart/2005/8/layout/vProcess5"/>
    <dgm:cxn modelId="{1218693A-FB0F-4D59-A8EC-B1907DC6C39E}" srcId="{699B6725-70E1-4D74-9404-0806FC73B3EA}" destId="{4F4BF6BF-5637-4C89-BAD5-A42FB28E2E29}" srcOrd="2" destOrd="0" parTransId="{E4212271-481A-4AB4-B5FE-8E2BCBC2451D}" sibTransId="{FA87C5A8-B9D3-41FA-A506-66BF9D646A22}"/>
    <dgm:cxn modelId="{E69C77E4-94CA-4F0B-846F-4A6CF88CD284}" type="presOf" srcId="{FA87C5A8-B9D3-41FA-A506-66BF9D646A22}" destId="{EAFB055B-AE50-42AF-9B8F-8E09C4EF6554}" srcOrd="0" destOrd="0" presId="urn:microsoft.com/office/officeart/2005/8/layout/vProcess5"/>
    <dgm:cxn modelId="{B3BA1091-BC01-483D-8538-C254B8564397}" type="presOf" srcId="{699B6725-70E1-4D74-9404-0806FC73B3EA}" destId="{C377BD29-7FD6-4871-BD0E-2BC599C8032A}" srcOrd="0" destOrd="0" presId="urn:microsoft.com/office/officeart/2005/8/layout/vProcess5"/>
    <dgm:cxn modelId="{5AF81AF1-444E-407D-B240-419864B0F46D}" srcId="{699B6725-70E1-4D74-9404-0806FC73B3EA}" destId="{A89A1C35-141B-4E3E-AF0B-EADE3689A846}" srcOrd="3" destOrd="0" parTransId="{EDAAB9BC-66B1-4097-BA61-4A37BFFEBB3D}" sibTransId="{0DFBB062-F004-4D0D-8CFA-EE6A09089319}"/>
    <dgm:cxn modelId="{D73EEBAB-C648-4135-837C-217F0C6F8F92}" type="presOf" srcId="{4F4BF6BF-5637-4C89-BAD5-A42FB28E2E29}" destId="{0B7A4445-9664-4B62-B43E-FC753C8C17CB}" srcOrd="1" destOrd="0" presId="urn:microsoft.com/office/officeart/2005/8/layout/vProcess5"/>
    <dgm:cxn modelId="{3261B139-C143-462D-9A4B-D2044B921D62}" type="presOf" srcId="{A89A1C35-141B-4E3E-AF0B-EADE3689A846}" destId="{3A53A09B-FBB2-4424-B6A2-2BAE3ECE68C3}" srcOrd="0" destOrd="0" presId="urn:microsoft.com/office/officeart/2005/8/layout/vProcess5"/>
    <dgm:cxn modelId="{11738F00-3A99-4876-A433-AE1EFC931482}" type="presOf" srcId="{4F4BF6BF-5637-4C89-BAD5-A42FB28E2E29}" destId="{F922A56C-26B3-4425-B61F-504544D6F83A}" srcOrd="0" destOrd="0" presId="urn:microsoft.com/office/officeart/2005/8/layout/vProcess5"/>
    <dgm:cxn modelId="{DB8DF5AA-AD9F-4F46-9CDE-791A3B603692}" srcId="{699B6725-70E1-4D74-9404-0806FC73B3EA}" destId="{44EBC932-FC29-4A8A-9083-CC72287A0D69}" srcOrd="1" destOrd="0" parTransId="{93467977-2919-4669-BC72-04D19207C9A0}" sibTransId="{8ABC060C-2388-4BCC-AB65-479BF460431A}"/>
    <dgm:cxn modelId="{FED029CC-7438-4889-A908-A348B2661432}" srcId="{699B6725-70E1-4D74-9404-0806FC73B3EA}" destId="{7A5DEED5-8061-4D0A-87A4-95011BF01B10}" srcOrd="0" destOrd="0" parTransId="{493511C9-1AC8-45E1-9713-989740E9B729}" sibTransId="{B024FD79-294B-4E04-AAE5-770E10B3DEE0}"/>
    <dgm:cxn modelId="{71563745-1AF0-48CC-BE57-282BD2F31E05}" type="presParOf" srcId="{C377BD29-7FD6-4871-BD0E-2BC599C8032A}" destId="{DA007181-6D83-4FDC-89FC-9BF25CC121DB}" srcOrd="0" destOrd="0" presId="urn:microsoft.com/office/officeart/2005/8/layout/vProcess5"/>
    <dgm:cxn modelId="{A72C3D14-B207-4744-B1B1-7A414D1A850A}" type="presParOf" srcId="{C377BD29-7FD6-4871-BD0E-2BC599C8032A}" destId="{D1DC2294-2973-4648-8173-13E8E912C214}" srcOrd="1" destOrd="0" presId="urn:microsoft.com/office/officeart/2005/8/layout/vProcess5"/>
    <dgm:cxn modelId="{83983F9E-A90D-4D5D-BF76-5FFE3ADA58E3}" type="presParOf" srcId="{C377BD29-7FD6-4871-BD0E-2BC599C8032A}" destId="{95F944F4-FB2C-4528-A8AC-CAFBA7EA7A5A}" srcOrd="2" destOrd="0" presId="urn:microsoft.com/office/officeart/2005/8/layout/vProcess5"/>
    <dgm:cxn modelId="{D245AD41-03A6-49D6-8DAE-B747B3A4E6AC}" type="presParOf" srcId="{C377BD29-7FD6-4871-BD0E-2BC599C8032A}" destId="{F922A56C-26B3-4425-B61F-504544D6F83A}" srcOrd="3" destOrd="0" presId="urn:microsoft.com/office/officeart/2005/8/layout/vProcess5"/>
    <dgm:cxn modelId="{786AB0DA-006A-4D49-8A35-AF98D6BB69BA}" type="presParOf" srcId="{C377BD29-7FD6-4871-BD0E-2BC599C8032A}" destId="{3A53A09B-FBB2-4424-B6A2-2BAE3ECE68C3}" srcOrd="4" destOrd="0" presId="urn:microsoft.com/office/officeart/2005/8/layout/vProcess5"/>
    <dgm:cxn modelId="{0AB7F2F1-86F4-4D84-B9C1-CB537643BDFA}" type="presParOf" srcId="{C377BD29-7FD6-4871-BD0E-2BC599C8032A}" destId="{AD10B449-16DA-42F9-86B0-49DE9B613582}" srcOrd="5" destOrd="0" presId="urn:microsoft.com/office/officeart/2005/8/layout/vProcess5"/>
    <dgm:cxn modelId="{56651616-9A1B-4F1A-B2A4-8FADA6E275A8}" type="presParOf" srcId="{C377BD29-7FD6-4871-BD0E-2BC599C8032A}" destId="{74099193-6090-4B3F-80E6-F4CE6298A951}" srcOrd="6" destOrd="0" presId="urn:microsoft.com/office/officeart/2005/8/layout/vProcess5"/>
    <dgm:cxn modelId="{8E88E3D9-A787-4AA4-B5ED-5CA9BB9611D7}" type="presParOf" srcId="{C377BD29-7FD6-4871-BD0E-2BC599C8032A}" destId="{EAFB055B-AE50-42AF-9B8F-8E09C4EF6554}" srcOrd="7" destOrd="0" presId="urn:microsoft.com/office/officeart/2005/8/layout/vProcess5"/>
    <dgm:cxn modelId="{B120F2A3-BA0D-4D4F-AB14-0EC924764870}" type="presParOf" srcId="{C377BD29-7FD6-4871-BD0E-2BC599C8032A}" destId="{7FECA11A-76C3-4B71-98E1-C599C9918A2F}" srcOrd="8" destOrd="0" presId="urn:microsoft.com/office/officeart/2005/8/layout/vProcess5"/>
    <dgm:cxn modelId="{E9182C87-4C78-4A9D-99D4-93228545AE02}" type="presParOf" srcId="{C377BD29-7FD6-4871-BD0E-2BC599C8032A}" destId="{2515997E-26A6-48AD-94B6-EFD44B67D032}" srcOrd="9" destOrd="0" presId="urn:microsoft.com/office/officeart/2005/8/layout/vProcess5"/>
    <dgm:cxn modelId="{97F4B119-940E-4516-865F-E49A35BA7C69}" type="presParOf" srcId="{C377BD29-7FD6-4871-BD0E-2BC599C8032A}" destId="{0B7A4445-9664-4B62-B43E-FC753C8C17CB}" srcOrd="10" destOrd="0" presId="urn:microsoft.com/office/officeart/2005/8/layout/vProcess5"/>
    <dgm:cxn modelId="{CA32442A-D34C-4E23-B6E6-C7A73EBA623A}" type="presParOf" srcId="{C377BD29-7FD6-4871-BD0E-2BC599C8032A}" destId="{44666262-737C-4F4F-96D3-28523B71211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C4637-0BF6-4036-A43B-3B4A761F5A23}">
      <dsp:nvSpPr>
        <dsp:cNvPr id="0" name=""/>
        <dsp:cNvSpPr/>
      </dsp:nvSpPr>
      <dsp:spPr>
        <a:xfrm>
          <a:off x="0" y="147076"/>
          <a:ext cx="8228542"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Đối</a:t>
          </a:r>
          <a:r>
            <a:rPr lang="en-US" sz="2800" kern="1200" dirty="0"/>
            <a:t> </a:t>
          </a:r>
          <a:r>
            <a:rPr lang="en-US" sz="2800" kern="1200" dirty="0" err="1"/>
            <a:t>tượng</a:t>
          </a:r>
          <a:r>
            <a:rPr lang="en-US" sz="2800" kern="1200" dirty="0"/>
            <a:t> </a:t>
          </a:r>
          <a:r>
            <a:rPr lang="en-US" sz="2800" kern="1200" dirty="0" err="1"/>
            <a:t>hưởng</a:t>
          </a:r>
          <a:r>
            <a:rPr lang="en-US" sz="2800" kern="1200" dirty="0"/>
            <a:t> </a:t>
          </a:r>
          <a:r>
            <a:rPr lang="en-US" sz="2800" kern="1200" dirty="0" err="1"/>
            <a:t>ưu</a:t>
          </a:r>
          <a:r>
            <a:rPr lang="en-US" sz="2800" kern="1200" dirty="0"/>
            <a:t> </a:t>
          </a:r>
          <a:r>
            <a:rPr lang="en-US" sz="2800" kern="1200" dirty="0" err="1"/>
            <a:t>đãi</a:t>
          </a:r>
          <a:endParaRPr lang="en-US" sz="2800" kern="1200" dirty="0"/>
        </a:p>
      </dsp:txBody>
      <dsp:txXfrm>
        <a:off x="32784" y="179860"/>
        <a:ext cx="8162974" cy="606012"/>
      </dsp:txXfrm>
    </dsp:sp>
    <dsp:sp modelId="{4A99A235-64BA-44A7-A2A4-470D7B828614}">
      <dsp:nvSpPr>
        <dsp:cNvPr id="0" name=""/>
        <dsp:cNvSpPr/>
      </dsp:nvSpPr>
      <dsp:spPr>
        <a:xfrm>
          <a:off x="0" y="818656"/>
          <a:ext cx="8228542" cy="68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5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solidFill>
                <a:srgbClr val="FF0000"/>
              </a:solidFill>
            </a:rPr>
            <a:t>Ngành</a:t>
          </a:r>
          <a:r>
            <a:rPr lang="en-US" sz="2200" kern="1200" dirty="0">
              <a:solidFill>
                <a:srgbClr val="FF0000"/>
              </a:solidFill>
            </a:rPr>
            <a:t>, </a:t>
          </a:r>
          <a:r>
            <a:rPr lang="en-US" sz="2200" kern="1200" dirty="0" err="1">
              <a:solidFill>
                <a:srgbClr val="FF0000"/>
              </a:solidFill>
            </a:rPr>
            <a:t>nghề</a:t>
          </a:r>
          <a:r>
            <a:rPr lang="en-US" sz="2200" kern="1200" dirty="0">
              <a:solidFill>
                <a:srgbClr val="FF0000"/>
              </a:solidFill>
            </a:rPr>
            <a:t>; </a:t>
          </a:r>
          <a:r>
            <a:rPr lang="en-US" sz="2200" kern="1200" dirty="0" err="1">
              <a:solidFill>
                <a:srgbClr val="FF0000"/>
              </a:solidFill>
            </a:rPr>
            <a:t>địa</a:t>
          </a:r>
          <a:r>
            <a:rPr lang="en-US" sz="2200" kern="1200" dirty="0">
              <a:solidFill>
                <a:srgbClr val="FF0000"/>
              </a:solidFill>
            </a:rPr>
            <a:t> </a:t>
          </a:r>
          <a:r>
            <a:rPr lang="en-US" sz="2200" kern="1200" dirty="0" err="1">
              <a:solidFill>
                <a:srgbClr val="FF0000"/>
              </a:solidFill>
            </a:rPr>
            <a:t>bàn</a:t>
          </a:r>
          <a:r>
            <a:rPr lang="en-US" sz="2200" kern="1200" dirty="0">
              <a:solidFill>
                <a:srgbClr val="FF0000"/>
              </a:solidFill>
            </a:rPr>
            <a:t>; </a:t>
          </a:r>
          <a:r>
            <a:rPr lang="en-US" sz="2200" kern="1200" dirty="0" err="1">
              <a:solidFill>
                <a:srgbClr val="FF0000"/>
              </a:solidFill>
            </a:rPr>
            <a:t>dự</a:t>
          </a:r>
          <a:r>
            <a:rPr lang="en-US" sz="2200" kern="1200" dirty="0">
              <a:solidFill>
                <a:srgbClr val="FF0000"/>
              </a:solidFill>
            </a:rPr>
            <a:t> </a:t>
          </a:r>
          <a:r>
            <a:rPr lang="en-US" sz="2200" kern="1200" dirty="0" err="1">
              <a:solidFill>
                <a:srgbClr val="FF0000"/>
              </a:solidFill>
            </a:rPr>
            <a:t>án</a:t>
          </a:r>
          <a:r>
            <a:rPr lang="en-US" sz="2200" kern="1200" dirty="0">
              <a:solidFill>
                <a:srgbClr val="FF0000"/>
              </a:solidFill>
            </a:rPr>
            <a:t> </a:t>
          </a:r>
          <a:r>
            <a:rPr lang="en-US" sz="2200" kern="1200" dirty="0" err="1">
              <a:solidFill>
                <a:srgbClr val="FF0000"/>
              </a:solidFill>
            </a:rPr>
            <a:t>quy</a:t>
          </a:r>
          <a:r>
            <a:rPr lang="en-US" sz="2200" kern="1200" dirty="0">
              <a:solidFill>
                <a:srgbClr val="FF0000"/>
              </a:solidFill>
            </a:rPr>
            <a:t> </a:t>
          </a:r>
          <a:r>
            <a:rPr lang="en-US" sz="2200" kern="1200" dirty="0" err="1">
              <a:solidFill>
                <a:srgbClr val="FF0000"/>
              </a:solidFill>
            </a:rPr>
            <a:t>mô</a:t>
          </a:r>
          <a:r>
            <a:rPr lang="en-US" sz="2200" kern="1200" dirty="0">
              <a:solidFill>
                <a:srgbClr val="FF0000"/>
              </a:solidFill>
            </a:rPr>
            <a:t> </a:t>
          </a:r>
          <a:r>
            <a:rPr lang="en-US" sz="2200" kern="1200" dirty="0" err="1">
              <a:solidFill>
                <a:srgbClr val="FF0000"/>
              </a:solidFill>
            </a:rPr>
            <a:t>lớn</a:t>
          </a:r>
          <a:r>
            <a:rPr lang="en-US" sz="2200" kern="1200" dirty="0">
              <a:solidFill>
                <a:srgbClr val="FF0000"/>
              </a:solidFill>
            </a:rPr>
            <a:t>; </a:t>
          </a:r>
          <a:r>
            <a:rPr lang="en-US" sz="2200" kern="1200" dirty="0" err="1">
              <a:solidFill>
                <a:srgbClr val="FF0000"/>
              </a:solidFill>
            </a:rPr>
            <a:t>dự</a:t>
          </a:r>
          <a:r>
            <a:rPr lang="en-US" sz="2200" kern="1200" dirty="0">
              <a:solidFill>
                <a:srgbClr val="FF0000"/>
              </a:solidFill>
            </a:rPr>
            <a:t> </a:t>
          </a:r>
          <a:r>
            <a:rPr lang="en-US" sz="2200" kern="1200" dirty="0" err="1">
              <a:solidFill>
                <a:srgbClr val="FF0000"/>
              </a:solidFill>
            </a:rPr>
            <a:t>án</a:t>
          </a:r>
          <a:r>
            <a:rPr lang="en-US" sz="2200" kern="1200" dirty="0">
              <a:solidFill>
                <a:srgbClr val="FF0000"/>
              </a:solidFill>
            </a:rPr>
            <a:t> </a:t>
          </a:r>
          <a:r>
            <a:rPr lang="en-US" sz="2200" kern="1200" dirty="0" err="1">
              <a:solidFill>
                <a:srgbClr val="FF0000"/>
              </a:solidFill>
            </a:rPr>
            <a:t>sử</a:t>
          </a:r>
          <a:r>
            <a:rPr lang="en-US" sz="2200" kern="1200" dirty="0">
              <a:solidFill>
                <a:srgbClr val="FF0000"/>
              </a:solidFill>
            </a:rPr>
            <a:t> </a:t>
          </a:r>
          <a:r>
            <a:rPr lang="en-US" sz="2200" kern="1200" dirty="0" err="1">
              <a:solidFill>
                <a:srgbClr val="FF0000"/>
              </a:solidFill>
            </a:rPr>
            <a:t>dụng</a:t>
          </a:r>
          <a:r>
            <a:rPr lang="en-US" sz="2200" kern="1200" dirty="0">
              <a:solidFill>
                <a:srgbClr val="FF0000"/>
              </a:solidFill>
            </a:rPr>
            <a:t> </a:t>
          </a:r>
          <a:r>
            <a:rPr lang="en-US" sz="2200" kern="1200" dirty="0" err="1">
              <a:solidFill>
                <a:srgbClr val="FF0000"/>
              </a:solidFill>
            </a:rPr>
            <a:t>nhiều</a:t>
          </a:r>
          <a:r>
            <a:rPr lang="en-US" sz="2200" kern="1200" dirty="0">
              <a:solidFill>
                <a:srgbClr val="FF0000"/>
              </a:solidFill>
            </a:rPr>
            <a:t> </a:t>
          </a:r>
          <a:r>
            <a:rPr lang="en-US" sz="2200" kern="1200" dirty="0" err="1">
              <a:solidFill>
                <a:srgbClr val="FF0000"/>
              </a:solidFill>
            </a:rPr>
            <a:t>lao</a:t>
          </a:r>
          <a:r>
            <a:rPr lang="en-US" sz="2200" kern="1200" dirty="0">
              <a:solidFill>
                <a:srgbClr val="FF0000"/>
              </a:solidFill>
            </a:rPr>
            <a:t> </a:t>
          </a:r>
          <a:r>
            <a:rPr lang="en-US" sz="2200" kern="1200" dirty="0" err="1">
              <a:solidFill>
                <a:srgbClr val="FF0000"/>
              </a:solidFill>
            </a:rPr>
            <a:t>động</a:t>
          </a:r>
          <a:r>
            <a:rPr lang="en-US" sz="2200" kern="1200" dirty="0">
              <a:solidFill>
                <a:srgbClr val="FF0000"/>
              </a:solidFill>
            </a:rPr>
            <a:t>, </a:t>
          </a:r>
          <a:r>
            <a:rPr lang="en-US" sz="2200" kern="1200" dirty="0" err="1">
              <a:solidFill>
                <a:srgbClr val="FF0000"/>
              </a:solidFill>
            </a:rPr>
            <a:t>dự</a:t>
          </a:r>
          <a:r>
            <a:rPr lang="en-US" sz="2200" kern="1200" dirty="0">
              <a:solidFill>
                <a:srgbClr val="FF0000"/>
              </a:solidFill>
            </a:rPr>
            <a:t> </a:t>
          </a:r>
          <a:r>
            <a:rPr lang="en-US" sz="2200" kern="1200" dirty="0" err="1">
              <a:solidFill>
                <a:srgbClr val="FF0000"/>
              </a:solidFill>
            </a:rPr>
            <a:t>án</a:t>
          </a:r>
          <a:r>
            <a:rPr lang="en-US" sz="2200" kern="1200" dirty="0">
              <a:solidFill>
                <a:srgbClr val="FF0000"/>
              </a:solidFill>
            </a:rPr>
            <a:t> </a:t>
          </a:r>
          <a:r>
            <a:rPr lang="en-US" sz="2200" kern="1200" dirty="0" err="1">
              <a:solidFill>
                <a:srgbClr val="FF0000"/>
              </a:solidFill>
            </a:rPr>
            <a:t>trong</a:t>
          </a:r>
          <a:r>
            <a:rPr lang="en-US" sz="2200" kern="1200" dirty="0">
              <a:solidFill>
                <a:srgbClr val="FF0000"/>
              </a:solidFill>
            </a:rPr>
            <a:t> </a:t>
          </a:r>
          <a:r>
            <a:rPr lang="en-US" sz="2200" kern="1200" dirty="0" err="1">
              <a:solidFill>
                <a:srgbClr val="FF0000"/>
              </a:solidFill>
            </a:rPr>
            <a:t>các</a:t>
          </a:r>
          <a:r>
            <a:rPr lang="en-US" sz="2200" kern="1200" dirty="0">
              <a:solidFill>
                <a:srgbClr val="FF0000"/>
              </a:solidFill>
            </a:rPr>
            <a:t> </a:t>
          </a:r>
          <a:r>
            <a:rPr lang="en-US" sz="2200" kern="1200" dirty="0" err="1">
              <a:solidFill>
                <a:srgbClr val="FF0000"/>
              </a:solidFill>
            </a:rPr>
            <a:t>khu</a:t>
          </a:r>
          <a:r>
            <a:rPr lang="en-US" sz="2200" kern="1200" dirty="0">
              <a:solidFill>
                <a:srgbClr val="FF0000"/>
              </a:solidFill>
            </a:rPr>
            <a:t>.</a:t>
          </a:r>
        </a:p>
      </dsp:txBody>
      <dsp:txXfrm>
        <a:off x="0" y="818656"/>
        <a:ext cx="8228542" cy="681030"/>
      </dsp:txXfrm>
    </dsp:sp>
    <dsp:sp modelId="{AE2DD0DC-3EAF-4673-B236-56F23B6BC566}">
      <dsp:nvSpPr>
        <dsp:cNvPr id="0" name=""/>
        <dsp:cNvSpPr/>
      </dsp:nvSpPr>
      <dsp:spPr>
        <a:xfrm>
          <a:off x="0" y="1499686"/>
          <a:ext cx="8228542"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Ghi</a:t>
          </a:r>
          <a:r>
            <a:rPr lang="en-US" sz="2800" kern="1200" dirty="0"/>
            <a:t> </a:t>
          </a:r>
          <a:r>
            <a:rPr lang="en-US" sz="2800" kern="1200" dirty="0" err="1"/>
            <a:t>ưu</a:t>
          </a:r>
          <a:r>
            <a:rPr lang="en-US" sz="2800" kern="1200" dirty="0"/>
            <a:t> </a:t>
          </a:r>
          <a:r>
            <a:rPr lang="en-US" sz="2800" kern="1200" dirty="0" err="1"/>
            <a:t>đãi</a:t>
          </a:r>
          <a:endParaRPr lang="en-US" sz="2800" kern="1200" dirty="0"/>
        </a:p>
      </dsp:txBody>
      <dsp:txXfrm>
        <a:off x="32784" y="1532470"/>
        <a:ext cx="8162974" cy="606012"/>
      </dsp:txXfrm>
    </dsp:sp>
    <dsp:sp modelId="{00157C1A-85B7-4571-B4A5-6544794044C1}">
      <dsp:nvSpPr>
        <dsp:cNvPr id="0" name=""/>
        <dsp:cNvSpPr/>
      </dsp:nvSpPr>
      <dsp:spPr>
        <a:xfrm>
          <a:off x="0" y="2171266"/>
          <a:ext cx="822854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5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solidFill>
                <a:srgbClr val="FF0000"/>
              </a:solidFill>
            </a:rPr>
            <a:t>Đối</a:t>
          </a:r>
          <a:r>
            <a:rPr lang="en-US" sz="2200" kern="1200" dirty="0">
              <a:solidFill>
                <a:srgbClr val="FF0000"/>
              </a:solidFill>
            </a:rPr>
            <a:t> </a:t>
          </a:r>
          <a:r>
            <a:rPr lang="en-US" sz="2200" kern="1200" dirty="0" err="1">
              <a:solidFill>
                <a:srgbClr val="FF0000"/>
              </a:solidFill>
            </a:rPr>
            <a:t>tượng</a:t>
          </a:r>
          <a:r>
            <a:rPr lang="en-US" sz="2200" kern="1200" dirty="0">
              <a:solidFill>
                <a:srgbClr val="FF0000"/>
              </a:solidFill>
            </a:rPr>
            <a:t> </a:t>
          </a:r>
          <a:r>
            <a:rPr lang="en-US" sz="2200" kern="1200" dirty="0" err="1">
              <a:solidFill>
                <a:srgbClr val="FF0000"/>
              </a:solidFill>
            </a:rPr>
            <a:t>và</a:t>
          </a:r>
          <a:r>
            <a:rPr lang="en-US" sz="2200" kern="1200" dirty="0">
              <a:solidFill>
                <a:srgbClr val="FF0000"/>
              </a:solidFill>
            </a:rPr>
            <a:t> </a:t>
          </a:r>
          <a:r>
            <a:rPr lang="en-US" sz="2200" kern="1200" dirty="0" err="1">
              <a:solidFill>
                <a:srgbClr val="FF0000"/>
              </a:solidFill>
            </a:rPr>
            <a:t>văn</a:t>
          </a:r>
          <a:r>
            <a:rPr lang="en-US" sz="2200" kern="1200" dirty="0">
              <a:solidFill>
                <a:srgbClr val="FF0000"/>
              </a:solidFill>
            </a:rPr>
            <a:t> </a:t>
          </a:r>
          <a:r>
            <a:rPr lang="en-US" sz="2200" kern="1200" dirty="0" err="1">
              <a:solidFill>
                <a:srgbClr val="FF0000"/>
              </a:solidFill>
            </a:rPr>
            <a:t>bản</a:t>
          </a:r>
          <a:r>
            <a:rPr lang="en-US" sz="2200" kern="1200" dirty="0">
              <a:solidFill>
                <a:srgbClr val="FF0000"/>
              </a:solidFill>
            </a:rPr>
            <a:t> (</a:t>
          </a:r>
          <a:r>
            <a:rPr lang="en-US" sz="2200" kern="1200" dirty="0" err="1">
              <a:solidFill>
                <a:srgbClr val="FF0000"/>
              </a:solidFill>
            </a:rPr>
            <a:t>không</a:t>
          </a:r>
          <a:r>
            <a:rPr lang="en-US" sz="2200" kern="1200" dirty="0">
              <a:solidFill>
                <a:srgbClr val="FF0000"/>
              </a:solidFill>
            </a:rPr>
            <a:t> </a:t>
          </a:r>
          <a:r>
            <a:rPr lang="en-US" sz="2200" kern="1200" dirty="0" err="1">
              <a:solidFill>
                <a:srgbClr val="FF0000"/>
              </a:solidFill>
            </a:rPr>
            <a:t>ghi</a:t>
          </a:r>
          <a:r>
            <a:rPr lang="en-US" sz="2200" kern="1200" dirty="0">
              <a:solidFill>
                <a:srgbClr val="FF0000"/>
              </a:solidFill>
            </a:rPr>
            <a:t> </a:t>
          </a:r>
          <a:r>
            <a:rPr lang="en-US" sz="2200" kern="1200" dirty="0" err="1">
              <a:solidFill>
                <a:srgbClr val="FF0000"/>
              </a:solidFill>
            </a:rPr>
            <a:t>mức</a:t>
          </a:r>
          <a:r>
            <a:rPr lang="en-US" sz="2200" kern="1200" dirty="0">
              <a:solidFill>
                <a:srgbClr val="FF0000"/>
              </a:solidFill>
            </a:rPr>
            <a:t> </a:t>
          </a:r>
          <a:r>
            <a:rPr lang="en-US" sz="2200" kern="1200" dirty="0" err="1">
              <a:solidFill>
                <a:srgbClr val="FF0000"/>
              </a:solidFill>
            </a:rPr>
            <a:t>ưu</a:t>
          </a:r>
          <a:r>
            <a:rPr lang="en-US" sz="2200" kern="1200" dirty="0">
              <a:solidFill>
                <a:srgbClr val="FF0000"/>
              </a:solidFill>
            </a:rPr>
            <a:t> </a:t>
          </a:r>
          <a:r>
            <a:rPr lang="en-US" sz="2200" kern="1200" dirty="0" err="1">
              <a:solidFill>
                <a:srgbClr val="FF0000"/>
              </a:solidFill>
            </a:rPr>
            <a:t>đãi</a:t>
          </a:r>
          <a:r>
            <a:rPr lang="en-US" sz="2200" kern="1200" dirty="0">
              <a:solidFill>
                <a:srgbClr val="FF0000"/>
              </a:solidFill>
            </a:rPr>
            <a:t>)</a:t>
          </a:r>
        </a:p>
      </dsp:txBody>
      <dsp:txXfrm>
        <a:off x="0" y="2171266"/>
        <a:ext cx="8228542" cy="463680"/>
      </dsp:txXfrm>
    </dsp:sp>
    <dsp:sp modelId="{76683BE0-624A-42DA-BF79-9E9942501E99}">
      <dsp:nvSpPr>
        <dsp:cNvPr id="0" name=""/>
        <dsp:cNvSpPr/>
      </dsp:nvSpPr>
      <dsp:spPr>
        <a:xfrm>
          <a:off x="0" y="2634946"/>
          <a:ext cx="8228542"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Thủ</a:t>
          </a:r>
          <a:r>
            <a:rPr lang="en-US" sz="2800" kern="1200" dirty="0"/>
            <a:t> </a:t>
          </a:r>
          <a:r>
            <a:rPr lang="en-US" sz="2800" kern="1200" dirty="0" err="1"/>
            <a:t>tục</a:t>
          </a:r>
          <a:r>
            <a:rPr lang="en-US" sz="2800" kern="1200" dirty="0"/>
            <a:t> </a:t>
          </a:r>
          <a:r>
            <a:rPr lang="en-US" sz="2800" kern="1200" dirty="0" err="1"/>
            <a:t>áp</a:t>
          </a:r>
          <a:r>
            <a:rPr lang="en-US" sz="2800" kern="1200" dirty="0"/>
            <a:t> </a:t>
          </a:r>
          <a:r>
            <a:rPr lang="en-US" sz="2800" kern="1200" dirty="0" err="1"/>
            <a:t>dụng</a:t>
          </a:r>
          <a:r>
            <a:rPr lang="en-US" sz="2800" kern="1200" dirty="0"/>
            <a:t> </a:t>
          </a:r>
          <a:r>
            <a:rPr lang="en-US" sz="2800" kern="1200" dirty="0" err="1"/>
            <a:t>ưu</a:t>
          </a:r>
          <a:r>
            <a:rPr lang="en-US" sz="2800" kern="1200" dirty="0"/>
            <a:t> </a:t>
          </a:r>
          <a:r>
            <a:rPr lang="en-US" sz="2800" kern="1200" dirty="0" err="1"/>
            <a:t>đãi</a:t>
          </a:r>
          <a:endParaRPr lang="en-US" sz="2800" kern="1200" dirty="0"/>
        </a:p>
      </dsp:txBody>
      <dsp:txXfrm>
        <a:off x="32784" y="2667730"/>
        <a:ext cx="8162974" cy="606012"/>
      </dsp:txXfrm>
    </dsp:sp>
    <dsp:sp modelId="{ADBD79BC-7620-4141-80CF-9C439E6A0FF3}">
      <dsp:nvSpPr>
        <dsp:cNvPr id="0" name=""/>
        <dsp:cNvSpPr/>
      </dsp:nvSpPr>
      <dsp:spPr>
        <a:xfrm>
          <a:off x="0" y="3306526"/>
          <a:ext cx="8228542"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5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solidFill>
                <a:srgbClr val="FF0000"/>
              </a:solidFill>
            </a:rPr>
            <a:t>Có</a:t>
          </a:r>
          <a:r>
            <a:rPr lang="en-US" sz="2200" kern="1200" dirty="0">
              <a:solidFill>
                <a:srgbClr val="FF0000"/>
              </a:solidFill>
            </a:rPr>
            <a:t> </a:t>
          </a:r>
          <a:r>
            <a:rPr lang="en-US" sz="2200" kern="1200" dirty="0" err="1">
              <a:solidFill>
                <a:srgbClr val="FF0000"/>
              </a:solidFill>
            </a:rPr>
            <a:t>Giấy</a:t>
          </a:r>
          <a:r>
            <a:rPr lang="en-US" sz="2200" kern="1200" dirty="0">
              <a:solidFill>
                <a:srgbClr val="FF0000"/>
              </a:solidFill>
            </a:rPr>
            <a:t>: </a:t>
          </a:r>
          <a:r>
            <a:rPr lang="en-US" sz="2200" kern="1200" dirty="0" err="1">
              <a:solidFill>
                <a:srgbClr val="FF0000"/>
              </a:solidFill>
            </a:rPr>
            <a:t>căn</a:t>
          </a:r>
          <a:r>
            <a:rPr lang="en-US" sz="2200" kern="1200" dirty="0">
              <a:solidFill>
                <a:srgbClr val="FF0000"/>
              </a:solidFill>
            </a:rPr>
            <a:t> </a:t>
          </a:r>
          <a:r>
            <a:rPr lang="en-US" sz="2200" kern="1200" dirty="0" err="1">
              <a:solidFill>
                <a:srgbClr val="FF0000"/>
              </a:solidFill>
            </a:rPr>
            <a:t>cứ</a:t>
          </a:r>
          <a:r>
            <a:rPr lang="en-US" sz="2200" kern="1200" dirty="0">
              <a:solidFill>
                <a:srgbClr val="FF0000"/>
              </a:solidFill>
            </a:rPr>
            <a:t> </a:t>
          </a:r>
          <a:r>
            <a:rPr lang="en-US" sz="2200" kern="1200" dirty="0" err="1">
              <a:solidFill>
                <a:srgbClr val="FF0000"/>
              </a:solidFill>
            </a:rPr>
            <a:t>đối</a:t>
          </a:r>
          <a:r>
            <a:rPr lang="en-US" sz="2200" kern="1200" dirty="0">
              <a:solidFill>
                <a:srgbClr val="FF0000"/>
              </a:solidFill>
            </a:rPr>
            <a:t> </a:t>
          </a:r>
          <a:r>
            <a:rPr lang="en-US" sz="2200" kern="1200" dirty="0" err="1">
              <a:solidFill>
                <a:srgbClr val="FF0000"/>
              </a:solidFill>
            </a:rPr>
            <a:t>tượng</a:t>
          </a:r>
          <a:r>
            <a:rPr lang="en-US" sz="2200" kern="1200" dirty="0">
              <a:solidFill>
                <a:srgbClr val="FF0000"/>
              </a:solidFill>
            </a:rPr>
            <a:t> </a:t>
          </a:r>
          <a:r>
            <a:rPr lang="en-US" sz="2200" kern="1200" dirty="0" err="1">
              <a:solidFill>
                <a:srgbClr val="FF0000"/>
              </a:solidFill>
            </a:rPr>
            <a:t>hưởng</a:t>
          </a:r>
          <a:r>
            <a:rPr lang="en-US" sz="2200" kern="1200" dirty="0">
              <a:solidFill>
                <a:srgbClr val="FF0000"/>
              </a:solidFill>
            </a:rPr>
            <a:t> </a:t>
          </a:r>
          <a:r>
            <a:rPr lang="en-US" sz="2200" kern="1200" dirty="0" err="1">
              <a:solidFill>
                <a:srgbClr val="FF0000"/>
              </a:solidFill>
            </a:rPr>
            <a:t>ưu</a:t>
          </a:r>
          <a:r>
            <a:rPr lang="en-US" sz="2200" kern="1200" dirty="0">
              <a:solidFill>
                <a:srgbClr val="FF0000"/>
              </a:solidFill>
            </a:rPr>
            <a:t> </a:t>
          </a:r>
          <a:r>
            <a:rPr lang="en-US" sz="2200" kern="1200" dirty="0" err="1">
              <a:solidFill>
                <a:srgbClr val="FF0000"/>
              </a:solidFill>
            </a:rPr>
            <a:t>đãi</a:t>
          </a:r>
          <a:r>
            <a:rPr lang="en-US" sz="2200" kern="1200" dirty="0">
              <a:solidFill>
                <a:srgbClr val="FF0000"/>
              </a:solidFill>
            </a:rPr>
            <a:t> </a:t>
          </a:r>
          <a:r>
            <a:rPr lang="en-US" sz="2200" kern="1200" dirty="0" err="1">
              <a:solidFill>
                <a:srgbClr val="FF0000"/>
              </a:solidFill>
            </a:rPr>
            <a:t>trên</a:t>
          </a:r>
          <a:r>
            <a:rPr lang="en-US" sz="2200" kern="1200" dirty="0">
              <a:solidFill>
                <a:srgbClr val="FF0000"/>
              </a:solidFill>
            </a:rPr>
            <a:t> </a:t>
          </a:r>
          <a:r>
            <a:rPr lang="en-US" sz="2200" kern="1200" dirty="0" err="1">
              <a:solidFill>
                <a:srgbClr val="FF0000"/>
              </a:solidFill>
            </a:rPr>
            <a:t>Giấy</a:t>
          </a:r>
          <a:r>
            <a:rPr lang="en-US" sz="2200" kern="1200" dirty="0">
              <a:solidFill>
                <a:srgbClr val="FF0000"/>
              </a:solidFill>
            </a:rPr>
            <a:t> </a:t>
          </a:r>
          <a:r>
            <a:rPr lang="en-US" sz="2200" kern="1200" dirty="0" err="1">
              <a:solidFill>
                <a:srgbClr val="FF0000"/>
              </a:solidFill>
            </a:rPr>
            <a:t>để</a:t>
          </a:r>
          <a:r>
            <a:rPr lang="en-US" sz="2200" kern="1200" dirty="0">
              <a:solidFill>
                <a:srgbClr val="FF0000"/>
              </a:solidFill>
            </a:rPr>
            <a:t> </a:t>
          </a:r>
          <a:r>
            <a:rPr lang="en-US" sz="2200" kern="1200" dirty="0" err="1">
              <a:solidFill>
                <a:srgbClr val="FF0000"/>
              </a:solidFill>
            </a:rPr>
            <a:t>thực</a:t>
          </a:r>
          <a:r>
            <a:rPr lang="en-US" sz="2200" kern="1200" dirty="0">
              <a:solidFill>
                <a:srgbClr val="FF0000"/>
              </a:solidFill>
            </a:rPr>
            <a:t> </a:t>
          </a:r>
          <a:r>
            <a:rPr lang="en-US" sz="2200" kern="1200" dirty="0" err="1">
              <a:solidFill>
                <a:srgbClr val="FF0000"/>
              </a:solidFill>
            </a:rPr>
            <a:t>hiện</a:t>
          </a:r>
          <a:r>
            <a:rPr lang="en-US" sz="2200" kern="1200" dirty="0">
              <a:solidFill>
                <a:srgbClr val="FF0000"/>
              </a:solidFill>
            </a:rPr>
            <a:t> </a:t>
          </a:r>
          <a:r>
            <a:rPr lang="en-US" sz="2200" kern="1200" dirty="0" err="1">
              <a:solidFill>
                <a:srgbClr val="FF0000"/>
              </a:solidFill>
            </a:rPr>
            <a:t>thủ</a:t>
          </a:r>
          <a:r>
            <a:rPr lang="en-US" sz="2200" kern="1200" dirty="0">
              <a:solidFill>
                <a:srgbClr val="FF0000"/>
              </a:solidFill>
            </a:rPr>
            <a:t> </a:t>
          </a:r>
          <a:r>
            <a:rPr lang="en-US" sz="2200" kern="1200" dirty="0" err="1">
              <a:solidFill>
                <a:srgbClr val="FF0000"/>
              </a:solidFill>
            </a:rPr>
            <a:t>tục</a:t>
          </a:r>
          <a:r>
            <a:rPr lang="en-US" sz="2200" kern="1200" dirty="0">
              <a:solidFill>
                <a:srgbClr val="FF0000"/>
              </a:solidFill>
            </a:rPr>
            <a:t> </a:t>
          </a:r>
          <a:r>
            <a:rPr lang="en-US" sz="2200" kern="1200" dirty="0" err="1">
              <a:solidFill>
                <a:srgbClr val="FF0000"/>
              </a:solidFill>
            </a:rPr>
            <a:t>tại</a:t>
          </a:r>
          <a:r>
            <a:rPr lang="en-US" sz="2200" kern="1200" dirty="0">
              <a:solidFill>
                <a:srgbClr val="FF0000"/>
              </a:solidFill>
            </a:rPr>
            <a:t> </a:t>
          </a:r>
          <a:r>
            <a:rPr lang="en-US" sz="2200" kern="1200" dirty="0" err="1">
              <a:solidFill>
                <a:srgbClr val="FF0000"/>
              </a:solidFill>
            </a:rPr>
            <a:t>cơ</a:t>
          </a:r>
          <a:r>
            <a:rPr lang="en-US" sz="2200" kern="1200" dirty="0">
              <a:solidFill>
                <a:srgbClr val="FF0000"/>
              </a:solidFill>
            </a:rPr>
            <a:t> </a:t>
          </a:r>
          <a:r>
            <a:rPr lang="en-US" sz="2200" kern="1200" dirty="0" err="1">
              <a:solidFill>
                <a:srgbClr val="FF0000"/>
              </a:solidFill>
            </a:rPr>
            <a:t>quan</a:t>
          </a:r>
          <a:r>
            <a:rPr lang="en-US" sz="2200" kern="1200" dirty="0">
              <a:solidFill>
                <a:srgbClr val="FF0000"/>
              </a:solidFill>
            </a:rPr>
            <a:t> </a:t>
          </a:r>
          <a:r>
            <a:rPr lang="en-US" sz="2200" kern="1200" dirty="0" err="1">
              <a:solidFill>
                <a:srgbClr val="FF0000"/>
              </a:solidFill>
            </a:rPr>
            <a:t>áp</a:t>
          </a:r>
          <a:r>
            <a:rPr lang="en-US" sz="2200" kern="1200" dirty="0">
              <a:solidFill>
                <a:srgbClr val="FF0000"/>
              </a:solidFill>
            </a:rPr>
            <a:t> </a:t>
          </a:r>
          <a:r>
            <a:rPr lang="en-US" sz="2200" kern="1200" dirty="0" err="1">
              <a:solidFill>
                <a:srgbClr val="FF0000"/>
              </a:solidFill>
            </a:rPr>
            <a:t>dụng</a:t>
          </a:r>
          <a:r>
            <a:rPr lang="en-US" sz="2200" kern="1200" dirty="0">
              <a:solidFill>
                <a:srgbClr val="FF0000"/>
              </a:solidFill>
            </a:rPr>
            <a:t>.</a:t>
          </a:r>
        </a:p>
        <a:p>
          <a:pPr marL="228600" lvl="1" indent="-228600" algn="l" defTabSz="977900">
            <a:lnSpc>
              <a:spcPct val="90000"/>
            </a:lnSpc>
            <a:spcBef>
              <a:spcPct val="0"/>
            </a:spcBef>
            <a:spcAft>
              <a:spcPct val="20000"/>
            </a:spcAft>
            <a:buChar char="•"/>
          </a:pPr>
          <a:r>
            <a:rPr lang="en-US" sz="2200" kern="1200" dirty="0" err="1">
              <a:solidFill>
                <a:srgbClr val="FF0000"/>
              </a:solidFill>
            </a:rPr>
            <a:t>Không</a:t>
          </a:r>
          <a:r>
            <a:rPr lang="en-US" sz="2200" kern="1200" dirty="0">
              <a:solidFill>
                <a:srgbClr val="FF0000"/>
              </a:solidFill>
            </a:rPr>
            <a:t> </a:t>
          </a:r>
          <a:r>
            <a:rPr lang="en-US" sz="2200" kern="1200" dirty="0" err="1">
              <a:solidFill>
                <a:srgbClr val="FF0000"/>
              </a:solidFill>
            </a:rPr>
            <a:t>Giấy</a:t>
          </a:r>
          <a:r>
            <a:rPr lang="en-US" sz="2200" kern="1200" dirty="0">
              <a:solidFill>
                <a:srgbClr val="FF0000"/>
              </a:solidFill>
            </a:rPr>
            <a:t>: </a:t>
          </a:r>
          <a:r>
            <a:rPr lang="en-US" sz="2200" kern="1200" dirty="0" err="1">
              <a:solidFill>
                <a:srgbClr val="FF0000"/>
              </a:solidFill>
            </a:rPr>
            <a:t>Tự</a:t>
          </a:r>
          <a:r>
            <a:rPr lang="en-US" sz="2200" kern="1200" dirty="0">
              <a:solidFill>
                <a:srgbClr val="FF0000"/>
              </a:solidFill>
            </a:rPr>
            <a:t> </a:t>
          </a:r>
          <a:r>
            <a:rPr lang="en-US" sz="2200" kern="1200" dirty="0" err="1">
              <a:solidFill>
                <a:srgbClr val="FF0000"/>
              </a:solidFill>
            </a:rPr>
            <a:t>xác</a:t>
          </a:r>
          <a:r>
            <a:rPr lang="en-US" sz="2200" kern="1200" dirty="0">
              <a:solidFill>
                <a:srgbClr val="FF0000"/>
              </a:solidFill>
            </a:rPr>
            <a:t> </a:t>
          </a:r>
          <a:r>
            <a:rPr lang="en-US" sz="2200" kern="1200" dirty="0" err="1">
              <a:solidFill>
                <a:srgbClr val="FF0000"/>
              </a:solidFill>
            </a:rPr>
            <a:t>định</a:t>
          </a:r>
          <a:r>
            <a:rPr lang="en-US" sz="2200" kern="1200" dirty="0">
              <a:solidFill>
                <a:srgbClr val="FF0000"/>
              </a:solidFill>
            </a:rPr>
            <a:t> </a:t>
          </a:r>
          <a:r>
            <a:rPr lang="en-US" sz="2200" kern="1200" dirty="0" err="1">
              <a:solidFill>
                <a:srgbClr val="FF0000"/>
              </a:solidFill>
            </a:rPr>
            <a:t>và</a:t>
          </a:r>
          <a:r>
            <a:rPr lang="en-US" sz="2200" kern="1200" dirty="0">
              <a:solidFill>
                <a:srgbClr val="FF0000"/>
              </a:solidFill>
            </a:rPr>
            <a:t> </a:t>
          </a:r>
          <a:r>
            <a:rPr lang="en-US" sz="2200" kern="1200" dirty="0" err="1">
              <a:solidFill>
                <a:srgbClr val="FF0000"/>
              </a:solidFill>
            </a:rPr>
            <a:t>làm</a:t>
          </a:r>
          <a:r>
            <a:rPr lang="en-US" sz="2200" kern="1200" dirty="0">
              <a:solidFill>
                <a:srgbClr val="FF0000"/>
              </a:solidFill>
            </a:rPr>
            <a:t> </a:t>
          </a:r>
          <a:r>
            <a:rPr lang="en-US" sz="2200" kern="1200" dirty="0" err="1">
              <a:solidFill>
                <a:srgbClr val="FF0000"/>
              </a:solidFill>
            </a:rPr>
            <a:t>thủ</a:t>
          </a:r>
          <a:r>
            <a:rPr lang="en-US" sz="2200" kern="1200" dirty="0">
              <a:solidFill>
                <a:srgbClr val="FF0000"/>
              </a:solidFill>
            </a:rPr>
            <a:t> </a:t>
          </a:r>
          <a:r>
            <a:rPr lang="en-US" sz="2200" kern="1200" dirty="0" err="1">
              <a:solidFill>
                <a:srgbClr val="FF0000"/>
              </a:solidFill>
            </a:rPr>
            <a:t>tục</a:t>
          </a:r>
          <a:r>
            <a:rPr lang="en-US" sz="2200" kern="1200" dirty="0">
              <a:solidFill>
                <a:srgbClr val="FF0000"/>
              </a:solidFill>
            </a:rPr>
            <a:t> </a:t>
          </a:r>
          <a:r>
            <a:rPr lang="en-US" sz="2200" kern="1200" dirty="0" err="1">
              <a:solidFill>
                <a:srgbClr val="FF0000"/>
              </a:solidFill>
            </a:rPr>
            <a:t>tại</a:t>
          </a:r>
          <a:r>
            <a:rPr lang="en-US" sz="2200" kern="1200" dirty="0">
              <a:solidFill>
                <a:srgbClr val="FF0000"/>
              </a:solidFill>
            </a:rPr>
            <a:t> </a:t>
          </a:r>
          <a:r>
            <a:rPr lang="en-US" sz="2200" kern="1200" dirty="0" err="1">
              <a:solidFill>
                <a:srgbClr val="FF0000"/>
              </a:solidFill>
            </a:rPr>
            <a:t>cơ</a:t>
          </a:r>
          <a:r>
            <a:rPr lang="en-US" sz="2200" kern="1200" dirty="0">
              <a:solidFill>
                <a:srgbClr val="FF0000"/>
              </a:solidFill>
            </a:rPr>
            <a:t> </a:t>
          </a:r>
          <a:r>
            <a:rPr lang="en-US" sz="2200" kern="1200" dirty="0" err="1">
              <a:solidFill>
                <a:srgbClr val="FF0000"/>
              </a:solidFill>
            </a:rPr>
            <a:t>quan</a:t>
          </a:r>
          <a:r>
            <a:rPr lang="en-US" sz="2200" kern="1200" dirty="0">
              <a:solidFill>
                <a:srgbClr val="FF0000"/>
              </a:solidFill>
            </a:rPr>
            <a:t> </a:t>
          </a:r>
          <a:r>
            <a:rPr lang="en-US" sz="2200" kern="1200" dirty="0" err="1">
              <a:solidFill>
                <a:srgbClr val="FF0000"/>
              </a:solidFill>
            </a:rPr>
            <a:t>áp</a:t>
          </a:r>
          <a:r>
            <a:rPr lang="en-US" sz="2200" kern="1200" dirty="0">
              <a:solidFill>
                <a:srgbClr val="FF0000"/>
              </a:solidFill>
            </a:rPr>
            <a:t> </a:t>
          </a:r>
          <a:r>
            <a:rPr lang="en-US" sz="2200" kern="1200" dirty="0" err="1">
              <a:solidFill>
                <a:srgbClr val="FF0000"/>
              </a:solidFill>
            </a:rPr>
            <a:t>dụng</a:t>
          </a:r>
          <a:endParaRPr lang="en-US" sz="2200" kern="1200" dirty="0">
            <a:solidFill>
              <a:srgbClr val="FF0000"/>
            </a:solidFill>
          </a:endParaRPr>
        </a:p>
      </dsp:txBody>
      <dsp:txXfrm>
        <a:off x="0" y="3306526"/>
        <a:ext cx="8228542" cy="10722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D66B0-9F42-455E-AC4C-FD84EA2653D0}">
      <dsp:nvSpPr>
        <dsp:cNvPr id="0" name=""/>
        <dsp:cNvSpPr/>
      </dsp:nvSpPr>
      <dsp:spPr>
        <a:xfrm>
          <a:off x="0" y="0"/>
          <a:ext cx="4499239" cy="1471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err="1"/>
            <a:t>Đăng</a:t>
          </a:r>
          <a:r>
            <a:rPr lang="en-US" sz="3700" b="1" kern="1200" dirty="0"/>
            <a:t> </a:t>
          </a:r>
          <a:r>
            <a:rPr lang="en-US" sz="3700" b="1" kern="1200" dirty="0" err="1"/>
            <a:t>ký</a:t>
          </a:r>
          <a:r>
            <a:rPr lang="en-US" sz="3700" b="1" kern="1200" dirty="0"/>
            <a:t> - </a:t>
          </a:r>
          <a:r>
            <a:rPr lang="en-US" sz="3700" b="1" kern="1200" dirty="0" err="1"/>
            <a:t>Cấp</a:t>
          </a:r>
          <a:r>
            <a:rPr lang="en-US" sz="3700" b="1" kern="1200" dirty="0"/>
            <a:t> GCNĐKĐT</a:t>
          </a:r>
        </a:p>
      </dsp:txBody>
      <dsp:txXfrm>
        <a:off x="71850" y="71850"/>
        <a:ext cx="4355539" cy="1328160"/>
      </dsp:txXfrm>
    </dsp:sp>
    <dsp:sp modelId="{1BF144D8-600A-4DB8-B359-29FBD7297FB5}">
      <dsp:nvSpPr>
        <dsp:cNvPr id="0" name=""/>
        <dsp:cNvSpPr/>
      </dsp:nvSpPr>
      <dsp:spPr>
        <a:xfrm>
          <a:off x="0" y="1498612"/>
          <a:ext cx="4499239"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5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b="1" kern="1200" dirty="0"/>
            <a:t>15 </a:t>
          </a:r>
          <a:r>
            <a:rPr lang="en-US" sz="2900" b="1" kern="1200" dirty="0" err="1"/>
            <a:t>ngày</a:t>
          </a:r>
          <a:endParaRPr lang="en-US" sz="2900" b="1" kern="1200" dirty="0"/>
        </a:p>
      </dsp:txBody>
      <dsp:txXfrm>
        <a:off x="0" y="1498612"/>
        <a:ext cx="4499239" cy="612720"/>
      </dsp:txXfrm>
    </dsp:sp>
    <dsp:sp modelId="{71157BE8-4E8A-4116-8C50-CF32C20E7553}">
      <dsp:nvSpPr>
        <dsp:cNvPr id="0" name=""/>
        <dsp:cNvSpPr/>
      </dsp:nvSpPr>
      <dsp:spPr>
        <a:xfrm>
          <a:off x="0" y="2111332"/>
          <a:ext cx="4499239" cy="1471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err="1">
              <a:latin typeface="Times New Roman" panose="02020603050405020304" pitchFamily="18" charset="0"/>
              <a:cs typeface="Times New Roman" panose="02020603050405020304" pitchFamily="18" charset="0"/>
            </a:rPr>
            <a:t>QĐ</a:t>
          </a:r>
          <a:r>
            <a:rPr lang="en-US" sz="3700" b="1" kern="1200" dirty="0">
              <a:latin typeface="Times New Roman" panose="02020603050405020304" pitchFamily="18" charset="0"/>
              <a:cs typeface="Times New Roman" panose="02020603050405020304" pitchFamily="18" charset="0"/>
            </a:rPr>
            <a:t> </a:t>
          </a:r>
          <a:r>
            <a:rPr lang="en-US" sz="3700" b="1" kern="1200" dirty="0" err="1">
              <a:latin typeface="Times New Roman" panose="02020603050405020304" pitchFamily="18" charset="0"/>
              <a:cs typeface="Times New Roman" panose="02020603050405020304" pitchFamily="18" charset="0"/>
            </a:rPr>
            <a:t>chủ</a:t>
          </a:r>
          <a:r>
            <a:rPr lang="en-US" sz="3700" b="1" kern="1200" dirty="0">
              <a:latin typeface="Times New Roman" panose="02020603050405020304" pitchFamily="18" charset="0"/>
              <a:cs typeface="Times New Roman" panose="02020603050405020304" pitchFamily="18" charset="0"/>
            </a:rPr>
            <a:t> </a:t>
          </a:r>
          <a:r>
            <a:rPr lang="en-US" sz="3700" b="1" kern="1200" dirty="0" err="1">
              <a:latin typeface="Times New Roman" panose="02020603050405020304" pitchFamily="18" charset="0"/>
              <a:cs typeface="Times New Roman" panose="02020603050405020304" pitchFamily="18" charset="0"/>
            </a:rPr>
            <a:t>trương</a:t>
          </a:r>
          <a:r>
            <a:rPr lang="en-US" sz="3700" b="1" kern="1200" dirty="0">
              <a:latin typeface="Times New Roman" panose="02020603050405020304" pitchFamily="18" charset="0"/>
              <a:cs typeface="Times New Roman" panose="02020603050405020304" pitchFamily="18" charset="0"/>
            </a:rPr>
            <a:t> </a:t>
          </a:r>
          <a:r>
            <a:rPr lang="en-US" sz="3700" b="1" kern="1200" dirty="0" err="1">
              <a:latin typeface="Times New Roman" panose="02020603050405020304" pitchFamily="18" charset="0"/>
              <a:cs typeface="Times New Roman" panose="02020603050405020304" pitchFamily="18" charset="0"/>
            </a:rPr>
            <a:t>đầu</a:t>
          </a:r>
          <a:r>
            <a:rPr lang="en-US" sz="3700" b="1" kern="1200" dirty="0">
              <a:latin typeface="Times New Roman" panose="02020603050405020304" pitchFamily="18" charset="0"/>
              <a:cs typeface="Times New Roman" panose="02020603050405020304" pitchFamily="18" charset="0"/>
            </a:rPr>
            <a:t> </a:t>
          </a:r>
          <a:r>
            <a:rPr lang="en-US" sz="3700" b="1" kern="1200" dirty="0" err="1">
              <a:latin typeface="Times New Roman" panose="02020603050405020304" pitchFamily="18" charset="0"/>
              <a:cs typeface="Times New Roman" panose="02020603050405020304" pitchFamily="18" charset="0"/>
            </a:rPr>
            <a:t>tư</a:t>
          </a:r>
          <a:r>
            <a:rPr lang="en-US" sz="3700" b="1" kern="1200" dirty="0">
              <a:latin typeface="Times New Roman" panose="02020603050405020304" pitchFamily="18" charset="0"/>
              <a:cs typeface="Times New Roman" panose="02020603050405020304" pitchFamily="18" charset="0"/>
            </a:rPr>
            <a:t>- </a:t>
          </a:r>
          <a:r>
            <a:rPr lang="en-US" sz="3700" b="1" kern="1200" dirty="0" err="1">
              <a:latin typeface="Times New Roman" panose="02020603050405020304" pitchFamily="18" charset="0"/>
              <a:cs typeface="Times New Roman" panose="02020603050405020304" pitchFamily="18" charset="0"/>
            </a:rPr>
            <a:t>Cấp</a:t>
          </a:r>
          <a:r>
            <a:rPr lang="en-US" sz="3700" b="1" kern="1200" dirty="0">
              <a:latin typeface="Times New Roman" panose="02020603050405020304" pitchFamily="18" charset="0"/>
              <a:cs typeface="Times New Roman" panose="02020603050405020304" pitchFamily="18" charset="0"/>
            </a:rPr>
            <a:t> </a:t>
          </a:r>
          <a:r>
            <a:rPr lang="en-US" sz="3700" b="1" kern="1200" dirty="0" err="1">
              <a:latin typeface="Times New Roman" panose="02020603050405020304" pitchFamily="18" charset="0"/>
              <a:cs typeface="Times New Roman" panose="02020603050405020304" pitchFamily="18" charset="0"/>
            </a:rPr>
            <a:t>GCNĐKĐT</a:t>
          </a:r>
          <a:endParaRPr lang="en-US" sz="3700" b="1" kern="1200" dirty="0"/>
        </a:p>
      </dsp:txBody>
      <dsp:txXfrm>
        <a:off x="71850" y="2183182"/>
        <a:ext cx="4355539" cy="1328160"/>
      </dsp:txXfrm>
    </dsp:sp>
    <dsp:sp modelId="{E548B5CF-B116-474A-B8FB-A54C85940AF4}">
      <dsp:nvSpPr>
        <dsp:cNvPr id="0" name=""/>
        <dsp:cNvSpPr/>
      </dsp:nvSpPr>
      <dsp:spPr>
        <a:xfrm>
          <a:off x="0" y="3583192"/>
          <a:ext cx="4499239" cy="187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5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b="1" kern="1200" dirty="0"/>
            <a:t>QH: </a:t>
          </a:r>
          <a:r>
            <a:rPr lang="en-US" sz="2900" b="1" kern="1200" dirty="0" err="1"/>
            <a:t>theo</a:t>
          </a:r>
          <a:r>
            <a:rPr lang="en-US" sz="2900" b="1" kern="1200" dirty="0"/>
            <a:t> </a:t>
          </a:r>
          <a:r>
            <a:rPr lang="en-US" sz="2900" b="1" kern="1200" dirty="0" err="1"/>
            <a:t>kỳ</a:t>
          </a:r>
          <a:r>
            <a:rPr lang="en-US" sz="2900" b="1" kern="1200" dirty="0"/>
            <a:t> </a:t>
          </a:r>
          <a:r>
            <a:rPr lang="en-US" sz="2900" b="1" kern="1200" dirty="0" err="1"/>
            <a:t>họp</a:t>
          </a:r>
          <a:endParaRPr lang="en-US" sz="2900" b="1" kern="1200" dirty="0"/>
        </a:p>
        <a:p>
          <a:pPr marL="285750" lvl="1" indent="-285750" algn="l" defTabSz="1289050">
            <a:lnSpc>
              <a:spcPct val="90000"/>
            </a:lnSpc>
            <a:spcBef>
              <a:spcPct val="0"/>
            </a:spcBef>
            <a:spcAft>
              <a:spcPct val="20000"/>
            </a:spcAft>
            <a:buChar char="•"/>
          </a:pPr>
          <a:r>
            <a:rPr lang="en-US" sz="2900" b="1" kern="1200" dirty="0" err="1"/>
            <a:t>TTg</a:t>
          </a:r>
          <a:r>
            <a:rPr lang="en-US" sz="2900" b="1" kern="1200" dirty="0"/>
            <a:t>: ? </a:t>
          </a:r>
          <a:r>
            <a:rPr lang="en-US" sz="2900" b="1" kern="1200" dirty="0" err="1"/>
            <a:t>ngày</a:t>
          </a:r>
          <a:endParaRPr lang="en-US" sz="2900" b="1" kern="1200" dirty="0"/>
        </a:p>
        <a:p>
          <a:pPr marL="285750" lvl="1" indent="-285750" algn="l" defTabSz="1289050">
            <a:lnSpc>
              <a:spcPct val="90000"/>
            </a:lnSpc>
            <a:spcBef>
              <a:spcPct val="0"/>
            </a:spcBef>
            <a:spcAft>
              <a:spcPct val="20000"/>
            </a:spcAft>
            <a:buChar char="•"/>
          </a:pPr>
          <a:r>
            <a:rPr lang="en-US" sz="2900" b="1" kern="1200" dirty="0"/>
            <a:t>UBND </a:t>
          </a:r>
          <a:r>
            <a:rPr lang="en-US" sz="2900" b="1" kern="1200" dirty="0" err="1"/>
            <a:t>cấp</a:t>
          </a:r>
          <a:r>
            <a:rPr lang="en-US" sz="2900" b="1" kern="1200" dirty="0"/>
            <a:t> </a:t>
          </a:r>
          <a:r>
            <a:rPr lang="en-US" sz="2900" b="1" kern="1200" dirty="0" err="1"/>
            <a:t>tỉnh</a:t>
          </a:r>
          <a:r>
            <a:rPr lang="en-US" sz="2900" b="1" kern="1200" dirty="0"/>
            <a:t>: ? </a:t>
          </a:r>
          <a:r>
            <a:rPr lang="en-US" sz="2900" b="1" kern="1200" dirty="0" err="1"/>
            <a:t>ngày</a:t>
          </a:r>
          <a:endParaRPr lang="en-US" sz="2900" b="1" kern="1200" dirty="0"/>
        </a:p>
      </dsp:txBody>
      <dsp:txXfrm>
        <a:off x="0" y="3583192"/>
        <a:ext cx="4499239" cy="18764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535C7-507B-42EF-B20C-AB06C41775ED}">
      <dsp:nvSpPr>
        <dsp:cNvPr id="0" name=""/>
        <dsp:cNvSpPr/>
      </dsp:nvSpPr>
      <dsp:spPr>
        <a:xfrm>
          <a:off x="1616075" y="1562"/>
          <a:ext cx="2424112"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15 </a:t>
          </a:r>
          <a:r>
            <a:rPr lang="en-US" sz="1500" b="1" kern="1200" dirty="0" err="1"/>
            <a:t>ngày</a:t>
          </a:r>
          <a:endParaRPr lang="en-US" sz="1500" b="1" kern="1200" dirty="0"/>
        </a:p>
        <a:p>
          <a:pPr marL="114300" lvl="1" indent="-114300" algn="l" defTabSz="666750">
            <a:lnSpc>
              <a:spcPct val="90000"/>
            </a:lnSpc>
            <a:spcBef>
              <a:spcPct val="0"/>
            </a:spcBef>
            <a:spcAft>
              <a:spcPct val="15000"/>
            </a:spcAft>
            <a:buChar char="•"/>
          </a:pPr>
          <a:r>
            <a:rPr lang="en-US" sz="1500" b="1" kern="1200" dirty="0" err="1"/>
            <a:t>Dưới</a:t>
          </a:r>
          <a:r>
            <a:rPr lang="en-US" sz="1500" b="1" kern="1200" dirty="0"/>
            <a:t> 300 </a:t>
          </a:r>
          <a:r>
            <a:rPr lang="en-US" sz="1500" b="1" kern="1200" dirty="0" err="1"/>
            <a:t>tỷ</a:t>
          </a:r>
          <a:r>
            <a:rPr lang="en-US" sz="1500" b="1" kern="1200" dirty="0"/>
            <a:t>, </a:t>
          </a:r>
          <a:r>
            <a:rPr lang="en-US" sz="1500" b="1" kern="1200" dirty="0" err="1"/>
            <a:t>không</a:t>
          </a:r>
          <a:r>
            <a:rPr lang="en-US" sz="1500" b="1" kern="1200" dirty="0"/>
            <a:t> </a:t>
          </a:r>
          <a:r>
            <a:rPr lang="en-US" sz="1500" b="1" kern="1200" dirty="0" err="1"/>
            <a:t>điều</a:t>
          </a:r>
          <a:r>
            <a:rPr lang="en-US" sz="1500" b="1" kern="1200" dirty="0"/>
            <a:t> </a:t>
          </a:r>
          <a:r>
            <a:rPr lang="en-US" sz="1500" b="1" kern="1200" dirty="0" err="1"/>
            <a:t>kiện</a:t>
          </a:r>
          <a:endParaRPr lang="en-US" sz="1500" b="1" kern="1200" dirty="0"/>
        </a:p>
      </dsp:txBody>
      <dsp:txXfrm>
        <a:off x="1616075" y="156529"/>
        <a:ext cx="1959210" cy="929804"/>
      </dsp:txXfrm>
    </dsp:sp>
    <dsp:sp modelId="{0695C686-42ED-477F-B7CF-EED0894C0D05}">
      <dsp:nvSpPr>
        <dsp:cNvPr id="0" name=""/>
        <dsp:cNvSpPr/>
      </dsp:nvSpPr>
      <dsp:spPr>
        <a:xfrm>
          <a:off x="0" y="1562"/>
          <a:ext cx="1616075" cy="12397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err="1"/>
            <a:t>Đăng</a:t>
          </a:r>
          <a:r>
            <a:rPr lang="en-US" sz="1800" b="1" kern="1200" dirty="0"/>
            <a:t> </a:t>
          </a:r>
          <a:r>
            <a:rPr lang="en-US" sz="1800" b="1" kern="1200" dirty="0" err="1"/>
            <a:t>ký</a:t>
          </a:r>
          <a:r>
            <a:rPr lang="en-US" sz="1800" b="1" kern="1200" dirty="0"/>
            <a:t> </a:t>
          </a:r>
          <a:r>
            <a:rPr lang="en-US" sz="1800" b="1" kern="1200" dirty="0" err="1"/>
            <a:t>đầu</a:t>
          </a:r>
          <a:r>
            <a:rPr lang="en-US" sz="1800" b="1" kern="1200" dirty="0"/>
            <a:t> </a:t>
          </a:r>
          <a:r>
            <a:rPr lang="en-US" sz="1800" b="1" kern="1200" dirty="0" err="1"/>
            <a:t>tư</a:t>
          </a:r>
          <a:endParaRPr lang="en-US" sz="1800" b="1" kern="1200" dirty="0"/>
        </a:p>
      </dsp:txBody>
      <dsp:txXfrm>
        <a:off x="60519" y="62081"/>
        <a:ext cx="1495037" cy="1118700"/>
      </dsp:txXfrm>
    </dsp:sp>
    <dsp:sp modelId="{2D8B6315-F3C2-4C67-B998-61FD0F56FC4F}">
      <dsp:nvSpPr>
        <dsp:cNvPr id="0" name=""/>
        <dsp:cNvSpPr/>
      </dsp:nvSpPr>
      <dsp:spPr>
        <a:xfrm>
          <a:off x="1616075" y="1365274"/>
          <a:ext cx="2424112"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30 </a:t>
          </a:r>
          <a:r>
            <a:rPr lang="en-US" sz="1500" b="1" kern="1200" dirty="0" err="1"/>
            <a:t>ngày</a:t>
          </a:r>
          <a:r>
            <a:rPr lang="en-US" sz="1500" b="1" kern="1200" dirty="0"/>
            <a:t> (45 </a:t>
          </a:r>
          <a:r>
            <a:rPr lang="en-US" sz="1500" b="1" kern="1200" dirty="0" err="1"/>
            <a:t>ngày</a:t>
          </a:r>
          <a:r>
            <a:rPr lang="en-US" sz="1500" b="1" kern="1200" dirty="0"/>
            <a:t>)</a:t>
          </a:r>
        </a:p>
        <a:p>
          <a:pPr marL="114300" lvl="1" indent="-114300" algn="l" defTabSz="666750">
            <a:lnSpc>
              <a:spcPct val="90000"/>
            </a:lnSpc>
            <a:spcBef>
              <a:spcPct val="0"/>
            </a:spcBef>
            <a:spcAft>
              <a:spcPct val="15000"/>
            </a:spcAft>
            <a:buChar char="•"/>
          </a:pPr>
          <a:r>
            <a:rPr lang="en-US" sz="1500" b="1" kern="1200" dirty="0" err="1"/>
            <a:t>Trên</a:t>
          </a:r>
          <a:r>
            <a:rPr lang="en-US" sz="1500" b="1" kern="1200" dirty="0"/>
            <a:t> 300 </a:t>
          </a:r>
          <a:r>
            <a:rPr lang="en-US" sz="1500" b="1" kern="1200" dirty="0" err="1"/>
            <a:t>tỷ</a:t>
          </a:r>
          <a:r>
            <a:rPr lang="en-US" sz="1500" b="1" kern="1200" dirty="0"/>
            <a:t> </a:t>
          </a:r>
          <a:r>
            <a:rPr lang="en-US" sz="1500" b="1" kern="1200" dirty="0" err="1"/>
            <a:t>hoặc</a:t>
          </a:r>
          <a:r>
            <a:rPr lang="en-US" sz="1500" b="1" kern="1200" dirty="0"/>
            <a:t> </a:t>
          </a:r>
          <a:r>
            <a:rPr lang="en-US" sz="1500" b="1" kern="1200" dirty="0" err="1"/>
            <a:t>có</a:t>
          </a:r>
          <a:r>
            <a:rPr lang="en-US" sz="1500" b="1" kern="1200" dirty="0"/>
            <a:t> </a:t>
          </a:r>
          <a:r>
            <a:rPr lang="en-US" sz="1500" b="1" kern="1200" dirty="0" err="1"/>
            <a:t>điều</a:t>
          </a:r>
          <a:r>
            <a:rPr lang="en-US" sz="1500" b="1" kern="1200" dirty="0"/>
            <a:t> </a:t>
          </a:r>
          <a:r>
            <a:rPr lang="en-US" sz="1500" b="1" kern="1200" dirty="0" err="1"/>
            <a:t>kiện</a:t>
          </a:r>
          <a:r>
            <a:rPr lang="en-US" sz="1500" b="1" kern="1200" dirty="0"/>
            <a:t> </a:t>
          </a:r>
        </a:p>
      </dsp:txBody>
      <dsp:txXfrm>
        <a:off x="1616075" y="1520241"/>
        <a:ext cx="1959210" cy="929804"/>
      </dsp:txXfrm>
    </dsp:sp>
    <dsp:sp modelId="{E637A4CE-8EC8-4C4E-8CAB-CE4B6A144895}">
      <dsp:nvSpPr>
        <dsp:cNvPr id="0" name=""/>
        <dsp:cNvSpPr/>
      </dsp:nvSpPr>
      <dsp:spPr>
        <a:xfrm>
          <a:off x="0" y="1365274"/>
          <a:ext cx="1616075" cy="12397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err="1"/>
            <a:t>Thẩm</a:t>
          </a:r>
          <a:r>
            <a:rPr lang="en-US" sz="1800" b="1" kern="1200" dirty="0"/>
            <a:t> </a:t>
          </a:r>
          <a:r>
            <a:rPr lang="en-US" sz="1800" b="1" kern="1200" dirty="0" err="1"/>
            <a:t>tra</a:t>
          </a:r>
          <a:r>
            <a:rPr lang="en-US" sz="1800" b="1" kern="1200" dirty="0"/>
            <a:t> </a:t>
          </a:r>
          <a:r>
            <a:rPr lang="en-US" sz="1800" b="1" kern="1200" dirty="0" err="1"/>
            <a:t>cấp</a:t>
          </a:r>
          <a:r>
            <a:rPr lang="en-US" sz="1800" b="1" kern="1200" dirty="0"/>
            <a:t> CNĐT</a:t>
          </a:r>
        </a:p>
      </dsp:txBody>
      <dsp:txXfrm>
        <a:off x="60519" y="1425793"/>
        <a:ext cx="1495037" cy="1118700"/>
      </dsp:txXfrm>
    </dsp:sp>
    <dsp:sp modelId="{6383D903-767A-4EE0-B0CA-89E743F0AC17}">
      <dsp:nvSpPr>
        <dsp:cNvPr id="0" name=""/>
        <dsp:cNvSpPr/>
      </dsp:nvSpPr>
      <dsp:spPr>
        <a:xfrm>
          <a:off x="1616075" y="2728986"/>
          <a:ext cx="2424112"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QH</a:t>
          </a:r>
        </a:p>
        <a:p>
          <a:pPr marL="114300" lvl="1" indent="-114300" algn="l" defTabSz="666750">
            <a:lnSpc>
              <a:spcPct val="90000"/>
            </a:lnSpc>
            <a:spcBef>
              <a:spcPct val="0"/>
            </a:spcBef>
            <a:spcAft>
              <a:spcPct val="15000"/>
            </a:spcAft>
            <a:buChar char="•"/>
          </a:pPr>
          <a:r>
            <a:rPr lang="en-US" sz="1500" b="1" kern="1200" dirty="0" err="1"/>
            <a:t>TTg</a:t>
          </a:r>
          <a:endParaRPr lang="en-US" sz="1500" b="1" kern="1200" dirty="0"/>
        </a:p>
      </dsp:txBody>
      <dsp:txXfrm>
        <a:off x="1616075" y="2883953"/>
        <a:ext cx="1959210" cy="929804"/>
      </dsp:txXfrm>
    </dsp:sp>
    <dsp:sp modelId="{46DC43EB-C128-4F94-A06F-DBC228AE7E95}">
      <dsp:nvSpPr>
        <dsp:cNvPr id="0" name=""/>
        <dsp:cNvSpPr/>
      </dsp:nvSpPr>
      <dsp:spPr>
        <a:xfrm>
          <a:off x="0" y="2728986"/>
          <a:ext cx="1616075" cy="12397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err="1"/>
            <a:t>Chấp</a:t>
          </a:r>
          <a:r>
            <a:rPr lang="en-US" sz="1800" b="1" kern="1200" dirty="0"/>
            <a:t> </a:t>
          </a:r>
          <a:r>
            <a:rPr lang="en-US" sz="1800" b="1" kern="1200" dirty="0" err="1"/>
            <a:t>thuận</a:t>
          </a:r>
          <a:r>
            <a:rPr lang="en-US" sz="1800" b="1" kern="1200" dirty="0"/>
            <a:t> </a:t>
          </a:r>
          <a:r>
            <a:rPr lang="en-US" sz="1800" b="1" kern="1200" dirty="0" err="1"/>
            <a:t>chủ</a:t>
          </a:r>
          <a:r>
            <a:rPr lang="en-US" sz="1800" b="1" kern="1200" dirty="0"/>
            <a:t> </a:t>
          </a:r>
          <a:r>
            <a:rPr lang="en-US" sz="1800" b="1" kern="1200" dirty="0" err="1"/>
            <a:t>trương</a:t>
          </a:r>
          <a:endParaRPr lang="en-US" sz="1800" b="1" kern="1200" dirty="0"/>
        </a:p>
        <a:p>
          <a:pPr marL="0" lvl="0" indent="0" algn="ctr" defTabSz="800100">
            <a:lnSpc>
              <a:spcPct val="90000"/>
            </a:lnSpc>
            <a:spcBef>
              <a:spcPct val="0"/>
            </a:spcBef>
            <a:spcAft>
              <a:spcPct val="35000"/>
            </a:spcAft>
            <a:buNone/>
          </a:pPr>
          <a:endParaRPr lang="en-US" sz="1800" b="1" kern="1200" dirty="0"/>
        </a:p>
      </dsp:txBody>
      <dsp:txXfrm>
        <a:off x="60519" y="2789505"/>
        <a:ext cx="1495037" cy="1118700"/>
      </dsp:txXfrm>
    </dsp:sp>
    <dsp:sp modelId="{5604FF97-E000-499A-939D-726FFD94B292}">
      <dsp:nvSpPr>
        <dsp:cNvPr id="0" name=""/>
        <dsp:cNvSpPr/>
      </dsp:nvSpPr>
      <dsp:spPr>
        <a:xfrm>
          <a:off x="1616075" y="4092698"/>
          <a:ext cx="2424112"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UBND </a:t>
          </a:r>
          <a:r>
            <a:rPr lang="en-US" sz="1500" b="1" kern="1200" dirty="0" err="1"/>
            <a:t>cấp</a:t>
          </a:r>
          <a:r>
            <a:rPr lang="en-US" sz="1500" b="1" kern="1200" dirty="0"/>
            <a:t> </a:t>
          </a:r>
          <a:r>
            <a:rPr lang="en-US" sz="1500" b="1" kern="1200" dirty="0" err="1"/>
            <a:t>tỉnh</a:t>
          </a:r>
          <a:endParaRPr lang="en-US" sz="1500" kern="1200" dirty="0"/>
        </a:p>
      </dsp:txBody>
      <dsp:txXfrm>
        <a:off x="1616075" y="4247665"/>
        <a:ext cx="1959210" cy="929804"/>
      </dsp:txXfrm>
    </dsp:sp>
    <dsp:sp modelId="{CE1F0180-DDAB-4030-86EB-327F0DF00F07}">
      <dsp:nvSpPr>
        <dsp:cNvPr id="0" name=""/>
        <dsp:cNvSpPr/>
      </dsp:nvSpPr>
      <dsp:spPr>
        <a:xfrm>
          <a:off x="0" y="4092698"/>
          <a:ext cx="1616075" cy="12397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err="1"/>
            <a:t>Cấp</a:t>
          </a:r>
          <a:r>
            <a:rPr lang="en-US" sz="1800" b="1" kern="1200" dirty="0"/>
            <a:t> </a:t>
          </a:r>
          <a:r>
            <a:rPr lang="en-US" sz="1800" b="1" kern="1200" dirty="0" err="1"/>
            <a:t>GCNĐT</a:t>
          </a:r>
          <a:r>
            <a:rPr lang="en-US" sz="1800" b="1" kern="1200" dirty="0"/>
            <a:t> </a:t>
          </a:r>
          <a:r>
            <a:rPr lang="en-US" sz="1800" b="1" kern="1200" dirty="0" err="1"/>
            <a:t>dự</a:t>
          </a:r>
          <a:r>
            <a:rPr lang="en-US" sz="1800" b="1" kern="1200" dirty="0"/>
            <a:t> </a:t>
          </a:r>
          <a:r>
            <a:rPr lang="en-US" sz="1800" b="1" kern="1200" dirty="0" err="1"/>
            <a:t>án</a:t>
          </a:r>
          <a:r>
            <a:rPr lang="en-US" sz="1800" b="1" kern="1200" dirty="0"/>
            <a:t>, </a:t>
          </a:r>
          <a:endParaRPr lang="en-US" sz="1800" kern="1200" dirty="0"/>
        </a:p>
      </dsp:txBody>
      <dsp:txXfrm>
        <a:off x="60519" y="4153217"/>
        <a:ext cx="1495037" cy="11187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2DEC5-694F-4CB4-8991-31AE3891E559}">
      <dsp:nvSpPr>
        <dsp:cNvPr id="0" name=""/>
        <dsp:cNvSpPr/>
      </dsp:nvSpPr>
      <dsp:spPr>
        <a:xfrm rot="5400000">
          <a:off x="-178415" y="180296"/>
          <a:ext cx="1189434" cy="83260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latin typeface="Calibri (Headings))"/>
            </a:rPr>
            <a:t>Bước</a:t>
          </a:r>
          <a:r>
            <a:rPr lang="en-US" sz="1900" kern="1200" dirty="0">
              <a:latin typeface="Calibri (Headings))"/>
            </a:rPr>
            <a:t> 1</a:t>
          </a:r>
        </a:p>
      </dsp:txBody>
      <dsp:txXfrm rot="-5400000">
        <a:off x="0" y="418183"/>
        <a:ext cx="832604" cy="356830"/>
      </dsp:txXfrm>
    </dsp:sp>
    <dsp:sp modelId="{548319AD-B047-402C-A3A0-E43C204BDCD7}">
      <dsp:nvSpPr>
        <dsp:cNvPr id="0" name=""/>
        <dsp:cNvSpPr/>
      </dsp:nvSpPr>
      <dsp:spPr>
        <a:xfrm rot="5400000">
          <a:off x="4373135" y="-3538650"/>
          <a:ext cx="773132" cy="785419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a:latin typeface="Calibri (Headings))"/>
            </a:rPr>
            <a:t> </a:t>
          </a:r>
          <a:r>
            <a:rPr lang="en-US" sz="2300" b="1" kern="1200" dirty="0" err="1">
              <a:latin typeface="Calibri (Headings))"/>
            </a:rPr>
            <a:t>Nhà</a:t>
          </a:r>
          <a:r>
            <a:rPr lang="en-US" sz="2300" b="1" kern="1200" dirty="0">
              <a:latin typeface="Calibri (Headings))"/>
            </a:rPr>
            <a:t> </a:t>
          </a:r>
          <a:r>
            <a:rPr lang="en-US" sz="2300" b="1" kern="1200" dirty="0" err="1">
              <a:latin typeface="Calibri (Headings))"/>
            </a:rPr>
            <a:t>đầu</a:t>
          </a:r>
          <a:r>
            <a:rPr lang="en-US" sz="2300" b="1" kern="1200" dirty="0">
              <a:latin typeface="Calibri (Headings))"/>
            </a:rPr>
            <a:t> </a:t>
          </a:r>
          <a:r>
            <a:rPr lang="en-US" sz="2300" b="1" kern="1200" dirty="0" err="1">
              <a:latin typeface="Calibri (Headings))"/>
            </a:rPr>
            <a:t>tư</a:t>
          </a:r>
          <a:r>
            <a:rPr lang="en-US" sz="2300" b="1" kern="1200" dirty="0">
              <a:latin typeface="Calibri (Headings))"/>
            </a:rPr>
            <a:t> </a:t>
          </a:r>
          <a:r>
            <a:rPr lang="en-US" sz="2300" b="1" kern="1200" dirty="0" err="1">
              <a:latin typeface="Calibri (Headings))"/>
            </a:rPr>
            <a:t>nộp</a:t>
          </a:r>
          <a:r>
            <a:rPr lang="en-US" sz="2300" b="1" kern="1200" dirty="0">
              <a:latin typeface="Calibri (Headings))"/>
            </a:rPr>
            <a:t> </a:t>
          </a:r>
          <a:r>
            <a:rPr lang="en-US" sz="2300" b="1" kern="1200" dirty="0" err="1">
              <a:latin typeface="Calibri (Headings))"/>
            </a:rPr>
            <a:t>hồ</a:t>
          </a:r>
          <a:r>
            <a:rPr lang="en-US" sz="2300" b="1" kern="1200" dirty="0">
              <a:latin typeface="Calibri (Headings))"/>
            </a:rPr>
            <a:t> </a:t>
          </a:r>
          <a:r>
            <a:rPr lang="en-US" sz="2300" b="1" kern="1200" dirty="0" err="1">
              <a:latin typeface="Calibri (Headings))"/>
            </a:rPr>
            <a:t>sơ</a:t>
          </a:r>
          <a:r>
            <a:rPr lang="en-US" sz="2300" b="1" kern="1200" dirty="0">
              <a:latin typeface="Calibri (Headings))"/>
            </a:rPr>
            <a:t> </a:t>
          </a:r>
          <a:r>
            <a:rPr lang="en-US" sz="2300" b="1" kern="1200" dirty="0" err="1">
              <a:latin typeface="Calibri (Headings))"/>
            </a:rPr>
            <a:t>dự</a:t>
          </a:r>
          <a:r>
            <a:rPr lang="en-US" sz="2300" b="1" kern="1200" dirty="0">
              <a:latin typeface="Calibri (Headings))"/>
            </a:rPr>
            <a:t> </a:t>
          </a:r>
          <a:r>
            <a:rPr lang="en-US" sz="2300" b="1" kern="1200" dirty="0" err="1">
              <a:latin typeface="Calibri (Headings))"/>
            </a:rPr>
            <a:t>án</a:t>
          </a:r>
          <a:r>
            <a:rPr lang="en-US" sz="2300" b="1" kern="1200" dirty="0">
              <a:latin typeface="Calibri (Headings))"/>
            </a:rPr>
            <a:t> </a:t>
          </a:r>
          <a:r>
            <a:rPr lang="en-US" sz="2300" b="1" kern="1200" dirty="0" err="1">
              <a:latin typeface="Calibri (Headings))"/>
            </a:rPr>
            <a:t>đầu</a:t>
          </a:r>
          <a:r>
            <a:rPr lang="en-US" sz="2300" b="1" kern="1200" dirty="0">
              <a:latin typeface="Calibri (Headings))"/>
            </a:rPr>
            <a:t> </a:t>
          </a:r>
          <a:r>
            <a:rPr lang="en-US" sz="2300" b="1" kern="1200" dirty="0" err="1">
              <a:latin typeface="Calibri (Headings))"/>
            </a:rPr>
            <a:t>tư</a:t>
          </a:r>
          <a:r>
            <a:rPr lang="en-US" sz="2300" b="1" kern="1200" dirty="0">
              <a:latin typeface="Calibri (Headings))"/>
            </a:rPr>
            <a:t> </a:t>
          </a:r>
          <a:r>
            <a:rPr lang="en-US" sz="2300" b="1" kern="1200" dirty="0" err="1">
              <a:latin typeface="Calibri (Headings))"/>
            </a:rPr>
            <a:t>cho</a:t>
          </a:r>
          <a:r>
            <a:rPr lang="en-US" sz="2300" b="1" kern="1200" dirty="0">
              <a:latin typeface="Calibri (Headings))"/>
            </a:rPr>
            <a:t> </a:t>
          </a:r>
          <a:r>
            <a:rPr lang="en-US" sz="2300" b="1" kern="1200" dirty="0" err="1">
              <a:latin typeface="Calibri (Headings))"/>
            </a:rPr>
            <a:t>cơ</a:t>
          </a:r>
          <a:r>
            <a:rPr lang="en-US" sz="2300" b="1" kern="1200" dirty="0">
              <a:latin typeface="Calibri (Headings))"/>
            </a:rPr>
            <a:t> </a:t>
          </a:r>
          <a:r>
            <a:rPr lang="en-US" sz="2300" b="1" kern="1200" dirty="0" err="1">
              <a:latin typeface="Calibri (Headings))"/>
            </a:rPr>
            <a:t>quan</a:t>
          </a:r>
          <a:r>
            <a:rPr lang="en-US" sz="2300" b="1" kern="1200" dirty="0">
              <a:latin typeface="Calibri (Headings))"/>
            </a:rPr>
            <a:t> </a:t>
          </a:r>
          <a:r>
            <a:rPr lang="en-US" sz="2300" b="1" kern="1200" dirty="0" err="1">
              <a:latin typeface="Calibri (Headings))"/>
            </a:rPr>
            <a:t>đăng</a:t>
          </a:r>
          <a:r>
            <a:rPr lang="en-US" sz="2300" b="1" kern="1200" dirty="0">
              <a:latin typeface="Calibri (Headings))"/>
            </a:rPr>
            <a:t> </a:t>
          </a:r>
          <a:r>
            <a:rPr lang="en-US" sz="2300" b="1" kern="1200" dirty="0" err="1">
              <a:latin typeface="Calibri (Headings))"/>
            </a:rPr>
            <a:t>ký</a:t>
          </a:r>
          <a:r>
            <a:rPr lang="en-US" sz="2300" b="1" kern="1200" dirty="0">
              <a:latin typeface="Calibri (Headings))"/>
            </a:rPr>
            <a:t> </a:t>
          </a:r>
          <a:r>
            <a:rPr lang="en-US" sz="2300" b="1" kern="1200" dirty="0" err="1">
              <a:latin typeface="Calibri (Headings))"/>
            </a:rPr>
            <a:t>đầu</a:t>
          </a:r>
          <a:r>
            <a:rPr lang="en-US" sz="2300" b="1" kern="1200" dirty="0">
              <a:latin typeface="Calibri (Headings))"/>
            </a:rPr>
            <a:t> </a:t>
          </a:r>
          <a:r>
            <a:rPr lang="en-US" sz="2300" b="1" kern="1200" dirty="0" err="1">
              <a:latin typeface="Calibri (Headings))"/>
            </a:rPr>
            <a:t>tư</a:t>
          </a:r>
          <a:r>
            <a:rPr lang="en-US" sz="2300" b="1" kern="1200" dirty="0">
              <a:latin typeface="Calibri (Headings))"/>
            </a:rPr>
            <a:t> </a:t>
          </a:r>
          <a:r>
            <a:rPr lang="en-US" sz="2300" b="1" kern="1200" dirty="0" err="1">
              <a:latin typeface="Calibri (Headings))"/>
            </a:rPr>
            <a:t>nơi</a:t>
          </a:r>
          <a:r>
            <a:rPr lang="en-US" sz="2300" b="1" kern="1200" dirty="0">
              <a:latin typeface="Calibri (Headings))"/>
            </a:rPr>
            <a:t> </a:t>
          </a:r>
          <a:r>
            <a:rPr lang="en-US" sz="2300" b="1" kern="1200" dirty="0" err="1">
              <a:latin typeface="Calibri (Headings))"/>
            </a:rPr>
            <a:t>thực</a:t>
          </a:r>
          <a:r>
            <a:rPr lang="en-US" sz="2300" b="1" kern="1200" dirty="0">
              <a:latin typeface="Calibri (Headings))"/>
            </a:rPr>
            <a:t> </a:t>
          </a:r>
          <a:r>
            <a:rPr lang="en-US" sz="2300" b="1" kern="1200" dirty="0" err="1">
              <a:latin typeface="Calibri (Headings))"/>
            </a:rPr>
            <a:t>hiện</a:t>
          </a:r>
          <a:r>
            <a:rPr lang="en-US" sz="2300" b="1" kern="1200" dirty="0">
              <a:latin typeface="Calibri (Headings))"/>
            </a:rPr>
            <a:t> </a:t>
          </a:r>
          <a:r>
            <a:rPr lang="en-US" sz="2300" b="1" kern="1200" dirty="0" err="1">
              <a:latin typeface="Calibri (Headings))"/>
            </a:rPr>
            <a:t>dự</a:t>
          </a:r>
          <a:r>
            <a:rPr lang="en-US" sz="2300" b="1" kern="1200" dirty="0">
              <a:latin typeface="Calibri (Headings))"/>
            </a:rPr>
            <a:t> </a:t>
          </a:r>
          <a:r>
            <a:rPr lang="en-US" sz="2300" b="1" kern="1200" dirty="0" err="1">
              <a:latin typeface="Calibri (Headings))"/>
            </a:rPr>
            <a:t>án</a:t>
          </a:r>
          <a:r>
            <a:rPr lang="en-US" sz="2300" b="1" kern="1200" dirty="0">
              <a:latin typeface="Calibri (Headings))"/>
            </a:rPr>
            <a:t> </a:t>
          </a:r>
          <a:r>
            <a:rPr lang="en-US" sz="2300" b="1" kern="1200" dirty="0" err="1">
              <a:latin typeface="Calibri (Headings))"/>
            </a:rPr>
            <a:t>đầu</a:t>
          </a:r>
          <a:r>
            <a:rPr lang="en-US" sz="2300" b="1" kern="1200" dirty="0">
              <a:latin typeface="Calibri (Headings))"/>
            </a:rPr>
            <a:t> </a:t>
          </a:r>
          <a:r>
            <a:rPr lang="en-US" sz="2300" b="1" kern="1200" dirty="0" err="1">
              <a:latin typeface="Calibri (Headings))"/>
            </a:rPr>
            <a:t>tư</a:t>
          </a:r>
          <a:r>
            <a:rPr lang="en-US" sz="2300" b="1" kern="1200" dirty="0">
              <a:latin typeface="Calibri (Headings))"/>
            </a:rPr>
            <a:t>.</a:t>
          </a:r>
          <a:endParaRPr lang="en-US" sz="2300" kern="1200" dirty="0">
            <a:latin typeface="Calibri (Headings))"/>
          </a:endParaRPr>
        </a:p>
      </dsp:txBody>
      <dsp:txXfrm rot="-5400000">
        <a:off x="832604" y="39622"/>
        <a:ext cx="7816454" cy="697650"/>
      </dsp:txXfrm>
    </dsp:sp>
    <dsp:sp modelId="{5B959EC1-3523-4562-8ABD-CAE69C5753C3}">
      <dsp:nvSpPr>
        <dsp:cNvPr id="0" name=""/>
        <dsp:cNvSpPr/>
      </dsp:nvSpPr>
      <dsp:spPr>
        <a:xfrm rot="5400000">
          <a:off x="-178415" y="1253597"/>
          <a:ext cx="1189434" cy="832604"/>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latin typeface="Calibri (Headings))"/>
            </a:rPr>
            <a:t>Bước</a:t>
          </a:r>
          <a:r>
            <a:rPr lang="en-US" sz="1900" kern="1200" dirty="0">
              <a:latin typeface="Calibri (Headings))"/>
            </a:rPr>
            <a:t> 2</a:t>
          </a:r>
        </a:p>
      </dsp:txBody>
      <dsp:txXfrm rot="-5400000">
        <a:off x="0" y="1491484"/>
        <a:ext cx="832604" cy="356830"/>
      </dsp:txXfrm>
    </dsp:sp>
    <dsp:sp modelId="{D324C761-DA27-465D-9D7E-7D4B09826BFB}">
      <dsp:nvSpPr>
        <dsp:cNvPr id="0" name=""/>
        <dsp:cNvSpPr/>
      </dsp:nvSpPr>
      <dsp:spPr>
        <a:xfrm rot="5400000">
          <a:off x="4373135" y="-2465349"/>
          <a:ext cx="773132" cy="785419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err="1">
              <a:latin typeface="Calibri (Headings))"/>
            </a:rPr>
            <a:t>Cơ</a:t>
          </a:r>
          <a:r>
            <a:rPr lang="en-US" sz="2300" b="1" kern="1200" dirty="0">
              <a:latin typeface="Calibri (Headings))"/>
            </a:rPr>
            <a:t> </a:t>
          </a:r>
          <a:r>
            <a:rPr lang="en-US" sz="2300" b="1" kern="1200" dirty="0" err="1">
              <a:latin typeface="Calibri (Headings))"/>
            </a:rPr>
            <a:t>quan</a:t>
          </a:r>
          <a:r>
            <a:rPr lang="en-US" sz="2300" b="1" kern="1200" dirty="0">
              <a:latin typeface="Calibri (Headings))"/>
            </a:rPr>
            <a:t> </a:t>
          </a:r>
          <a:r>
            <a:rPr lang="en-US" sz="2300" b="1" kern="1200" dirty="0" err="1">
              <a:latin typeface="Calibri (Headings))"/>
            </a:rPr>
            <a:t>đăng</a:t>
          </a:r>
          <a:r>
            <a:rPr lang="en-US" sz="2300" b="1" kern="1200" dirty="0">
              <a:latin typeface="Calibri (Headings))"/>
            </a:rPr>
            <a:t> </a:t>
          </a:r>
          <a:r>
            <a:rPr lang="en-US" sz="2300" b="1" kern="1200" dirty="0" err="1">
              <a:latin typeface="Calibri (Headings))"/>
            </a:rPr>
            <a:t>ký</a:t>
          </a:r>
          <a:r>
            <a:rPr lang="en-US" sz="2300" b="1" kern="1200" dirty="0">
              <a:latin typeface="Calibri (Headings))"/>
            </a:rPr>
            <a:t> </a:t>
          </a:r>
          <a:r>
            <a:rPr lang="en-US" sz="2300" b="1" kern="1200" dirty="0" err="1">
              <a:latin typeface="Calibri (Headings))"/>
            </a:rPr>
            <a:t>đầu</a:t>
          </a:r>
          <a:r>
            <a:rPr lang="en-US" sz="2300" b="1" kern="1200" dirty="0">
              <a:latin typeface="Calibri (Headings))"/>
            </a:rPr>
            <a:t> </a:t>
          </a:r>
          <a:r>
            <a:rPr lang="en-US" sz="2300" b="1" kern="1200" dirty="0" err="1">
              <a:latin typeface="Calibri (Headings))"/>
            </a:rPr>
            <a:t>tư</a:t>
          </a:r>
          <a:r>
            <a:rPr lang="en-US" sz="2300" b="1" kern="1200" dirty="0">
              <a:latin typeface="Calibri (Headings))"/>
            </a:rPr>
            <a:t> </a:t>
          </a:r>
          <a:r>
            <a:rPr lang="en-US" sz="2300" b="1" kern="1200" dirty="0" err="1">
              <a:latin typeface="Calibri (Headings))"/>
            </a:rPr>
            <a:t>gửi</a:t>
          </a:r>
          <a:r>
            <a:rPr lang="en-US" sz="2300" b="1" kern="1200" dirty="0">
              <a:latin typeface="Calibri (Headings))"/>
            </a:rPr>
            <a:t> </a:t>
          </a:r>
          <a:r>
            <a:rPr lang="en-US" sz="2300" b="1" kern="1200" dirty="0" err="1">
              <a:latin typeface="Calibri (Headings))"/>
            </a:rPr>
            <a:t>hồ</a:t>
          </a:r>
          <a:r>
            <a:rPr lang="en-US" sz="2300" b="1" kern="1200" dirty="0">
              <a:latin typeface="Calibri (Headings))"/>
            </a:rPr>
            <a:t> </a:t>
          </a:r>
          <a:r>
            <a:rPr lang="en-US" sz="2300" b="1" kern="1200" dirty="0" err="1">
              <a:latin typeface="Calibri (Headings))"/>
            </a:rPr>
            <a:t>sơ</a:t>
          </a:r>
          <a:r>
            <a:rPr lang="en-US" sz="2300" b="1" kern="1200" dirty="0">
              <a:latin typeface="Calibri (Headings))"/>
            </a:rPr>
            <a:t> </a:t>
          </a:r>
          <a:r>
            <a:rPr lang="en-US" sz="2300" b="1" kern="1200" dirty="0" err="1">
              <a:latin typeface="Calibri (Headings))"/>
            </a:rPr>
            <a:t>cho</a:t>
          </a:r>
          <a:r>
            <a:rPr lang="en-US" sz="2300" b="1" kern="1200" dirty="0">
              <a:latin typeface="Calibri (Headings))"/>
            </a:rPr>
            <a:t> </a:t>
          </a:r>
          <a:r>
            <a:rPr lang="en-US" sz="2300" b="1" kern="1200" dirty="0" err="1">
              <a:latin typeface="Calibri (Headings))"/>
            </a:rPr>
            <a:t>Bộ</a:t>
          </a:r>
          <a:r>
            <a:rPr lang="en-US" sz="2300" b="1" kern="1200" dirty="0">
              <a:latin typeface="Calibri (Headings))"/>
            </a:rPr>
            <a:t> </a:t>
          </a:r>
          <a:r>
            <a:rPr lang="en-US" sz="2300" b="1" kern="1200" dirty="0" err="1">
              <a:latin typeface="Calibri (Headings))"/>
            </a:rPr>
            <a:t>Kế</a:t>
          </a:r>
          <a:r>
            <a:rPr lang="en-US" sz="2300" b="1" kern="1200" dirty="0">
              <a:latin typeface="Calibri (Headings))"/>
            </a:rPr>
            <a:t> </a:t>
          </a:r>
          <a:r>
            <a:rPr lang="en-US" sz="2300" b="1" kern="1200" dirty="0" err="1">
              <a:latin typeface="Calibri (Headings))"/>
            </a:rPr>
            <a:t>hoạch</a:t>
          </a:r>
          <a:r>
            <a:rPr lang="en-US" sz="2300" b="1" kern="1200" dirty="0">
              <a:latin typeface="Calibri (Headings))"/>
            </a:rPr>
            <a:t> </a:t>
          </a:r>
          <a:r>
            <a:rPr lang="en-US" sz="2300" b="1" kern="1200" dirty="0" err="1">
              <a:latin typeface="Calibri (Headings))"/>
            </a:rPr>
            <a:t>và</a:t>
          </a:r>
          <a:r>
            <a:rPr lang="en-US" sz="2300" b="1" kern="1200" dirty="0">
              <a:latin typeface="Calibri (Headings))"/>
            </a:rPr>
            <a:t> </a:t>
          </a:r>
          <a:r>
            <a:rPr lang="en-US" sz="2300" b="1" kern="1200" dirty="0" err="1">
              <a:latin typeface="Calibri (Headings))"/>
            </a:rPr>
            <a:t>Đầu</a:t>
          </a:r>
          <a:r>
            <a:rPr lang="en-US" sz="2300" b="1" kern="1200" dirty="0">
              <a:latin typeface="Calibri (Headings))"/>
            </a:rPr>
            <a:t> </a:t>
          </a:r>
          <a:r>
            <a:rPr lang="en-US" sz="2300" b="1" kern="1200" dirty="0" err="1">
              <a:latin typeface="Calibri (Headings))"/>
            </a:rPr>
            <a:t>tư</a:t>
          </a:r>
          <a:r>
            <a:rPr lang="en-US" sz="2300" b="1" kern="1200" dirty="0">
              <a:latin typeface="Calibri (Headings))"/>
            </a:rPr>
            <a:t> </a:t>
          </a:r>
          <a:r>
            <a:rPr lang="en-US" sz="2300" b="1" kern="1200" dirty="0" err="1">
              <a:latin typeface="Calibri (Headings))"/>
            </a:rPr>
            <a:t>và</a:t>
          </a:r>
          <a:r>
            <a:rPr lang="en-US" sz="2300" b="1" kern="1200" dirty="0">
              <a:latin typeface="Calibri (Headings))"/>
            </a:rPr>
            <a:t> </a:t>
          </a:r>
          <a:r>
            <a:rPr lang="en-US" sz="2300" b="1" kern="1200" dirty="0" err="1">
              <a:latin typeface="Calibri (Headings))"/>
            </a:rPr>
            <a:t>các</a:t>
          </a:r>
          <a:r>
            <a:rPr lang="en-US" sz="2300" b="1" kern="1200" dirty="0">
              <a:latin typeface="Calibri (Headings))"/>
            </a:rPr>
            <a:t> </a:t>
          </a:r>
          <a:r>
            <a:rPr lang="en-US" sz="2300" b="1" kern="1200" dirty="0" err="1">
              <a:latin typeface="Calibri (Headings))"/>
            </a:rPr>
            <a:t>cơ</a:t>
          </a:r>
          <a:r>
            <a:rPr lang="en-US" sz="2300" b="1" kern="1200" dirty="0">
              <a:latin typeface="Calibri (Headings))"/>
            </a:rPr>
            <a:t> </a:t>
          </a:r>
          <a:r>
            <a:rPr lang="en-US" sz="2300" b="1" kern="1200" dirty="0" err="1">
              <a:latin typeface="Calibri (Headings))"/>
            </a:rPr>
            <a:t>quan</a:t>
          </a:r>
          <a:r>
            <a:rPr lang="en-US" sz="2300" b="1" kern="1200" dirty="0">
              <a:latin typeface="Calibri (Headings))"/>
            </a:rPr>
            <a:t> </a:t>
          </a:r>
          <a:r>
            <a:rPr lang="en-US" sz="2300" b="1" kern="1200" dirty="0" err="1">
              <a:latin typeface="Calibri (Headings))"/>
            </a:rPr>
            <a:t>có</a:t>
          </a:r>
          <a:r>
            <a:rPr lang="en-US" sz="2300" b="1" kern="1200" dirty="0">
              <a:latin typeface="Calibri (Headings))"/>
            </a:rPr>
            <a:t> </a:t>
          </a:r>
          <a:r>
            <a:rPr lang="en-US" sz="2300" b="1" kern="1200" dirty="0" err="1">
              <a:latin typeface="Calibri (Headings))"/>
            </a:rPr>
            <a:t>thẩm</a:t>
          </a:r>
          <a:r>
            <a:rPr lang="en-US" sz="2300" b="1" kern="1200" dirty="0">
              <a:latin typeface="Calibri (Headings))"/>
            </a:rPr>
            <a:t> </a:t>
          </a:r>
          <a:r>
            <a:rPr lang="en-US" sz="2300" b="1" kern="1200" dirty="0" err="1">
              <a:latin typeface="Calibri (Headings))"/>
            </a:rPr>
            <a:t>quyền</a:t>
          </a:r>
          <a:r>
            <a:rPr lang="en-US" sz="2300" b="1" kern="1200" dirty="0">
              <a:latin typeface="Calibri (Headings))"/>
            </a:rPr>
            <a:t> </a:t>
          </a:r>
          <a:r>
            <a:rPr lang="en-US" sz="2300" b="1" kern="1200" dirty="0" err="1">
              <a:latin typeface="Calibri (Headings))"/>
            </a:rPr>
            <a:t>liên</a:t>
          </a:r>
          <a:r>
            <a:rPr lang="en-US" sz="2300" b="1" kern="1200" dirty="0">
              <a:latin typeface="Calibri (Headings))"/>
            </a:rPr>
            <a:t> </a:t>
          </a:r>
          <a:r>
            <a:rPr lang="en-US" sz="2300" b="1" kern="1200" dirty="0" err="1">
              <a:latin typeface="Calibri (Headings))"/>
            </a:rPr>
            <a:t>quan</a:t>
          </a:r>
          <a:r>
            <a:rPr lang="en-US" sz="2300" b="1" kern="1200" dirty="0">
              <a:latin typeface="Calibri (Headings))"/>
            </a:rPr>
            <a:t>.</a:t>
          </a:r>
          <a:endParaRPr lang="en-US" sz="2300" kern="1200" dirty="0">
            <a:latin typeface="Calibri (Headings))"/>
          </a:endParaRPr>
        </a:p>
      </dsp:txBody>
      <dsp:txXfrm rot="-5400000">
        <a:off x="832604" y="1112923"/>
        <a:ext cx="7816454" cy="697650"/>
      </dsp:txXfrm>
    </dsp:sp>
    <dsp:sp modelId="{D51E88E4-A646-4A9D-AAAC-64F8250FBB18}">
      <dsp:nvSpPr>
        <dsp:cNvPr id="0" name=""/>
        <dsp:cNvSpPr/>
      </dsp:nvSpPr>
      <dsp:spPr>
        <a:xfrm rot="5400000">
          <a:off x="-178415" y="2326897"/>
          <a:ext cx="1189434" cy="832604"/>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latin typeface="Calibri (Headings))"/>
            </a:rPr>
            <a:t>Bước</a:t>
          </a:r>
          <a:r>
            <a:rPr lang="en-US" sz="1900" kern="1200" dirty="0">
              <a:latin typeface="Calibri (Headings))"/>
            </a:rPr>
            <a:t> 3</a:t>
          </a:r>
        </a:p>
      </dsp:txBody>
      <dsp:txXfrm rot="-5400000">
        <a:off x="0" y="2564784"/>
        <a:ext cx="832604" cy="356830"/>
      </dsp:txXfrm>
    </dsp:sp>
    <dsp:sp modelId="{79E1C576-305B-4B84-8596-E3AA7B4DDFB1}">
      <dsp:nvSpPr>
        <dsp:cNvPr id="0" name=""/>
        <dsp:cNvSpPr/>
      </dsp:nvSpPr>
      <dsp:spPr>
        <a:xfrm rot="5400000">
          <a:off x="4373135" y="-1392048"/>
          <a:ext cx="773132" cy="785419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err="1">
              <a:latin typeface="Calibri (Body)Calibri (Headings)"/>
            </a:rPr>
            <a:t>Cơ</a:t>
          </a:r>
          <a:r>
            <a:rPr lang="en-US" sz="2300" b="1" kern="1200" dirty="0">
              <a:latin typeface="Calibri (Body)Calibri (Headings)"/>
            </a:rPr>
            <a:t> </a:t>
          </a:r>
          <a:r>
            <a:rPr lang="en-US" sz="2300" b="1" kern="1200" dirty="0" err="1">
              <a:latin typeface="Calibri (Body)Calibri (Headings)"/>
            </a:rPr>
            <a:t>quan</a:t>
          </a:r>
          <a:r>
            <a:rPr lang="en-US" sz="2300" b="1" kern="1200" dirty="0">
              <a:latin typeface="Calibri (Body)Calibri (Headings)"/>
            </a:rPr>
            <a:t> </a:t>
          </a:r>
          <a:r>
            <a:rPr lang="en-US" sz="2300" b="1" kern="1200" dirty="0" err="1">
              <a:latin typeface="Calibri (Body)Calibri (Headings)"/>
            </a:rPr>
            <a:t>đăng</a:t>
          </a:r>
          <a:r>
            <a:rPr lang="en-US" sz="2300" b="1" kern="1200" dirty="0">
              <a:latin typeface="Calibri (Body)Calibri (Headings)"/>
            </a:rPr>
            <a:t> </a:t>
          </a:r>
          <a:r>
            <a:rPr lang="en-US" sz="2300" b="1" kern="1200" dirty="0" err="1">
              <a:latin typeface="Calibri (Body)Calibri (Headings)"/>
            </a:rPr>
            <a:t>ký</a:t>
          </a:r>
          <a:r>
            <a:rPr lang="en-US" sz="2300" b="1" kern="1200" dirty="0">
              <a:latin typeface="Calibri (Body)Calibri (Headings)"/>
            </a:rPr>
            <a:t> </a:t>
          </a:r>
          <a:r>
            <a:rPr lang="en-US" sz="2300" b="1" kern="1200" dirty="0" err="1">
              <a:latin typeface="Calibri (Body)Calibri (Headings)"/>
            </a:rPr>
            <a:t>đầu</a:t>
          </a:r>
          <a:r>
            <a:rPr lang="en-US" sz="2300" b="1" kern="1200" dirty="0">
              <a:latin typeface="Calibri (Body)Calibri (Headings)"/>
            </a:rPr>
            <a:t> </a:t>
          </a:r>
          <a:r>
            <a:rPr lang="en-US" sz="2300" b="1" kern="1200" dirty="0" err="1">
              <a:latin typeface="Calibri (Body)Calibri (Headings)"/>
            </a:rPr>
            <a:t>tư</a:t>
          </a:r>
          <a:r>
            <a:rPr lang="en-US" sz="2300" b="1" kern="1200" dirty="0">
              <a:latin typeface="Calibri (Body)Calibri (Headings)"/>
            </a:rPr>
            <a:t> </a:t>
          </a:r>
          <a:r>
            <a:rPr lang="en-US" sz="2300" b="1" kern="1200" dirty="0" err="1">
              <a:latin typeface="Calibri (Body)Calibri (Headings)"/>
            </a:rPr>
            <a:t>trình</a:t>
          </a:r>
          <a:r>
            <a:rPr lang="en-US" sz="2300" b="1" kern="1200" dirty="0">
              <a:latin typeface="Calibri (Body)Calibri (Headings)"/>
            </a:rPr>
            <a:t> </a:t>
          </a:r>
          <a:r>
            <a:rPr lang="en-US" sz="2300" b="1" kern="1200" dirty="0" err="1">
              <a:latin typeface="Calibri (Body)Calibri (Headings)"/>
            </a:rPr>
            <a:t>Ủy</a:t>
          </a:r>
          <a:r>
            <a:rPr lang="en-US" sz="2300" b="1" kern="1200" dirty="0">
              <a:latin typeface="Calibri (Body)Calibri (Headings)"/>
            </a:rPr>
            <a:t> ban </a:t>
          </a:r>
          <a:r>
            <a:rPr lang="en-US" sz="2300" b="1" kern="1200" dirty="0" err="1">
              <a:latin typeface="Calibri (Body)Calibri (Headings)"/>
            </a:rPr>
            <a:t>nhân</a:t>
          </a:r>
          <a:r>
            <a:rPr lang="en-US" sz="2300" b="1" kern="1200" dirty="0">
              <a:latin typeface="Calibri (Body)Calibri (Headings)"/>
            </a:rPr>
            <a:t> </a:t>
          </a:r>
          <a:r>
            <a:rPr lang="en-US" sz="2300" b="1" kern="1200" dirty="0" err="1">
              <a:latin typeface="Calibri (Body)Calibri (Headings)"/>
            </a:rPr>
            <a:t>dân</a:t>
          </a:r>
          <a:r>
            <a:rPr lang="en-US" sz="2300" b="1" kern="1200" dirty="0">
              <a:latin typeface="Calibri (Body)Calibri (Headings)"/>
            </a:rPr>
            <a:t> </a:t>
          </a:r>
          <a:r>
            <a:rPr lang="en-US" sz="2300" b="1" kern="1200" dirty="0" err="1">
              <a:latin typeface="Calibri (Body)Calibri (Headings)"/>
            </a:rPr>
            <a:t>cấp</a:t>
          </a:r>
          <a:r>
            <a:rPr lang="en-US" sz="2300" b="1" kern="1200" dirty="0">
              <a:latin typeface="Calibri (Body)Calibri (Headings)"/>
            </a:rPr>
            <a:t> </a:t>
          </a:r>
          <a:r>
            <a:rPr lang="en-US" sz="2300" b="1" kern="1200" dirty="0" err="1">
              <a:latin typeface="Calibri (Body)Calibri (Headings)"/>
            </a:rPr>
            <a:t>tỉnh</a:t>
          </a:r>
          <a:r>
            <a:rPr lang="en-US" sz="2300" b="1" kern="1200" dirty="0">
              <a:latin typeface="Calibri (Body)Calibri (Headings)"/>
            </a:rPr>
            <a:t> </a:t>
          </a:r>
          <a:r>
            <a:rPr lang="en-US" sz="2300" b="1" kern="1200" dirty="0" err="1">
              <a:latin typeface="Calibri (Body)Calibri (Headings)"/>
            </a:rPr>
            <a:t>xem</a:t>
          </a:r>
          <a:r>
            <a:rPr lang="en-US" sz="2300" b="1" kern="1200" dirty="0">
              <a:latin typeface="Calibri (Body)Calibri (Headings)"/>
            </a:rPr>
            <a:t> </a:t>
          </a:r>
          <a:r>
            <a:rPr lang="en-US" sz="2300" b="1" kern="1200" dirty="0" err="1">
              <a:latin typeface="Calibri (Body)Calibri (Headings)"/>
            </a:rPr>
            <a:t>xét</a:t>
          </a:r>
          <a:r>
            <a:rPr lang="en-US" sz="2300" b="1" kern="1200" dirty="0">
              <a:latin typeface="Calibri (Body)Calibri (Headings)"/>
            </a:rPr>
            <a:t>, </a:t>
          </a:r>
          <a:r>
            <a:rPr lang="en-US" sz="2300" b="1" kern="1200" dirty="0" err="1">
              <a:latin typeface="Calibri (Body)Calibri (Headings)"/>
            </a:rPr>
            <a:t>có</a:t>
          </a:r>
          <a:r>
            <a:rPr lang="en-US" sz="2300" b="1" kern="1200" dirty="0">
              <a:latin typeface="Calibri (Body)Calibri (Headings)"/>
            </a:rPr>
            <a:t> ý </a:t>
          </a:r>
          <a:r>
            <a:rPr lang="en-US" sz="2300" b="1" kern="1200" dirty="0" err="1">
              <a:latin typeface="Calibri (Body)Calibri (Headings)"/>
            </a:rPr>
            <a:t>kiến</a:t>
          </a:r>
          <a:r>
            <a:rPr lang="en-US" sz="2300" b="1" kern="1200" dirty="0">
              <a:latin typeface="Calibri (Body)Calibri (Headings)"/>
            </a:rPr>
            <a:t> </a:t>
          </a:r>
          <a:r>
            <a:rPr lang="en-US" sz="2300" b="1" kern="1200" dirty="0" err="1">
              <a:latin typeface="Calibri (Body)Calibri (Headings)"/>
            </a:rPr>
            <a:t>gửi</a:t>
          </a:r>
          <a:r>
            <a:rPr lang="en-US" sz="2300" b="1" kern="1200" dirty="0">
              <a:latin typeface="Calibri (Body)Calibri (Headings)"/>
            </a:rPr>
            <a:t> </a:t>
          </a:r>
          <a:r>
            <a:rPr lang="en-US" sz="2300" b="1" kern="1200" dirty="0" err="1">
              <a:latin typeface="Calibri (Body)Calibri (Headings)"/>
            </a:rPr>
            <a:t>Bộ</a:t>
          </a:r>
          <a:r>
            <a:rPr lang="en-US" sz="2300" b="1" kern="1200" dirty="0">
              <a:latin typeface="Calibri (Body)Calibri (Headings)"/>
            </a:rPr>
            <a:t> </a:t>
          </a:r>
          <a:r>
            <a:rPr lang="en-US" sz="2300" b="1" kern="1200" dirty="0" err="1">
              <a:latin typeface="Calibri (Body)Calibri (Headings)"/>
            </a:rPr>
            <a:t>Kế</a:t>
          </a:r>
          <a:r>
            <a:rPr lang="en-US" sz="2300" b="1" kern="1200" dirty="0">
              <a:latin typeface="Calibri (Body)Calibri (Headings)"/>
            </a:rPr>
            <a:t> </a:t>
          </a:r>
          <a:r>
            <a:rPr lang="en-US" sz="2300" b="1" kern="1200" dirty="0" err="1">
              <a:latin typeface="Calibri (Body)Calibri (Headings)"/>
            </a:rPr>
            <a:t>hoạch</a:t>
          </a:r>
          <a:r>
            <a:rPr lang="en-US" sz="2300" b="1" kern="1200" dirty="0">
              <a:latin typeface="Calibri (Body)Calibri (Headings)"/>
            </a:rPr>
            <a:t> </a:t>
          </a:r>
          <a:r>
            <a:rPr lang="en-US" sz="2300" b="1" kern="1200" dirty="0" err="1">
              <a:latin typeface="Calibri (Body)Calibri (Headings)"/>
            </a:rPr>
            <a:t>và</a:t>
          </a:r>
          <a:r>
            <a:rPr lang="en-US" sz="2300" b="1" kern="1200" dirty="0">
              <a:latin typeface="Calibri (Body)Calibri (Headings)"/>
            </a:rPr>
            <a:t> </a:t>
          </a:r>
          <a:r>
            <a:rPr lang="en-US" sz="2300" b="1" kern="1200" dirty="0" err="1">
              <a:latin typeface="Calibri (Body)Calibri (Headings)"/>
            </a:rPr>
            <a:t>Đầu</a:t>
          </a:r>
          <a:r>
            <a:rPr lang="en-US" sz="2300" b="1" kern="1200" dirty="0">
              <a:latin typeface="Calibri (Body)Calibri (Headings)"/>
            </a:rPr>
            <a:t> </a:t>
          </a:r>
          <a:r>
            <a:rPr lang="en-US" sz="2300" b="1" kern="1200" dirty="0" err="1">
              <a:latin typeface="Calibri (Body)Calibri (Headings)"/>
            </a:rPr>
            <a:t>tư</a:t>
          </a:r>
          <a:r>
            <a:rPr lang="en-US" sz="2300" b="1" kern="1200" dirty="0">
              <a:latin typeface="Calibri (Body)Calibri (Headings)"/>
            </a:rPr>
            <a:t>.</a:t>
          </a:r>
          <a:endParaRPr lang="en-US" sz="2300" kern="1200" dirty="0">
            <a:latin typeface="Calibri (Body)Calibri (Headings)"/>
          </a:endParaRPr>
        </a:p>
      </dsp:txBody>
      <dsp:txXfrm rot="-5400000">
        <a:off x="832604" y="2186224"/>
        <a:ext cx="7816454" cy="697650"/>
      </dsp:txXfrm>
    </dsp:sp>
    <dsp:sp modelId="{73987EFD-986F-4B63-83C2-8E9AE49B7A75}">
      <dsp:nvSpPr>
        <dsp:cNvPr id="0" name=""/>
        <dsp:cNvSpPr/>
      </dsp:nvSpPr>
      <dsp:spPr>
        <a:xfrm rot="5400000">
          <a:off x="-178415" y="3400198"/>
          <a:ext cx="1189434" cy="83260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latin typeface="Calibri (Headings))"/>
            </a:rPr>
            <a:t>Bước</a:t>
          </a:r>
          <a:r>
            <a:rPr lang="en-US" sz="1900" kern="1200" dirty="0">
              <a:latin typeface="Calibri (Headings))"/>
            </a:rPr>
            <a:t> 4</a:t>
          </a:r>
        </a:p>
      </dsp:txBody>
      <dsp:txXfrm rot="-5400000">
        <a:off x="0" y="3638085"/>
        <a:ext cx="832604" cy="356830"/>
      </dsp:txXfrm>
    </dsp:sp>
    <dsp:sp modelId="{DF8BF73E-DD2C-41BA-9A74-019A246BEC21}">
      <dsp:nvSpPr>
        <dsp:cNvPr id="0" name=""/>
        <dsp:cNvSpPr/>
      </dsp:nvSpPr>
      <dsp:spPr>
        <a:xfrm rot="5400000">
          <a:off x="4373135" y="-318748"/>
          <a:ext cx="773132" cy="785419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a:latin typeface="Calibri (Headings))"/>
            </a:rPr>
            <a:t> </a:t>
          </a:r>
          <a:r>
            <a:rPr lang="en-US" sz="2300" b="1" kern="1200" dirty="0" err="1">
              <a:latin typeface="Calibri (Headings))"/>
            </a:rPr>
            <a:t>Bộ</a:t>
          </a:r>
          <a:r>
            <a:rPr lang="en-US" sz="2300" b="1" kern="1200" dirty="0">
              <a:latin typeface="Calibri (Headings))"/>
            </a:rPr>
            <a:t> </a:t>
          </a:r>
          <a:r>
            <a:rPr lang="en-US" sz="2300" b="1" kern="1200" dirty="0" err="1">
              <a:latin typeface="Calibri (Headings))"/>
            </a:rPr>
            <a:t>Kế</a:t>
          </a:r>
          <a:r>
            <a:rPr lang="en-US" sz="2300" b="1" kern="1200" dirty="0">
              <a:latin typeface="Calibri (Headings))"/>
            </a:rPr>
            <a:t> </a:t>
          </a:r>
          <a:r>
            <a:rPr lang="en-US" sz="2300" b="1" kern="1200" dirty="0" err="1">
              <a:latin typeface="Calibri (Headings))"/>
            </a:rPr>
            <a:t>hoạch</a:t>
          </a:r>
          <a:r>
            <a:rPr lang="en-US" sz="2300" b="1" kern="1200" dirty="0">
              <a:latin typeface="Calibri (Headings))"/>
            </a:rPr>
            <a:t> </a:t>
          </a:r>
          <a:r>
            <a:rPr lang="en-US" sz="2300" b="1" kern="1200" dirty="0" err="1">
              <a:latin typeface="Calibri (Headings))"/>
            </a:rPr>
            <a:t>và</a:t>
          </a:r>
          <a:r>
            <a:rPr lang="en-US" sz="2300" b="1" kern="1200" dirty="0">
              <a:latin typeface="Calibri (Headings))"/>
            </a:rPr>
            <a:t> </a:t>
          </a:r>
          <a:r>
            <a:rPr lang="en-US" sz="2300" b="1" kern="1200" dirty="0" err="1">
              <a:latin typeface="Calibri (Headings))"/>
            </a:rPr>
            <a:t>Đầu</a:t>
          </a:r>
          <a:r>
            <a:rPr lang="en-US" sz="2300" b="1" kern="1200" dirty="0">
              <a:latin typeface="Calibri (Headings))"/>
            </a:rPr>
            <a:t> </a:t>
          </a:r>
          <a:r>
            <a:rPr lang="en-US" sz="2300" b="1" kern="1200" dirty="0" err="1">
              <a:latin typeface="Calibri (Headings))"/>
            </a:rPr>
            <a:t>tư</a:t>
          </a:r>
          <a:r>
            <a:rPr lang="en-US" sz="2300" b="1" kern="1200" dirty="0">
              <a:latin typeface="Calibri (Headings))"/>
            </a:rPr>
            <a:t> </a:t>
          </a:r>
          <a:r>
            <a:rPr lang="en-US" sz="2300" b="1" kern="1200" dirty="0" err="1">
              <a:latin typeface="Calibri (Headings))"/>
            </a:rPr>
            <a:t>lập</a:t>
          </a:r>
          <a:r>
            <a:rPr lang="en-US" sz="2300" b="1" kern="1200" dirty="0">
              <a:latin typeface="Calibri (Headings))"/>
            </a:rPr>
            <a:t> </a:t>
          </a:r>
          <a:r>
            <a:rPr lang="en-US" sz="2300" b="1" kern="1200" dirty="0" err="1">
              <a:latin typeface="Calibri (Headings))"/>
            </a:rPr>
            <a:t>báo</a:t>
          </a:r>
          <a:r>
            <a:rPr lang="en-US" sz="2300" b="1" kern="1200" dirty="0">
              <a:latin typeface="Calibri (Headings))"/>
            </a:rPr>
            <a:t> </a:t>
          </a:r>
          <a:r>
            <a:rPr lang="en-US" sz="2300" b="1" kern="1200" dirty="0" err="1">
              <a:latin typeface="Calibri (Headings))"/>
            </a:rPr>
            <a:t>cáo</a:t>
          </a:r>
          <a:r>
            <a:rPr lang="en-US" sz="2300" b="1" kern="1200" dirty="0">
              <a:latin typeface="Calibri (Headings))"/>
            </a:rPr>
            <a:t> </a:t>
          </a:r>
          <a:r>
            <a:rPr lang="en-US" sz="2300" b="1" kern="1200" dirty="0" err="1">
              <a:latin typeface="Calibri (Headings))"/>
            </a:rPr>
            <a:t>thẩm</a:t>
          </a:r>
          <a:r>
            <a:rPr lang="en-US" sz="2300" b="1" kern="1200" dirty="0">
              <a:latin typeface="Calibri (Headings))"/>
            </a:rPr>
            <a:t> </a:t>
          </a:r>
          <a:r>
            <a:rPr lang="en-US" sz="2300" b="1" kern="1200" dirty="0" err="1">
              <a:latin typeface="Calibri (Headings))"/>
            </a:rPr>
            <a:t>định</a:t>
          </a:r>
          <a:r>
            <a:rPr lang="en-US" sz="2300" b="1" kern="1200" dirty="0">
              <a:latin typeface="Calibri (Headings))"/>
            </a:rPr>
            <a:t> </a:t>
          </a:r>
          <a:r>
            <a:rPr lang="en-US" sz="2300" b="1" kern="1200" dirty="0" err="1">
              <a:latin typeface="Calibri (Headings))"/>
            </a:rPr>
            <a:t>trình</a:t>
          </a:r>
          <a:r>
            <a:rPr lang="en-US" sz="2300" b="1" kern="1200" dirty="0">
              <a:latin typeface="Calibri (Headings))"/>
            </a:rPr>
            <a:t> </a:t>
          </a:r>
          <a:r>
            <a:rPr lang="en-US" sz="2300" b="1" kern="1200" dirty="0" err="1">
              <a:latin typeface="Calibri (Headings))"/>
            </a:rPr>
            <a:t>Thủ</a:t>
          </a:r>
          <a:r>
            <a:rPr lang="en-US" sz="2300" b="1" kern="1200" dirty="0">
              <a:latin typeface="Calibri (Headings))"/>
            </a:rPr>
            <a:t> </a:t>
          </a:r>
          <a:r>
            <a:rPr lang="en-US" sz="2300" b="1" kern="1200" dirty="0" err="1">
              <a:latin typeface="Calibri (Headings))"/>
            </a:rPr>
            <a:t>tướng</a:t>
          </a:r>
          <a:r>
            <a:rPr lang="en-US" sz="2300" b="1" kern="1200" dirty="0">
              <a:latin typeface="Calibri (Headings))"/>
            </a:rPr>
            <a:t> </a:t>
          </a:r>
          <a:r>
            <a:rPr lang="en-US" sz="2300" b="1" kern="1200" dirty="0" err="1">
              <a:latin typeface="Calibri (Headings))"/>
            </a:rPr>
            <a:t>Chính</a:t>
          </a:r>
          <a:r>
            <a:rPr lang="en-US" sz="2300" b="1" kern="1200" dirty="0">
              <a:latin typeface="Calibri (Headings))"/>
            </a:rPr>
            <a:t> </a:t>
          </a:r>
          <a:r>
            <a:rPr lang="en-US" sz="2300" b="1" kern="1200" dirty="0" err="1">
              <a:latin typeface="Calibri (Headings))"/>
            </a:rPr>
            <a:t>phủ</a:t>
          </a:r>
          <a:r>
            <a:rPr lang="en-US" sz="2300" b="1" kern="1200" dirty="0">
              <a:latin typeface="Calibri (Headings))"/>
            </a:rPr>
            <a:t> </a:t>
          </a:r>
          <a:r>
            <a:rPr lang="en-US" sz="2300" b="1" kern="1200" dirty="0" err="1">
              <a:latin typeface="Calibri (Headings))"/>
            </a:rPr>
            <a:t>quyết</a:t>
          </a:r>
          <a:r>
            <a:rPr lang="en-US" sz="2300" b="1" kern="1200" dirty="0">
              <a:latin typeface="Calibri (Headings))"/>
            </a:rPr>
            <a:t> </a:t>
          </a:r>
          <a:r>
            <a:rPr lang="en-US" sz="2300" b="1" kern="1200" dirty="0" err="1">
              <a:latin typeface="Calibri (Headings))"/>
            </a:rPr>
            <a:t>định</a:t>
          </a:r>
          <a:r>
            <a:rPr lang="en-US" sz="2300" b="1" kern="1200" dirty="0">
              <a:latin typeface="Calibri (Headings))"/>
            </a:rPr>
            <a:t> </a:t>
          </a:r>
          <a:r>
            <a:rPr lang="en-US" sz="2300" b="1" kern="1200" dirty="0" err="1">
              <a:latin typeface="Calibri (Headings))"/>
            </a:rPr>
            <a:t>chủ</a:t>
          </a:r>
          <a:r>
            <a:rPr lang="en-US" sz="2300" b="1" kern="1200" dirty="0">
              <a:latin typeface="Calibri (Headings))"/>
            </a:rPr>
            <a:t> </a:t>
          </a:r>
          <a:r>
            <a:rPr lang="en-US" sz="2300" b="1" kern="1200" dirty="0" err="1">
              <a:latin typeface="Calibri (Headings))"/>
            </a:rPr>
            <a:t>trương</a:t>
          </a:r>
          <a:r>
            <a:rPr lang="en-US" sz="2300" b="1" kern="1200" dirty="0">
              <a:latin typeface="Calibri (Headings))"/>
            </a:rPr>
            <a:t> </a:t>
          </a:r>
          <a:r>
            <a:rPr lang="en-US" sz="2300" b="1" kern="1200" dirty="0" err="1">
              <a:latin typeface="Calibri (Headings))"/>
            </a:rPr>
            <a:t>đầu</a:t>
          </a:r>
          <a:r>
            <a:rPr lang="en-US" sz="2300" b="1" kern="1200" dirty="0">
              <a:latin typeface="Calibri (Headings))"/>
            </a:rPr>
            <a:t> </a:t>
          </a:r>
          <a:r>
            <a:rPr lang="en-US" sz="2300" b="1" kern="1200" dirty="0" err="1">
              <a:latin typeface="Calibri (Headings))"/>
            </a:rPr>
            <a:t>tư</a:t>
          </a:r>
          <a:r>
            <a:rPr lang="en-US" sz="2300" kern="1200" dirty="0">
              <a:latin typeface="Calibri (Headings))"/>
            </a:rPr>
            <a:t>.</a:t>
          </a:r>
        </a:p>
      </dsp:txBody>
      <dsp:txXfrm rot="-5400000">
        <a:off x="832604" y="3259524"/>
        <a:ext cx="7816454" cy="697650"/>
      </dsp:txXfrm>
    </dsp:sp>
    <dsp:sp modelId="{90610D72-B2D9-4B65-9B17-3D076D5F4F5E}">
      <dsp:nvSpPr>
        <dsp:cNvPr id="0" name=""/>
        <dsp:cNvSpPr/>
      </dsp:nvSpPr>
      <dsp:spPr>
        <a:xfrm rot="5400000">
          <a:off x="-178415" y="4473499"/>
          <a:ext cx="1189434" cy="832604"/>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latin typeface="Calibri (Headings))"/>
            </a:rPr>
            <a:t>Bước</a:t>
          </a:r>
          <a:r>
            <a:rPr lang="en-US" sz="1900" kern="1200" dirty="0">
              <a:latin typeface="Calibri (Headings))"/>
            </a:rPr>
            <a:t> 5</a:t>
          </a:r>
        </a:p>
      </dsp:txBody>
      <dsp:txXfrm rot="-5400000">
        <a:off x="0" y="4711386"/>
        <a:ext cx="832604" cy="356830"/>
      </dsp:txXfrm>
    </dsp:sp>
    <dsp:sp modelId="{3E389677-EE1C-44EB-B1C9-C5CF73DEC8A0}">
      <dsp:nvSpPr>
        <dsp:cNvPr id="0" name=""/>
        <dsp:cNvSpPr/>
      </dsp:nvSpPr>
      <dsp:spPr>
        <a:xfrm rot="5400000">
          <a:off x="4373135" y="754552"/>
          <a:ext cx="773132" cy="785419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err="1">
              <a:latin typeface="Calibri (Headings))"/>
            </a:rPr>
            <a:t>Thủ</a:t>
          </a:r>
          <a:r>
            <a:rPr lang="en-US" sz="2300" b="1" kern="1200" dirty="0">
              <a:latin typeface="Calibri (Headings))"/>
            </a:rPr>
            <a:t> </a:t>
          </a:r>
          <a:r>
            <a:rPr lang="en-US" sz="2300" b="1" kern="1200" dirty="0" err="1">
              <a:latin typeface="Calibri (Headings))"/>
            </a:rPr>
            <a:t>tướng</a:t>
          </a:r>
          <a:r>
            <a:rPr lang="en-US" sz="2300" b="1" kern="1200" dirty="0">
              <a:latin typeface="Calibri (Headings))"/>
            </a:rPr>
            <a:t> </a:t>
          </a:r>
          <a:r>
            <a:rPr lang="en-US" sz="2300" b="1" kern="1200" dirty="0" err="1">
              <a:latin typeface="Calibri (Headings))"/>
            </a:rPr>
            <a:t>Chính</a:t>
          </a:r>
          <a:r>
            <a:rPr lang="en-US" sz="2300" b="1" kern="1200" dirty="0">
              <a:latin typeface="Calibri (Headings))"/>
            </a:rPr>
            <a:t> </a:t>
          </a:r>
          <a:r>
            <a:rPr lang="en-US" sz="2300" b="1" kern="1200" dirty="0" err="1">
              <a:latin typeface="Calibri (Headings))"/>
            </a:rPr>
            <a:t>phủ</a:t>
          </a:r>
          <a:r>
            <a:rPr lang="en-US" sz="2300" b="1" kern="1200" dirty="0">
              <a:latin typeface="Calibri (Headings))"/>
            </a:rPr>
            <a:t> </a:t>
          </a:r>
          <a:r>
            <a:rPr lang="en-US" sz="2300" b="1" kern="1200" dirty="0" err="1">
              <a:latin typeface="Calibri (Headings))"/>
            </a:rPr>
            <a:t>quyết</a:t>
          </a:r>
          <a:r>
            <a:rPr lang="en-US" sz="2300" b="1" kern="1200" dirty="0">
              <a:latin typeface="Calibri (Headings))"/>
            </a:rPr>
            <a:t> </a:t>
          </a:r>
          <a:r>
            <a:rPr lang="en-US" sz="2300" b="1" kern="1200" dirty="0" err="1">
              <a:latin typeface="Calibri (Headings))"/>
            </a:rPr>
            <a:t>định</a:t>
          </a:r>
          <a:r>
            <a:rPr lang="en-US" sz="2300" b="1" kern="1200" dirty="0">
              <a:latin typeface="Calibri (Headings))"/>
            </a:rPr>
            <a:t> </a:t>
          </a:r>
          <a:r>
            <a:rPr lang="en-US" sz="2300" b="1" kern="1200" dirty="0" err="1">
              <a:latin typeface="Calibri (Headings))"/>
            </a:rPr>
            <a:t>chủ</a:t>
          </a:r>
          <a:r>
            <a:rPr lang="en-US" sz="2300" b="1" kern="1200" dirty="0">
              <a:latin typeface="Calibri (Headings))"/>
            </a:rPr>
            <a:t> </a:t>
          </a:r>
          <a:r>
            <a:rPr lang="en-US" sz="2300" b="1" kern="1200" dirty="0" err="1">
              <a:latin typeface="Calibri (Headings))"/>
            </a:rPr>
            <a:t>trương</a:t>
          </a:r>
          <a:r>
            <a:rPr lang="en-US" sz="2300" b="1" kern="1200" dirty="0">
              <a:latin typeface="Calibri (Headings))"/>
            </a:rPr>
            <a:t> </a:t>
          </a:r>
          <a:r>
            <a:rPr lang="en-US" sz="2300" b="1" kern="1200" dirty="0" err="1">
              <a:latin typeface="Calibri (Headings))"/>
            </a:rPr>
            <a:t>đầu</a:t>
          </a:r>
          <a:r>
            <a:rPr lang="en-US" sz="2300" b="1" kern="1200" dirty="0">
              <a:latin typeface="Calibri (Headings))"/>
            </a:rPr>
            <a:t> </a:t>
          </a:r>
          <a:r>
            <a:rPr lang="en-US" sz="2300" b="1" kern="1200" dirty="0" err="1">
              <a:latin typeface="Calibri (Headings))"/>
            </a:rPr>
            <a:t>tư</a:t>
          </a:r>
          <a:endParaRPr lang="en-US" sz="2300" kern="1200" dirty="0">
            <a:latin typeface="Calibri (Headings))"/>
          </a:endParaRPr>
        </a:p>
      </dsp:txBody>
      <dsp:txXfrm rot="-5400000">
        <a:off x="832604" y="4332825"/>
        <a:ext cx="7816454" cy="6976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14CA1-C0A0-4352-B3C6-796C02E4CB45}">
      <dsp:nvSpPr>
        <dsp:cNvPr id="0" name=""/>
        <dsp:cNvSpPr/>
      </dsp:nvSpPr>
      <dsp:spPr>
        <a:xfrm>
          <a:off x="-5116854" y="-783848"/>
          <a:ext cx="6093559" cy="6093559"/>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A453C2-3A63-41DA-BDA4-65C6F7A161F4}">
      <dsp:nvSpPr>
        <dsp:cNvPr id="0" name=""/>
        <dsp:cNvSpPr/>
      </dsp:nvSpPr>
      <dsp:spPr>
        <a:xfrm>
          <a:off x="435875" y="381294"/>
          <a:ext cx="8453353" cy="9051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err="1"/>
            <a:t>Tại</a:t>
          </a:r>
          <a:r>
            <a:rPr lang="en-US" sz="2400" b="1" kern="1200" dirty="0"/>
            <a:t> </a:t>
          </a:r>
          <a:r>
            <a:rPr lang="en-US" sz="2400" b="1" kern="1200" dirty="0" err="1"/>
            <a:t>thời</a:t>
          </a:r>
          <a:r>
            <a:rPr lang="en-US" sz="2400" b="1" kern="1200" dirty="0"/>
            <a:t> </a:t>
          </a:r>
          <a:r>
            <a:rPr lang="en-US" sz="2400" b="1" kern="1200" dirty="0" err="1"/>
            <a:t>điểm</a:t>
          </a:r>
          <a:r>
            <a:rPr lang="en-US" sz="2400" b="1" kern="1200" dirty="0"/>
            <a:t> </a:t>
          </a:r>
          <a:r>
            <a:rPr lang="en-US" sz="2400" b="1" kern="1200" dirty="0" err="1"/>
            <a:t>thành</a:t>
          </a:r>
          <a:r>
            <a:rPr lang="en-US" sz="2400" b="1" kern="1200" dirty="0"/>
            <a:t> </a:t>
          </a:r>
          <a:r>
            <a:rPr lang="en-US" sz="2400" b="1" kern="1200" dirty="0" err="1"/>
            <a:t>lập</a:t>
          </a:r>
          <a:r>
            <a:rPr lang="en-US" sz="2400" b="1" kern="1200" dirty="0"/>
            <a:t>: </a:t>
          </a:r>
          <a:r>
            <a:rPr lang="en-US" sz="2400" b="1" kern="1200" dirty="0" err="1"/>
            <a:t>ngành</a:t>
          </a:r>
          <a:r>
            <a:rPr lang="en-US" sz="2400" b="1" kern="1200" dirty="0"/>
            <a:t>, </a:t>
          </a:r>
          <a:r>
            <a:rPr lang="en-US" sz="2400" b="1" kern="1200" dirty="0" err="1"/>
            <a:t>nghề</a:t>
          </a:r>
          <a:r>
            <a:rPr lang="en-US" sz="2400" b="1" kern="1200" dirty="0"/>
            <a:t> ĐKKD </a:t>
          </a:r>
          <a:r>
            <a:rPr lang="en-US" sz="2400" b="1" kern="1200" dirty="0" err="1"/>
            <a:t>phù</a:t>
          </a:r>
          <a:r>
            <a:rPr lang="en-US" sz="2400" b="1" kern="1200" dirty="0"/>
            <a:t> </a:t>
          </a:r>
          <a:r>
            <a:rPr lang="en-US" sz="2400" b="1" kern="1200" dirty="0" err="1"/>
            <a:t>hợp</a:t>
          </a:r>
          <a:r>
            <a:rPr lang="en-US" sz="2400" b="1" kern="1200" dirty="0"/>
            <a:t> </a:t>
          </a:r>
          <a:r>
            <a:rPr lang="en-US" sz="2400" b="1" kern="1200" dirty="0" err="1"/>
            <a:t>với</a:t>
          </a:r>
          <a:r>
            <a:rPr lang="en-US" sz="2400" b="1" kern="1200" dirty="0"/>
            <a:t> </a:t>
          </a:r>
          <a:r>
            <a:rPr lang="en-US" sz="2400" b="1" kern="1200" dirty="0" err="1"/>
            <a:t>mục</a:t>
          </a:r>
          <a:r>
            <a:rPr lang="en-US" sz="2400" b="1" kern="1200" dirty="0"/>
            <a:t> </a:t>
          </a:r>
          <a:r>
            <a:rPr lang="en-US" sz="2400" b="1" kern="1200" dirty="0" err="1"/>
            <a:t>tiêu</a:t>
          </a:r>
          <a:r>
            <a:rPr lang="en-US" sz="2400" b="1" kern="1200" dirty="0"/>
            <a:t> DAĐT </a:t>
          </a:r>
        </a:p>
      </dsp:txBody>
      <dsp:txXfrm>
        <a:off x="435875" y="381294"/>
        <a:ext cx="8453353" cy="905172"/>
      </dsp:txXfrm>
    </dsp:sp>
    <dsp:sp modelId="{31817FE2-3AD1-4623-8ED6-D20BEC6DEE86}">
      <dsp:nvSpPr>
        <dsp:cNvPr id="0" name=""/>
        <dsp:cNvSpPr/>
      </dsp:nvSpPr>
      <dsp:spPr>
        <a:xfrm>
          <a:off x="0" y="305099"/>
          <a:ext cx="1131465" cy="1131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695CF-3E4E-43A6-8DD8-7299D4B9483C}">
      <dsp:nvSpPr>
        <dsp:cNvPr id="0" name=""/>
        <dsp:cNvSpPr/>
      </dsp:nvSpPr>
      <dsp:spPr>
        <a:xfrm>
          <a:off x="763942" y="1739053"/>
          <a:ext cx="8124323" cy="9051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8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1" kern="1200" dirty="0" err="1"/>
            <a:t>Nhà</a:t>
          </a:r>
          <a:r>
            <a:rPr lang="en-US" sz="2300" b="1" kern="1200" dirty="0"/>
            <a:t> </a:t>
          </a:r>
          <a:r>
            <a:rPr lang="en-US" sz="2300" b="1" kern="1200" dirty="0" err="1"/>
            <a:t>đầu</a:t>
          </a:r>
          <a:r>
            <a:rPr lang="en-US" sz="2300" b="1" kern="1200" dirty="0"/>
            <a:t> </a:t>
          </a:r>
          <a:r>
            <a:rPr lang="en-US" sz="2300" b="1" kern="1200" dirty="0" err="1"/>
            <a:t>tư</a:t>
          </a:r>
          <a:r>
            <a:rPr lang="en-US" sz="2300" b="1" kern="1200" dirty="0"/>
            <a:t> </a:t>
          </a:r>
          <a:r>
            <a:rPr lang="en-US" sz="2300" b="1" kern="1200" dirty="0" err="1"/>
            <a:t>thực</a:t>
          </a:r>
          <a:r>
            <a:rPr lang="en-US" sz="2300" b="1" kern="1200" dirty="0"/>
            <a:t> </a:t>
          </a:r>
          <a:r>
            <a:rPr lang="en-US" sz="2300" b="1" kern="1200" dirty="0" err="1"/>
            <a:t>hiện</a:t>
          </a:r>
          <a:r>
            <a:rPr lang="en-US" sz="2300" b="1" kern="1200" dirty="0"/>
            <a:t> </a:t>
          </a:r>
          <a:r>
            <a:rPr lang="en-US" sz="2300" b="1" kern="1200" dirty="0" err="1"/>
            <a:t>quyền</a:t>
          </a:r>
          <a:r>
            <a:rPr lang="en-US" sz="2300" b="1" kern="1200" dirty="0"/>
            <a:t> </a:t>
          </a:r>
          <a:r>
            <a:rPr lang="en-US" sz="2300" b="1" kern="1200" dirty="0" err="1"/>
            <a:t>và</a:t>
          </a:r>
          <a:r>
            <a:rPr lang="en-US" sz="2300" b="1" kern="1200" dirty="0"/>
            <a:t> </a:t>
          </a:r>
          <a:r>
            <a:rPr lang="en-US" sz="2300" b="1" kern="1200" dirty="0" err="1"/>
            <a:t>nghĩa</a:t>
          </a:r>
          <a:r>
            <a:rPr lang="en-US" sz="2300" b="1" kern="1200" dirty="0"/>
            <a:t> </a:t>
          </a:r>
          <a:r>
            <a:rPr lang="en-US" sz="2300" b="1" kern="1200" dirty="0" err="1"/>
            <a:t>vụ</a:t>
          </a:r>
          <a:r>
            <a:rPr lang="en-US" sz="2300" b="1" kern="1200" dirty="0"/>
            <a:t> </a:t>
          </a:r>
          <a:r>
            <a:rPr lang="en-US" sz="2300" b="1" kern="1200" dirty="0" err="1"/>
            <a:t>đối</a:t>
          </a:r>
          <a:r>
            <a:rPr lang="en-US" sz="2300" b="1" kern="1200" dirty="0"/>
            <a:t> </a:t>
          </a:r>
          <a:r>
            <a:rPr lang="en-US" sz="2300" b="1" kern="1200" dirty="0" err="1"/>
            <a:t>với</a:t>
          </a:r>
          <a:r>
            <a:rPr lang="en-US" sz="2300" b="1" kern="1200" dirty="0"/>
            <a:t> </a:t>
          </a:r>
          <a:r>
            <a:rPr lang="en-US" sz="2300" b="1" kern="1200" dirty="0" err="1"/>
            <a:t>dự</a:t>
          </a:r>
          <a:r>
            <a:rPr lang="en-US" sz="2300" b="1" kern="1200" dirty="0"/>
            <a:t> </a:t>
          </a:r>
          <a:r>
            <a:rPr lang="en-US" sz="2300" b="1" kern="1200" dirty="0" err="1"/>
            <a:t>án</a:t>
          </a:r>
          <a:r>
            <a:rPr lang="en-US" sz="2300" b="1" kern="1200" dirty="0"/>
            <a:t> </a:t>
          </a:r>
          <a:r>
            <a:rPr lang="en-US" sz="2300" b="1" kern="1200" dirty="0" err="1"/>
            <a:t>với</a:t>
          </a:r>
          <a:r>
            <a:rPr lang="en-US" sz="2300" b="1" kern="1200" dirty="0"/>
            <a:t> </a:t>
          </a:r>
          <a:r>
            <a:rPr lang="en-US" sz="2300" b="1" kern="1200" dirty="0" err="1"/>
            <a:t>tư</a:t>
          </a:r>
          <a:r>
            <a:rPr lang="en-US" sz="2300" b="1" kern="1200" dirty="0"/>
            <a:t> </a:t>
          </a:r>
          <a:r>
            <a:rPr lang="en-US" sz="2300" b="1" kern="1200" dirty="0" err="1"/>
            <a:t>cách</a:t>
          </a:r>
          <a:r>
            <a:rPr lang="en-US" sz="2300" b="1" kern="1200" dirty="0"/>
            <a:t> </a:t>
          </a:r>
          <a:r>
            <a:rPr lang="en-US" sz="2300" b="1" kern="1200" dirty="0" err="1"/>
            <a:t>là</a:t>
          </a:r>
          <a:r>
            <a:rPr lang="en-US" sz="2300" b="1" kern="1200" dirty="0"/>
            <a:t> </a:t>
          </a:r>
          <a:r>
            <a:rPr lang="en-US" sz="2300" b="1" kern="1200" dirty="0" err="1"/>
            <a:t>thành</a:t>
          </a:r>
          <a:r>
            <a:rPr lang="en-US" sz="2300" b="1" kern="1200" dirty="0"/>
            <a:t> </a:t>
          </a:r>
          <a:r>
            <a:rPr lang="en-US" sz="2300" b="1" kern="1200" dirty="0" err="1"/>
            <a:t>viên</a:t>
          </a:r>
          <a:r>
            <a:rPr lang="en-US" sz="2300" b="1" kern="1200" dirty="0"/>
            <a:t>, </a:t>
          </a:r>
          <a:r>
            <a:rPr lang="en-US" sz="2300" b="1" kern="1200" dirty="0" err="1"/>
            <a:t>cổ</a:t>
          </a:r>
          <a:r>
            <a:rPr lang="en-US" sz="2300" b="1" kern="1200" dirty="0"/>
            <a:t> </a:t>
          </a:r>
          <a:r>
            <a:rPr lang="en-US" sz="2300" b="1" kern="1200" dirty="0" err="1"/>
            <a:t>đông</a:t>
          </a:r>
          <a:r>
            <a:rPr lang="en-US" sz="2300" b="1" kern="1200" dirty="0"/>
            <a:t> </a:t>
          </a:r>
          <a:r>
            <a:rPr lang="en-US" sz="2300" b="1" kern="1200" dirty="0" err="1"/>
            <a:t>sau</a:t>
          </a:r>
          <a:r>
            <a:rPr lang="en-US" sz="2300" b="1" kern="1200" dirty="0"/>
            <a:t> </a:t>
          </a:r>
          <a:r>
            <a:rPr lang="en-US" sz="2300" b="1" kern="1200" dirty="0" err="1"/>
            <a:t>khi</a:t>
          </a:r>
          <a:r>
            <a:rPr lang="en-US" sz="2300" b="1" kern="1200" dirty="0"/>
            <a:t> </a:t>
          </a:r>
          <a:r>
            <a:rPr lang="en-US" sz="2300" b="1" kern="1200" dirty="0" err="1"/>
            <a:t>thành</a:t>
          </a:r>
          <a:r>
            <a:rPr lang="en-US" sz="2300" b="1" kern="1200" dirty="0"/>
            <a:t> </a:t>
          </a:r>
          <a:r>
            <a:rPr lang="en-US" sz="2300" b="1" kern="1200" dirty="0" err="1"/>
            <a:t>lập</a:t>
          </a:r>
          <a:r>
            <a:rPr lang="en-US" sz="2300" b="1" kern="1200" dirty="0"/>
            <a:t> TCKT</a:t>
          </a:r>
        </a:p>
      </dsp:txBody>
      <dsp:txXfrm>
        <a:off x="763942" y="1739053"/>
        <a:ext cx="8124323" cy="905172"/>
      </dsp:txXfrm>
    </dsp:sp>
    <dsp:sp modelId="{539D071E-B6CB-4518-A249-830AEF932D2E}">
      <dsp:nvSpPr>
        <dsp:cNvPr id="0" name=""/>
        <dsp:cNvSpPr/>
      </dsp:nvSpPr>
      <dsp:spPr>
        <a:xfrm>
          <a:off x="391487" y="1697198"/>
          <a:ext cx="1131465" cy="1131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688450-AE79-4A66-A4B7-3B8B80D44C56}">
      <dsp:nvSpPr>
        <dsp:cNvPr id="0" name=""/>
        <dsp:cNvSpPr/>
      </dsp:nvSpPr>
      <dsp:spPr>
        <a:xfrm>
          <a:off x="435875" y="3096812"/>
          <a:ext cx="8453353" cy="9051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8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1" kern="1200" dirty="0" err="1"/>
            <a:t>Vốn</a:t>
          </a:r>
          <a:r>
            <a:rPr lang="en-US" sz="2300" b="1" kern="1200" dirty="0"/>
            <a:t> </a:t>
          </a:r>
          <a:r>
            <a:rPr lang="en-US" sz="2300" b="1" kern="1200" dirty="0" err="1"/>
            <a:t>điều</a:t>
          </a:r>
          <a:r>
            <a:rPr lang="en-US" sz="2300" b="1" kern="1200" dirty="0"/>
            <a:t> </a:t>
          </a:r>
          <a:r>
            <a:rPr lang="en-US" sz="2300" b="1" kern="1200" dirty="0" err="1"/>
            <a:t>lệ</a:t>
          </a:r>
          <a:r>
            <a:rPr lang="en-US" sz="2300" b="1" kern="1200" dirty="0"/>
            <a:t> </a:t>
          </a:r>
          <a:r>
            <a:rPr lang="en-US" sz="2300" b="1" kern="1200" dirty="0" err="1"/>
            <a:t>của</a:t>
          </a:r>
          <a:r>
            <a:rPr lang="en-US" sz="2300" b="1" kern="1200" dirty="0"/>
            <a:t> TCKT </a:t>
          </a:r>
          <a:r>
            <a:rPr lang="en-US" sz="2300" b="1" kern="1200" dirty="0" err="1"/>
            <a:t>tại</a:t>
          </a:r>
          <a:r>
            <a:rPr lang="en-US" sz="2300" b="1" kern="1200" dirty="0"/>
            <a:t> </a:t>
          </a:r>
          <a:r>
            <a:rPr lang="en-US" sz="2300" b="1" kern="1200" dirty="0" err="1"/>
            <a:t>thời</a:t>
          </a:r>
          <a:r>
            <a:rPr lang="en-US" sz="2300" b="1" kern="1200" dirty="0"/>
            <a:t> </a:t>
          </a:r>
          <a:r>
            <a:rPr lang="en-US" sz="2300" b="1" kern="1200" dirty="0" err="1"/>
            <a:t>điểm</a:t>
          </a:r>
          <a:r>
            <a:rPr lang="en-US" sz="2300" b="1" kern="1200" dirty="0"/>
            <a:t> </a:t>
          </a:r>
          <a:r>
            <a:rPr lang="en-US" sz="2300" b="1" kern="1200" dirty="0" err="1"/>
            <a:t>thành</a:t>
          </a:r>
          <a:r>
            <a:rPr lang="en-US" sz="2300" b="1" kern="1200" dirty="0"/>
            <a:t> </a:t>
          </a:r>
          <a:r>
            <a:rPr lang="en-US" sz="2300" b="1" kern="1200" dirty="0" err="1"/>
            <a:t>lập</a:t>
          </a:r>
          <a:r>
            <a:rPr lang="en-US" sz="2300" b="1" kern="1200" dirty="0"/>
            <a:t> </a:t>
          </a:r>
          <a:r>
            <a:rPr lang="en-US" sz="2300" b="1" kern="1200" dirty="0" err="1"/>
            <a:t>không</a:t>
          </a:r>
          <a:r>
            <a:rPr lang="en-US" sz="2300" b="1" kern="1200" dirty="0"/>
            <a:t> </a:t>
          </a:r>
          <a:r>
            <a:rPr lang="en-US" sz="2300" b="1" kern="1200" dirty="0" err="1"/>
            <a:t>bắt</a:t>
          </a:r>
          <a:r>
            <a:rPr lang="en-US" sz="2300" b="1" kern="1200" dirty="0"/>
            <a:t> </a:t>
          </a:r>
          <a:r>
            <a:rPr lang="en-US" sz="2300" b="1" kern="1200" dirty="0" err="1"/>
            <a:t>buộc</a:t>
          </a:r>
          <a:r>
            <a:rPr lang="en-US" sz="2300" b="1" kern="1200" dirty="0"/>
            <a:t> </a:t>
          </a:r>
          <a:r>
            <a:rPr lang="en-US" sz="2300" b="1" kern="1200" dirty="0" err="1"/>
            <a:t>phải</a:t>
          </a:r>
          <a:r>
            <a:rPr lang="en-US" sz="2300" b="1" kern="1200" dirty="0"/>
            <a:t> </a:t>
          </a:r>
          <a:r>
            <a:rPr lang="en-US" sz="2300" b="1" kern="1200" dirty="0" err="1"/>
            <a:t>bằng</a:t>
          </a:r>
          <a:r>
            <a:rPr lang="en-US" sz="2300" b="1" kern="1200" dirty="0"/>
            <a:t> </a:t>
          </a:r>
          <a:r>
            <a:rPr lang="en-US" sz="2300" b="1" kern="1200" dirty="0" err="1"/>
            <a:t>vốn</a:t>
          </a:r>
          <a:r>
            <a:rPr lang="en-US" sz="2300" b="1" kern="1200" dirty="0"/>
            <a:t> </a:t>
          </a:r>
          <a:r>
            <a:rPr lang="en-US" sz="2300" b="1" kern="1200" dirty="0" err="1"/>
            <a:t>nhà</a:t>
          </a:r>
          <a:r>
            <a:rPr lang="en-US" sz="2300" b="1" kern="1200" dirty="0"/>
            <a:t> </a:t>
          </a:r>
          <a:r>
            <a:rPr lang="en-US" sz="2300" b="1" kern="1200" dirty="0" err="1"/>
            <a:t>đầu</a:t>
          </a:r>
          <a:r>
            <a:rPr lang="en-US" sz="2300" b="1" kern="1200" dirty="0"/>
            <a:t> </a:t>
          </a:r>
          <a:r>
            <a:rPr lang="en-US" sz="2300" b="1" kern="1200" dirty="0" err="1"/>
            <a:t>tư</a:t>
          </a:r>
          <a:r>
            <a:rPr lang="en-US" sz="2300" b="1" kern="1200" dirty="0"/>
            <a:t> cam </a:t>
          </a:r>
          <a:r>
            <a:rPr lang="en-US" sz="2300" b="1" kern="1200" dirty="0" err="1"/>
            <a:t>kết</a:t>
          </a:r>
          <a:r>
            <a:rPr lang="en-US" sz="2300" b="1" kern="1200" dirty="0"/>
            <a:t> </a:t>
          </a:r>
          <a:r>
            <a:rPr lang="en-US" sz="2300" b="1" kern="1200" dirty="0" err="1"/>
            <a:t>góp</a:t>
          </a:r>
          <a:endParaRPr lang="en-US" sz="2300" b="1" kern="1200" dirty="0"/>
        </a:p>
      </dsp:txBody>
      <dsp:txXfrm>
        <a:off x="435875" y="3096812"/>
        <a:ext cx="8453353" cy="905172"/>
      </dsp:txXfrm>
    </dsp:sp>
    <dsp:sp modelId="{DD14005F-DB7C-42F1-8B8B-58A63248FF8A}">
      <dsp:nvSpPr>
        <dsp:cNvPr id="0" name=""/>
        <dsp:cNvSpPr/>
      </dsp:nvSpPr>
      <dsp:spPr>
        <a:xfrm>
          <a:off x="62456" y="3054957"/>
          <a:ext cx="1131465" cy="1131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9F75-458C-4DDD-BFBA-77C8555AC5AB}">
      <dsp:nvSpPr>
        <dsp:cNvPr id="0" name=""/>
        <dsp:cNvSpPr/>
      </dsp:nvSpPr>
      <dsp:spPr>
        <a:xfrm>
          <a:off x="-5116879" y="-783848"/>
          <a:ext cx="6093559" cy="6093559"/>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458853-3083-4CEC-94B0-5216B262E349}">
      <dsp:nvSpPr>
        <dsp:cNvPr id="0" name=""/>
        <dsp:cNvSpPr/>
      </dsp:nvSpPr>
      <dsp:spPr>
        <a:xfrm>
          <a:off x="511398" y="347948"/>
          <a:ext cx="8722519" cy="696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err="1"/>
            <a:t>Là</a:t>
          </a:r>
          <a:r>
            <a:rPr lang="en-US" sz="2200" b="1" kern="1200" dirty="0"/>
            <a:t> </a:t>
          </a:r>
          <a:r>
            <a:rPr lang="en-US" sz="2200" b="1" kern="1200" dirty="0" err="1"/>
            <a:t>nhà</a:t>
          </a:r>
          <a:r>
            <a:rPr lang="en-US" sz="2200" b="1" kern="1200" dirty="0"/>
            <a:t> </a:t>
          </a:r>
          <a:r>
            <a:rPr lang="en-US" sz="2200" b="1" kern="1200" dirty="0" err="1"/>
            <a:t>đầu</a:t>
          </a:r>
          <a:r>
            <a:rPr lang="en-US" sz="2200" b="1" kern="1200" dirty="0"/>
            <a:t> </a:t>
          </a:r>
          <a:r>
            <a:rPr lang="en-US" sz="2200" b="1" kern="1200" dirty="0" err="1"/>
            <a:t>tư</a:t>
          </a:r>
          <a:r>
            <a:rPr lang="en-US" sz="2200" b="1" kern="1200" dirty="0"/>
            <a:t> </a:t>
          </a:r>
          <a:r>
            <a:rPr lang="en-US" sz="2200" b="1" kern="1200" dirty="0" err="1"/>
            <a:t>đối</a:t>
          </a:r>
          <a:r>
            <a:rPr lang="en-US" sz="2200" b="1" kern="1200" dirty="0"/>
            <a:t> </a:t>
          </a:r>
          <a:r>
            <a:rPr lang="en-US" sz="2200" b="1" kern="1200" dirty="0" err="1"/>
            <a:t>với</a:t>
          </a:r>
          <a:r>
            <a:rPr lang="en-US" sz="2200" b="1" kern="1200" dirty="0"/>
            <a:t> </a:t>
          </a:r>
          <a:r>
            <a:rPr lang="en-US" sz="2200" b="1" kern="1200" dirty="0" err="1"/>
            <a:t>dự</a:t>
          </a:r>
          <a:r>
            <a:rPr lang="en-US" sz="2200" b="1" kern="1200" dirty="0"/>
            <a:t> </a:t>
          </a:r>
          <a:r>
            <a:rPr lang="en-US" sz="2200" b="1" kern="1200" dirty="0" err="1"/>
            <a:t>án</a:t>
          </a:r>
          <a:r>
            <a:rPr lang="en-US" sz="2200" b="1" kern="1200" dirty="0"/>
            <a:t> </a:t>
          </a:r>
          <a:r>
            <a:rPr lang="en-US" sz="2200" b="1" kern="1200" dirty="0" err="1"/>
            <a:t>kể</a:t>
          </a:r>
          <a:r>
            <a:rPr lang="en-US" sz="2200" b="1" kern="1200" dirty="0"/>
            <a:t> </a:t>
          </a:r>
          <a:r>
            <a:rPr lang="en-US" sz="2200" b="1" kern="1200" dirty="0" err="1"/>
            <a:t>từ</a:t>
          </a:r>
          <a:r>
            <a:rPr lang="en-US" sz="2200" b="1" kern="1200" dirty="0"/>
            <a:t> </a:t>
          </a:r>
          <a:r>
            <a:rPr lang="en-US" sz="2200" b="1" kern="1200" dirty="0" err="1"/>
            <a:t>thời</a:t>
          </a:r>
          <a:r>
            <a:rPr lang="en-US" sz="2200" b="1" kern="1200" dirty="0"/>
            <a:t> </a:t>
          </a:r>
          <a:r>
            <a:rPr lang="en-US" sz="2200" b="1" kern="1200" dirty="0" err="1"/>
            <a:t>điểm</a:t>
          </a:r>
          <a:r>
            <a:rPr lang="en-US" sz="2200" b="1" kern="1200" dirty="0"/>
            <a:t> </a:t>
          </a:r>
          <a:r>
            <a:rPr lang="en-US" sz="2200" b="1" kern="1200" dirty="0" err="1"/>
            <a:t>thành</a:t>
          </a:r>
          <a:r>
            <a:rPr lang="en-US" sz="2200" b="1" kern="1200" dirty="0"/>
            <a:t> </a:t>
          </a:r>
          <a:r>
            <a:rPr lang="en-US" sz="2200" b="1" kern="1200" dirty="0" err="1"/>
            <a:t>lập</a:t>
          </a:r>
          <a:endParaRPr lang="en-US" sz="2200" b="1" kern="1200" dirty="0"/>
        </a:p>
      </dsp:txBody>
      <dsp:txXfrm>
        <a:off x="511398" y="347948"/>
        <a:ext cx="8722519" cy="696258"/>
      </dsp:txXfrm>
    </dsp:sp>
    <dsp:sp modelId="{DC2DD8AC-3CEA-41D6-9D74-8193A5CC031C}">
      <dsp:nvSpPr>
        <dsp:cNvPr id="0" name=""/>
        <dsp:cNvSpPr/>
      </dsp:nvSpPr>
      <dsp:spPr>
        <a:xfrm>
          <a:off x="76236" y="260916"/>
          <a:ext cx="870323" cy="8703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3BABD-CD40-4A8D-8AD7-1EBF7CD40C98}">
      <dsp:nvSpPr>
        <dsp:cNvPr id="0" name=""/>
        <dsp:cNvSpPr/>
      </dsp:nvSpPr>
      <dsp:spPr>
        <a:xfrm>
          <a:off x="910579" y="1392517"/>
          <a:ext cx="8323338" cy="696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err="1"/>
            <a:t>Được</a:t>
          </a:r>
          <a:r>
            <a:rPr lang="en-US" sz="2200" b="1" kern="1200" dirty="0"/>
            <a:t> </a:t>
          </a:r>
          <a:r>
            <a:rPr lang="en-US" sz="2200" b="1" kern="1200" dirty="0" err="1"/>
            <a:t>thực</a:t>
          </a:r>
          <a:r>
            <a:rPr lang="en-US" sz="2200" b="1" kern="1200" dirty="0"/>
            <a:t> </a:t>
          </a:r>
          <a:r>
            <a:rPr lang="en-US" sz="2200" b="1" kern="1200" dirty="0" err="1"/>
            <a:t>hiện</a:t>
          </a:r>
          <a:r>
            <a:rPr lang="en-US" sz="2200" b="1" kern="1200" dirty="0"/>
            <a:t> </a:t>
          </a:r>
          <a:r>
            <a:rPr lang="en-US" sz="2200" b="1" kern="1200" dirty="0" err="1"/>
            <a:t>dự</a:t>
          </a:r>
          <a:r>
            <a:rPr lang="en-US" sz="2200" b="1" kern="1200" dirty="0"/>
            <a:t> </a:t>
          </a:r>
          <a:r>
            <a:rPr lang="en-US" sz="2200" b="1" kern="1200" dirty="0" err="1"/>
            <a:t>án</a:t>
          </a:r>
          <a:r>
            <a:rPr lang="en-US" sz="2200" b="1" kern="1200" dirty="0"/>
            <a:t> </a:t>
          </a:r>
          <a:r>
            <a:rPr lang="en-US" sz="2200" b="1" kern="1200" dirty="0" err="1"/>
            <a:t>mới</a:t>
          </a:r>
          <a:r>
            <a:rPr lang="en-US" sz="2200" b="1" kern="1200" dirty="0"/>
            <a:t> </a:t>
          </a:r>
          <a:r>
            <a:rPr lang="en-US" sz="2200" b="1" kern="1200" dirty="0" err="1"/>
            <a:t>mà</a:t>
          </a:r>
          <a:r>
            <a:rPr lang="en-US" sz="2200" b="1" kern="1200" dirty="0"/>
            <a:t> </a:t>
          </a:r>
          <a:r>
            <a:rPr lang="en-US" sz="2200" b="1" kern="1200" dirty="0" err="1"/>
            <a:t>không</a:t>
          </a:r>
          <a:r>
            <a:rPr lang="en-US" sz="2200" b="1" kern="1200" dirty="0"/>
            <a:t> </a:t>
          </a:r>
          <a:r>
            <a:rPr lang="en-US" sz="2200" b="1" kern="1200" dirty="0" err="1"/>
            <a:t>phải</a:t>
          </a:r>
          <a:r>
            <a:rPr lang="en-US" sz="2200" b="1" kern="1200" dirty="0"/>
            <a:t> </a:t>
          </a:r>
          <a:r>
            <a:rPr lang="en-US" sz="2200" b="1" kern="1200" dirty="0" err="1"/>
            <a:t>lập</a:t>
          </a:r>
          <a:r>
            <a:rPr lang="en-US" sz="2200" b="1" kern="1200" dirty="0"/>
            <a:t> TCKT </a:t>
          </a:r>
          <a:r>
            <a:rPr lang="en-US" sz="2200" b="1" kern="1200" dirty="0" err="1"/>
            <a:t>mới</a:t>
          </a:r>
          <a:endParaRPr lang="en-US" sz="2200" b="1" kern="1200" dirty="0"/>
        </a:p>
      </dsp:txBody>
      <dsp:txXfrm>
        <a:off x="910579" y="1392517"/>
        <a:ext cx="8323338" cy="696258"/>
      </dsp:txXfrm>
    </dsp:sp>
    <dsp:sp modelId="{291EC7F1-6AEB-45B8-80B3-84B140BB9910}">
      <dsp:nvSpPr>
        <dsp:cNvPr id="0" name=""/>
        <dsp:cNvSpPr/>
      </dsp:nvSpPr>
      <dsp:spPr>
        <a:xfrm>
          <a:off x="475417" y="1305485"/>
          <a:ext cx="870323" cy="8703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4D0B2C-B480-4DC9-BCBF-3D26B942B459}">
      <dsp:nvSpPr>
        <dsp:cNvPr id="0" name=""/>
        <dsp:cNvSpPr/>
      </dsp:nvSpPr>
      <dsp:spPr>
        <a:xfrm>
          <a:off x="910579" y="2437086"/>
          <a:ext cx="8323338" cy="696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a, b, c K1 Đ23 LĐT </a:t>
          </a:r>
          <a:r>
            <a:rPr lang="en-US" sz="2200" b="1" kern="1200" dirty="0" err="1"/>
            <a:t>thực</a:t>
          </a:r>
          <a:r>
            <a:rPr lang="en-US" sz="2200" b="1" kern="1200" dirty="0"/>
            <a:t> </a:t>
          </a:r>
          <a:r>
            <a:rPr lang="en-US" sz="2200" b="1" kern="1200" dirty="0" err="1"/>
            <a:t>hiện</a:t>
          </a:r>
          <a:r>
            <a:rPr lang="en-US" sz="2200" b="1" kern="1200" dirty="0"/>
            <a:t> </a:t>
          </a:r>
          <a:r>
            <a:rPr lang="en-US" sz="2200" b="1" kern="1200" dirty="0" err="1"/>
            <a:t>thủ</a:t>
          </a:r>
          <a:r>
            <a:rPr lang="en-US" sz="2200" b="1" kern="1200" dirty="0"/>
            <a:t> </a:t>
          </a:r>
          <a:r>
            <a:rPr lang="en-US" sz="2200" b="1" kern="1200" dirty="0" err="1"/>
            <a:t>tục</a:t>
          </a:r>
          <a:r>
            <a:rPr lang="en-US" sz="2200" b="1" kern="1200" dirty="0"/>
            <a:t> </a:t>
          </a:r>
          <a:r>
            <a:rPr lang="en-US" sz="2200" b="1" kern="1200" dirty="0" err="1"/>
            <a:t>cấp</a:t>
          </a:r>
          <a:r>
            <a:rPr lang="en-US" sz="2200" b="1" kern="1200" dirty="0"/>
            <a:t> GCNĐT.</a:t>
          </a:r>
        </a:p>
        <a:p>
          <a:pPr marL="0" lvl="0" indent="0" algn="l" defTabSz="977900">
            <a:lnSpc>
              <a:spcPct val="90000"/>
            </a:lnSpc>
            <a:spcBef>
              <a:spcPct val="0"/>
            </a:spcBef>
            <a:spcAft>
              <a:spcPct val="35000"/>
            </a:spcAft>
            <a:buNone/>
          </a:pPr>
          <a:r>
            <a:rPr lang="en-US" sz="2200" b="1" kern="1200" dirty="0" err="1"/>
            <a:t>Trường</a:t>
          </a:r>
          <a:r>
            <a:rPr lang="en-US" sz="2200" b="1" kern="1200" dirty="0"/>
            <a:t> </a:t>
          </a:r>
          <a:r>
            <a:rPr lang="en-US" sz="2200" b="1" kern="1200" dirty="0" err="1"/>
            <a:t>hợp</a:t>
          </a:r>
          <a:r>
            <a:rPr lang="en-US" sz="2200" b="1" kern="1200" dirty="0"/>
            <a:t> </a:t>
          </a:r>
          <a:r>
            <a:rPr lang="en-US" sz="2200" b="1" kern="1200" dirty="0" err="1"/>
            <a:t>còn</a:t>
          </a:r>
          <a:r>
            <a:rPr lang="en-US" sz="2200" b="1" kern="1200" dirty="0"/>
            <a:t> </a:t>
          </a:r>
          <a:r>
            <a:rPr lang="en-US" sz="2200" b="1" kern="1200" dirty="0" err="1"/>
            <a:t>lại</a:t>
          </a:r>
          <a:r>
            <a:rPr lang="en-US" sz="2200" b="1" kern="1200" dirty="0"/>
            <a:t> </a:t>
          </a:r>
          <a:r>
            <a:rPr lang="en-US" sz="2200" b="1" kern="1200" dirty="0" err="1"/>
            <a:t>thực</a:t>
          </a:r>
          <a:r>
            <a:rPr lang="en-US" sz="2200" b="1" kern="1200" dirty="0"/>
            <a:t> </a:t>
          </a:r>
          <a:r>
            <a:rPr lang="en-US" sz="2200" b="1" kern="1200" dirty="0" err="1"/>
            <a:t>hiện</a:t>
          </a:r>
          <a:r>
            <a:rPr lang="en-US" sz="2200" b="1" kern="1200" dirty="0"/>
            <a:t> </a:t>
          </a:r>
          <a:r>
            <a:rPr lang="en-US" sz="2200" b="1" kern="1200" dirty="0" err="1"/>
            <a:t>thủ</a:t>
          </a:r>
          <a:r>
            <a:rPr lang="en-US" sz="2200" b="1" kern="1200" dirty="0"/>
            <a:t> </a:t>
          </a:r>
          <a:r>
            <a:rPr lang="en-US" sz="2200" b="1" kern="1200" dirty="0" err="1"/>
            <a:t>tục</a:t>
          </a:r>
          <a:r>
            <a:rPr lang="en-US" sz="2200" b="1" kern="1200" dirty="0"/>
            <a:t> </a:t>
          </a:r>
          <a:r>
            <a:rPr lang="en-US" sz="2200" b="1" kern="1200" dirty="0" err="1"/>
            <a:t>thông</a:t>
          </a:r>
          <a:r>
            <a:rPr lang="en-US" sz="2200" b="1" kern="1200" dirty="0"/>
            <a:t> </a:t>
          </a:r>
          <a:r>
            <a:rPr lang="en-US" sz="2200" b="1" kern="1200" dirty="0" err="1"/>
            <a:t>báo</a:t>
          </a:r>
          <a:r>
            <a:rPr lang="en-US" sz="2200" b="1" kern="1200" dirty="0"/>
            <a:t> </a:t>
          </a:r>
          <a:r>
            <a:rPr lang="en-US" sz="2200" b="1" kern="1200" dirty="0" err="1"/>
            <a:t>dự</a:t>
          </a:r>
          <a:r>
            <a:rPr lang="en-US" sz="2200" b="1" kern="1200" dirty="0"/>
            <a:t> </a:t>
          </a:r>
          <a:r>
            <a:rPr lang="en-US" sz="2200" b="1" kern="1200" dirty="0" err="1"/>
            <a:t>án</a:t>
          </a:r>
          <a:r>
            <a:rPr lang="en-US" sz="2200" b="1" kern="1200" dirty="0"/>
            <a:t> </a:t>
          </a:r>
          <a:r>
            <a:rPr lang="en-US" sz="2200" b="1" kern="1200" dirty="0" err="1"/>
            <a:t>theo</a:t>
          </a:r>
          <a:r>
            <a:rPr lang="en-US" sz="2200" b="1" kern="1200" dirty="0"/>
            <a:t> </a:t>
          </a:r>
          <a:r>
            <a:rPr lang="en-US" sz="2200" b="1" kern="1200" dirty="0" err="1"/>
            <a:t>mẫu</a:t>
          </a:r>
          <a:r>
            <a:rPr lang="en-US" sz="2200" b="1" kern="1200" dirty="0"/>
            <a:t>.</a:t>
          </a:r>
        </a:p>
      </dsp:txBody>
      <dsp:txXfrm>
        <a:off x="910579" y="2437086"/>
        <a:ext cx="8323338" cy="696258"/>
      </dsp:txXfrm>
    </dsp:sp>
    <dsp:sp modelId="{2B56B142-9762-4477-A53D-0601CBBB9268}">
      <dsp:nvSpPr>
        <dsp:cNvPr id="0" name=""/>
        <dsp:cNvSpPr/>
      </dsp:nvSpPr>
      <dsp:spPr>
        <a:xfrm>
          <a:off x="475417" y="2350054"/>
          <a:ext cx="870323" cy="8703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6DD81-98DE-4AB7-9E7B-8E92371D2A3B}">
      <dsp:nvSpPr>
        <dsp:cNvPr id="0" name=""/>
        <dsp:cNvSpPr/>
      </dsp:nvSpPr>
      <dsp:spPr>
        <a:xfrm>
          <a:off x="511398" y="3481655"/>
          <a:ext cx="8722519" cy="696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err="1"/>
            <a:t>Được</a:t>
          </a:r>
          <a:r>
            <a:rPr lang="en-US" sz="2200" b="1" kern="1200" dirty="0"/>
            <a:t> </a:t>
          </a:r>
          <a:r>
            <a:rPr lang="en-US" sz="2200" b="1" kern="1200" dirty="0" err="1"/>
            <a:t>bổ</a:t>
          </a:r>
          <a:r>
            <a:rPr lang="en-US" sz="2200" b="1" kern="1200" dirty="0"/>
            <a:t> sung </a:t>
          </a:r>
          <a:r>
            <a:rPr lang="en-US" sz="2200" b="1" kern="1200" dirty="0" err="1"/>
            <a:t>ngành</a:t>
          </a:r>
          <a:r>
            <a:rPr lang="en-US" sz="2200" b="1" kern="1200" dirty="0"/>
            <a:t>, </a:t>
          </a:r>
          <a:r>
            <a:rPr lang="en-US" sz="2200" b="1" kern="1200" dirty="0" err="1"/>
            <a:t>nghề</a:t>
          </a:r>
          <a:r>
            <a:rPr lang="en-US" sz="2200" b="1" kern="1200" dirty="0"/>
            <a:t> </a:t>
          </a:r>
          <a:r>
            <a:rPr lang="en-US" sz="2200" b="1" kern="1200" dirty="0" err="1"/>
            <a:t>kinh</a:t>
          </a:r>
          <a:r>
            <a:rPr lang="en-US" sz="2200" b="1" kern="1200" dirty="0"/>
            <a:t> </a:t>
          </a:r>
          <a:r>
            <a:rPr lang="en-US" sz="2200" b="1" kern="1200" dirty="0" err="1"/>
            <a:t>doanh</a:t>
          </a:r>
          <a:r>
            <a:rPr lang="en-US" sz="2200" b="1" kern="1200" dirty="0"/>
            <a:t> </a:t>
          </a:r>
          <a:r>
            <a:rPr lang="en-US" sz="2200" b="1" kern="1200" dirty="0" err="1"/>
            <a:t>không</a:t>
          </a:r>
          <a:r>
            <a:rPr lang="en-US" sz="2200" b="1" kern="1200" dirty="0"/>
            <a:t> </a:t>
          </a:r>
          <a:r>
            <a:rPr lang="en-US" sz="2200" b="1" kern="1200" dirty="0" err="1"/>
            <a:t>cần</a:t>
          </a:r>
          <a:r>
            <a:rPr lang="en-US" sz="2200" b="1" kern="1200" dirty="0"/>
            <a:t> </a:t>
          </a:r>
          <a:r>
            <a:rPr lang="en-US" sz="2200" b="1" kern="1200" dirty="0" err="1"/>
            <a:t>dự</a:t>
          </a:r>
          <a:r>
            <a:rPr lang="en-US" sz="2200" b="1" kern="1200" dirty="0"/>
            <a:t> </a:t>
          </a:r>
          <a:r>
            <a:rPr lang="en-US" sz="2200" b="1" kern="1200" dirty="0" err="1"/>
            <a:t>án</a:t>
          </a:r>
          <a:r>
            <a:rPr lang="en-US" sz="2200" b="1" kern="1200" dirty="0"/>
            <a:t> </a:t>
          </a:r>
          <a:r>
            <a:rPr lang="en-US" sz="2200" b="1" kern="1200" dirty="0" err="1"/>
            <a:t>đầu</a:t>
          </a:r>
          <a:r>
            <a:rPr lang="en-US" sz="2200" b="1" kern="1200" dirty="0"/>
            <a:t> </a:t>
          </a:r>
          <a:r>
            <a:rPr lang="en-US" sz="2200" b="1" kern="1200" dirty="0" err="1"/>
            <a:t>tư</a:t>
          </a:r>
          <a:endParaRPr lang="en-US" sz="2200" b="1" kern="1200" dirty="0"/>
        </a:p>
      </dsp:txBody>
      <dsp:txXfrm>
        <a:off x="511398" y="3481655"/>
        <a:ext cx="8722519" cy="696258"/>
      </dsp:txXfrm>
    </dsp:sp>
    <dsp:sp modelId="{566B34DD-E779-4D65-830F-15DC67A47052}">
      <dsp:nvSpPr>
        <dsp:cNvPr id="0" name=""/>
        <dsp:cNvSpPr/>
      </dsp:nvSpPr>
      <dsp:spPr>
        <a:xfrm>
          <a:off x="76236" y="3394623"/>
          <a:ext cx="870323" cy="8703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374A7-9AE9-411F-A893-EDB33CE654B0}">
      <dsp:nvSpPr>
        <dsp:cNvPr id="0" name=""/>
        <dsp:cNvSpPr/>
      </dsp:nvSpPr>
      <dsp:spPr>
        <a:xfrm>
          <a:off x="-5652456" y="-865417"/>
          <a:ext cx="6730939" cy="6730939"/>
        </a:xfrm>
        <a:prstGeom prst="blockArc">
          <a:avLst>
            <a:gd name="adj1" fmla="val 18900000"/>
            <a:gd name="adj2" fmla="val 2700000"/>
            <a:gd name="adj3" fmla="val 32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14BD47-04F3-434A-8C1F-09F8B9C144B3}">
      <dsp:nvSpPr>
        <dsp:cNvPr id="0" name=""/>
        <dsp:cNvSpPr/>
      </dsp:nvSpPr>
      <dsp:spPr>
        <a:xfrm>
          <a:off x="694014" y="500010"/>
          <a:ext cx="7618984" cy="10000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3767"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latin typeface="Times New Roman" pitchFamily="18" charset="0"/>
              <a:cs typeface="Times New Roman" pitchFamily="18" charset="0"/>
            </a:rPr>
            <a:t>Hợp</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đồng</a:t>
          </a:r>
          <a:r>
            <a:rPr lang="en-US" sz="2000" b="1" kern="1200" dirty="0">
              <a:latin typeface="Times New Roman" pitchFamily="18" charset="0"/>
              <a:cs typeface="Times New Roman" pitchFamily="18" charset="0"/>
            </a:rPr>
            <a:t> BCC </a:t>
          </a:r>
          <a:r>
            <a:rPr lang="en-US" sz="2000" b="1" kern="1200" dirty="0" err="1">
              <a:latin typeface="Times New Roman" pitchFamily="18" charset="0"/>
              <a:cs typeface="Times New Roman" pitchFamily="18" charset="0"/>
            </a:rPr>
            <a:t>được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ký</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kết</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giữa</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các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nhà</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đầu</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tư</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trong</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nước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thực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hiện</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theo</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quy</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định</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của</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pháp</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luật</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về</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dân</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sự</a:t>
          </a:r>
          <a:r>
            <a:rPr lang="en-US" sz="2000" b="1" kern="1200" dirty="0">
              <a:latin typeface="Times New Roman" pitchFamily="18" charset="0"/>
              <a:cs typeface="Times New Roman" pitchFamily="18" charset="0"/>
            </a:rPr>
            <a:t>. </a:t>
          </a:r>
          <a:endParaRPr lang="vi-VN" sz="2000" b="1" kern="1200" dirty="0"/>
        </a:p>
      </dsp:txBody>
      <dsp:txXfrm>
        <a:off x="694014" y="500010"/>
        <a:ext cx="7618984" cy="1000020"/>
      </dsp:txXfrm>
    </dsp:sp>
    <dsp:sp modelId="{597C1F49-E496-45ED-BA92-D520F8744F87}">
      <dsp:nvSpPr>
        <dsp:cNvPr id="0" name=""/>
        <dsp:cNvSpPr/>
      </dsp:nvSpPr>
      <dsp:spPr>
        <a:xfrm>
          <a:off x="69001" y="375007"/>
          <a:ext cx="1250026" cy="12500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BCA1644-A035-455D-BE12-7EE263696ABC}">
      <dsp:nvSpPr>
        <dsp:cNvPr id="0" name=""/>
        <dsp:cNvSpPr/>
      </dsp:nvSpPr>
      <dsp:spPr>
        <a:xfrm>
          <a:off x="1057521" y="2000041"/>
          <a:ext cx="7255476" cy="10000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3767"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latin typeface="Times New Roman" pitchFamily="18" charset="0"/>
              <a:cs typeface="Times New Roman" pitchFamily="18" charset="0"/>
            </a:rPr>
            <a:t>Hợp</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đồng</a:t>
          </a:r>
          <a:r>
            <a:rPr lang="en-US" sz="2000" b="1" kern="1200" dirty="0">
              <a:latin typeface="Times New Roman" pitchFamily="18" charset="0"/>
              <a:cs typeface="Times New Roman" pitchFamily="18" charset="0"/>
            </a:rPr>
            <a:t> BCC </a:t>
          </a:r>
          <a:r>
            <a:rPr lang="en-US" sz="2000" b="1" kern="1200" dirty="0" err="1">
              <a:latin typeface="Times New Roman" pitchFamily="18" charset="0"/>
              <a:cs typeface="Times New Roman" pitchFamily="18" charset="0"/>
            </a:rPr>
            <a:t>được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ký</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kết</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giữa</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nhà</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đầu</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tư</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trong</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nước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với</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nhà</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đầu</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tư</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nước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ngoài</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và</a:t>
          </a:r>
          <a:endParaRPr lang="vi-VN" sz="2000" b="1" kern="1200" dirty="0"/>
        </a:p>
      </dsp:txBody>
      <dsp:txXfrm>
        <a:off x="1057521" y="2000041"/>
        <a:ext cx="7255476" cy="1000020"/>
      </dsp:txXfrm>
    </dsp:sp>
    <dsp:sp modelId="{9F07ED36-B012-4CE8-8949-2FD92449D49B}">
      <dsp:nvSpPr>
        <dsp:cNvPr id="0" name=""/>
        <dsp:cNvSpPr/>
      </dsp:nvSpPr>
      <dsp:spPr>
        <a:xfrm>
          <a:off x="432508" y="1875039"/>
          <a:ext cx="1250026" cy="12500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AC169F7-F001-41FF-99A1-C5203B0BFFDF}">
      <dsp:nvSpPr>
        <dsp:cNvPr id="0" name=""/>
        <dsp:cNvSpPr/>
      </dsp:nvSpPr>
      <dsp:spPr>
        <a:xfrm>
          <a:off x="694014" y="3500072"/>
          <a:ext cx="7618984" cy="10000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3767"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latin typeface="Times New Roman" pitchFamily="18" charset="0"/>
              <a:cs typeface="Times New Roman" pitchFamily="18" charset="0"/>
            </a:rPr>
            <a:t>Hợp</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đồng</a:t>
          </a:r>
          <a:r>
            <a:rPr lang="en-US" sz="2000" b="1" kern="1200" dirty="0">
              <a:latin typeface="Times New Roman" pitchFamily="18" charset="0"/>
              <a:cs typeface="Times New Roman" pitchFamily="18" charset="0"/>
            </a:rPr>
            <a:t> BCC </a:t>
          </a:r>
          <a:r>
            <a:rPr lang="en-US" sz="2000" b="1" kern="1200" dirty="0" err="1">
              <a:latin typeface="Times New Roman" pitchFamily="18" charset="0"/>
              <a:cs typeface="Times New Roman" pitchFamily="18" charset="0"/>
            </a:rPr>
            <a:t>được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ký</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kết</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giữa</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các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nhà</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đầu</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tư</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nước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ngoài</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thực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hiện</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thủ</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tục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cấp</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Giấy</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chứng</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nhận</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đăng</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ký</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đầu</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tư</a:t>
          </a:r>
          <a:r>
            <a:rPr lang="en-US" sz="2000" b="1" kern="1200" dirty="0">
              <a:latin typeface="Times New Roman" pitchFamily="18" charset="0"/>
              <a:cs typeface="Times New Roman" pitchFamily="18" charset="0"/>
            </a:rPr>
            <a:t>.</a:t>
          </a:r>
        </a:p>
      </dsp:txBody>
      <dsp:txXfrm>
        <a:off x="694014" y="3500072"/>
        <a:ext cx="7618984" cy="1000020"/>
      </dsp:txXfrm>
    </dsp:sp>
    <dsp:sp modelId="{DD142B8E-54AB-4445-AAD7-3AB894C543C8}">
      <dsp:nvSpPr>
        <dsp:cNvPr id="0" name=""/>
        <dsp:cNvSpPr/>
      </dsp:nvSpPr>
      <dsp:spPr>
        <a:xfrm>
          <a:off x="69001" y="3375070"/>
          <a:ext cx="1250026" cy="12500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24D78-0D19-4774-849E-131F2D54B420}">
      <dsp:nvSpPr>
        <dsp:cNvPr id="0" name=""/>
        <dsp:cNvSpPr/>
      </dsp:nvSpPr>
      <dsp:spPr>
        <a:xfrm>
          <a:off x="-5220927" y="-805739"/>
          <a:ext cx="6264614" cy="6264614"/>
        </a:xfrm>
        <a:prstGeom prst="blockArc">
          <a:avLst>
            <a:gd name="adj1" fmla="val 18900000"/>
            <a:gd name="adj2" fmla="val 2700000"/>
            <a:gd name="adj3" fmla="val 345"/>
          </a:avLst>
        </a:pr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BEBEC12-439C-4260-B427-5C6F3ADC5B98}">
      <dsp:nvSpPr>
        <dsp:cNvPr id="0" name=""/>
        <dsp:cNvSpPr/>
      </dsp:nvSpPr>
      <dsp:spPr>
        <a:xfrm>
          <a:off x="855362" y="664747"/>
          <a:ext cx="8264091" cy="1329307"/>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55138" tIns="93980" rIns="93980" bIns="93980" numCol="1" spcCol="1270" anchor="ctr" anchorCtr="0">
          <a:noAutofit/>
        </a:bodyPr>
        <a:lstStyle/>
        <a:p>
          <a:pPr marL="0" lvl="0" indent="0" algn="l" defTabSz="1644650">
            <a:lnSpc>
              <a:spcPct val="90000"/>
            </a:lnSpc>
            <a:spcBef>
              <a:spcPct val="0"/>
            </a:spcBef>
            <a:spcAft>
              <a:spcPct val="35000"/>
            </a:spcAft>
            <a:buNone/>
          </a:pPr>
          <a:r>
            <a:rPr lang="en-US" sz="3700" b="1" kern="1200" dirty="0">
              <a:latin typeface="Times New Roman" pitchFamily="18" charset="0"/>
              <a:cs typeface="Times New Roman" pitchFamily="18" charset="0"/>
            </a:rPr>
            <a:t>2.1) </a:t>
          </a:r>
          <a:r>
            <a:rPr lang="en-US" sz="3700" b="1" kern="1200" dirty="0" err="1">
              <a:latin typeface="Times New Roman" pitchFamily="18" charset="0"/>
              <a:cs typeface="Times New Roman" pitchFamily="18" charset="0"/>
            </a:rPr>
            <a:t>Chủ</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trương</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đầu</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tư</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quyết</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định</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đầu</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tư</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chương</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trình</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dự</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án</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đầu</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tư</a:t>
          </a:r>
          <a:endParaRPr lang="en-US" sz="3700" b="1" kern="1200" dirty="0">
            <a:latin typeface="Times New Roman" pitchFamily="18" charset="0"/>
            <a:cs typeface="Times New Roman" pitchFamily="18" charset="0"/>
          </a:endParaRPr>
        </a:p>
      </dsp:txBody>
      <dsp:txXfrm>
        <a:off x="855362" y="664747"/>
        <a:ext cx="8264091" cy="1329307"/>
      </dsp:txXfrm>
    </dsp:sp>
    <dsp:sp modelId="{D4E851FB-7EB6-424A-9303-89B8E2BF51D9}">
      <dsp:nvSpPr>
        <dsp:cNvPr id="0" name=""/>
        <dsp:cNvSpPr/>
      </dsp:nvSpPr>
      <dsp:spPr>
        <a:xfrm>
          <a:off x="24545" y="498583"/>
          <a:ext cx="1661634" cy="1661634"/>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B5C171D8-83DD-4429-92E2-0CA13CA980E7}">
      <dsp:nvSpPr>
        <dsp:cNvPr id="0" name=""/>
        <dsp:cNvSpPr/>
      </dsp:nvSpPr>
      <dsp:spPr>
        <a:xfrm>
          <a:off x="855362" y="2659081"/>
          <a:ext cx="8264091" cy="1329307"/>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55138" tIns="93980" rIns="93980" bIns="93980" numCol="1" spcCol="1270" anchor="ctr" anchorCtr="0">
          <a:noAutofit/>
        </a:bodyPr>
        <a:lstStyle/>
        <a:p>
          <a:pPr marL="0" lvl="0" indent="0" algn="l" defTabSz="1644650">
            <a:lnSpc>
              <a:spcPct val="90000"/>
            </a:lnSpc>
            <a:spcBef>
              <a:spcPct val="0"/>
            </a:spcBef>
            <a:spcAft>
              <a:spcPct val="35000"/>
            </a:spcAft>
            <a:buNone/>
          </a:pPr>
          <a:r>
            <a:rPr lang="en-US" sz="3700" b="1" kern="1200" dirty="0">
              <a:latin typeface="Times New Roman" pitchFamily="18" charset="0"/>
              <a:cs typeface="Times New Roman" pitchFamily="18" charset="0"/>
            </a:rPr>
            <a:t>2.2) Theo </a:t>
          </a:r>
          <a:r>
            <a:rPr lang="en-US" sz="3700" b="1" kern="1200" dirty="0" err="1">
              <a:latin typeface="Times New Roman" pitchFamily="18" charset="0"/>
              <a:cs typeface="Times New Roman" pitchFamily="18" charset="0"/>
            </a:rPr>
            <a:t>dõi</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kiểm</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tra</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đánh</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giá</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thanh</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tra</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Dự</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án</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đầu</a:t>
          </a:r>
          <a:r>
            <a:rPr lang="en-US" sz="3700" b="1" kern="1200" dirty="0">
              <a:latin typeface="Times New Roman" pitchFamily="18" charset="0"/>
              <a:cs typeface="Times New Roman" pitchFamily="18" charset="0"/>
            </a:rPr>
            <a:t> </a:t>
          </a:r>
          <a:r>
            <a:rPr lang="en-US" sz="3700" b="1" kern="1200" dirty="0" err="1">
              <a:latin typeface="Times New Roman" pitchFamily="18" charset="0"/>
              <a:cs typeface="Times New Roman" pitchFamily="18" charset="0"/>
            </a:rPr>
            <a:t>tư</a:t>
          </a:r>
          <a:r>
            <a:rPr lang="en-US" sz="3700" b="1" kern="1200" dirty="0">
              <a:latin typeface="Times New Roman" pitchFamily="18" charset="0"/>
              <a:cs typeface="Times New Roman" pitchFamily="18" charset="0"/>
            </a:rPr>
            <a:t> </a:t>
          </a:r>
        </a:p>
      </dsp:txBody>
      <dsp:txXfrm>
        <a:off x="855362" y="2659081"/>
        <a:ext cx="8264091" cy="1329307"/>
      </dsp:txXfrm>
    </dsp:sp>
    <dsp:sp modelId="{28BF0B4C-5665-4109-AD20-3BFC55A3EAF5}">
      <dsp:nvSpPr>
        <dsp:cNvPr id="0" name=""/>
        <dsp:cNvSpPr/>
      </dsp:nvSpPr>
      <dsp:spPr>
        <a:xfrm>
          <a:off x="24545" y="2492917"/>
          <a:ext cx="1661634" cy="1661634"/>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98753-0FC9-40CD-A906-2847801985A8}">
      <dsp:nvSpPr>
        <dsp:cNvPr id="0" name=""/>
        <dsp:cNvSpPr/>
      </dsp:nvSpPr>
      <dsp:spPr>
        <a:xfrm>
          <a:off x="0" y="423059"/>
          <a:ext cx="894460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9439A4B-5C6E-46C1-8E15-09E121F40C35}">
      <dsp:nvSpPr>
        <dsp:cNvPr id="0" name=""/>
        <dsp:cNvSpPr/>
      </dsp:nvSpPr>
      <dsp:spPr>
        <a:xfrm>
          <a:off x="447230" y="54059"/>
          <a:ext cx="8368308" cy="738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6659" tIns="0" rIns="236659"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t>Thẩm</a:t>
          </a:r>
          <a:r>
            <a:rPr lang="en-US" sz="2800" b="1" kern="1200" dirty="0"/>
            <a:t> </a:t>
          </a:r>
          <a:r>
            <a:rPr lang="en-US" sz="2800" b="1" kern="1200" dirty="0" err="1"/>
            <a:t>quyền</a:t>
          </a:r>
          <a:r>
            <a:rPr lang="en-US" sz="2800" b="1" kern="1200" dirty="0"/>
            <a:t> </a:t>
          </a:r>
          <a:r>
            <a:rPr lang="en-US" sz="2800" b="1" kern="1200" dirty="0" err="1"/>
            <a:t>quyết</a:t>
          </a:r>
          <a:r>
            <a:rPr lang="en-US" sz="2800" b="1" kern="1200" dirty="0"/>
            <a:t> </a:t>
          </a:r>
          <a:r>
            <a:rPr lang="en-US" sz="2800" b="1" kern="1200" dirty="0" err="1"/>
            <a:t>định</a:t>
          </a:r>
          <a:r>
            <a:rPr lang="en-US" sz="2800" b="1" kern="1200" dirty="0">
              <a:latin typeface="Times New Roman" pitchFamily="18" charset="0"/>
              <a:ea typeface="+mn-ea"/>
              <a:cs typeface="Times New Roman" pitchFamily="18" charset="0"/>
            </a:rPr>
            <a:t> </a:t>
          </a:r>
        </a:p>
      </dsp:txBody>
      <dsp:txXfrm>
        <a:off x="483256" y="90085"/>
        <a:ext cx="8296256" cy="665948"/>
      </dsp:txXfrm>
    </dsp:sp>
    <dsp:sp modelId="{1A857824-F051-4DFA-8CD1-D837F79933C9}">
      <dsp:nvSpPr>
        <dsp:cNvPr id="0" name=""/>
        <dsp:cNvSpPr/>
      </dsp:nvSpPr>
      <dsp:spPr>
        <a:xfrm>
          <a:off x="0" y="1557060"/>
          <a:ext cx="894460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C9FF603-DFD7-4C53-863B-5E30D5C9E691}">
      <dsp:nvSpPr>
        <dsp:cNvPr id="0" name=""/>
        <dsp:cNvSpPr/>
      </dsp:nvSpPr>
      <dsp:spPr>
        <a:xfrm>
          <a:off x="447230" y="1188060"/>
          <a:ext cx="8273826" cy="738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6659" tIns="0" rIns="236659"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itchFamily="18" charset="0"/>
              <a:cs typeface="Times New Roman" pitchFamily="18" charset="0"/>
            </a:rPr>
            <a:t>Điều</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kiện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quyết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định</a:t>
          </a:r>
          <a:endParaRPr lang="en-US" sz="2800" b="1" kern="1200" dirty="0">
            <a:latin typeface="Times New Roman" pitchFamily="18" charset="0"/>
            <a:ea typeface="+mn-ea"/>
            <a:cs typeface="Times New Roman" pitchFamily="18" charset="0"/>
          </a:endParaRPr>
        </a:p>
      </dsp:txBody>
      <dsp:txXfrm>
        <a:off x="483256" y="1224086"/>
        <a:ext cx="8201774" cy="665948"/>
      </dsp:txXfrm>
    </dsp:sp>
    <dsp:sp modelId="{4A064E83-5282-4918-AF3F-88FDCA664421}">
      <dsp:nvSpPr>
        <dsp:cNvPr id="0" name=""/>
        <dsp:cNvSpPr/>
      </dsp:nvSpPr>
      <dsp:spPr>
        <a:xfrm>
          <a:off x="0" y="2691060"/>
          <a:ext cx="894460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7A40AC9-D649-4E18-8E45-D202A9910EF6}">
      <dsp:nvSpPr>
        <dsp:cNvPr id="0" name=""/>
        <dsp:cNvSpPr/>
      </dsp:nvSpPr>
      <dsp:spPr>
        <a:xfrm>
          <a:off x="447230" y="2322060"/>
          <a:ext cx="8234819" cy="738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6659" tIns="0" rIns="236659"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t>Trình</a:t>
          </a:r>
          <a:r>
            <a:rPr lang="en-US" sz="2800" b="1" kern="1200" dirty="0"/>
            <a:t> </a:t>
          </a:r>
          <a:r>
            <a:rPr lang="en-US" sz="2800" b="1" kern="1200" dirty="0" err="1"/>
            <a:t>tự</a:t>
          </a:r>
          <a:r>
            <a:rPr lang="en-US" sz="2800" b="1" kern="1200" dirty="0"/>
            <a:t>, </a:t>
          </a:r>
          <a:r>
            <a:rPr lang="en-US" sz="2800" b="1" kern="1200" dirty="0" err="1"/>
            <a:t>thủ</a:t>
          </a:r>
          <a:r>
            <a:rPr lang="en-US" sz="2800" b="1" kern="1200" dirty="0"/>
            <a:t> </a:t>
          </a:r>
          <a:r>
            <a:rPr lang="en-US" sz="2800" b="1" kern="1200" dirty="0" err="1"/>
            <a:t>tục</a:t>
          </a:r>
          <a:r>
            <a:rPr lang="en-US" sz="2800" b="1" kern="1200" dirty="0"/>
            <a:t> </a:t>
          </a:r>
          <a:r>
            <a:rPr lang="en-US" sz="2800" b="1" kern="1200" dirty="0" err="1"/>
            <a:t>quyết</a:t>
          </a:r>
          <a:r>
            <a:rPr lang="en-US" sz="2800" b="1" kern="1200" dirty="0"/>
            <a:t> </a:t>
          </a:r>
          <a:r>
            <a:rPr lang="en-US" sz="2800" b="1" kern="1200" dirty="0" err="1"/>
            <a:t>định</a:t>
          </a:r>
          <a:endParaRPr lang="en-US" sz="2800" b="1" kern="1200" dirty="0">
            <a:latin typeface="Times New Roman" pitchFamily="18" charset="0"/>
            <a:ea typeface="+mn-ea"/>
            <a:cs typeface="Times New Roman" pitchFamily="18" charset="0"/>
          </a:endParaRPr>
        </a:p>
      </dsp:txBody>
      <dsp:txXfrm>
        <a:off x="483256" y="2358086"/>
        <a:ext cx="8162767" cy="665948"/>
      </dsp:txXfrm>
    </dsp:sp>
    <dsp:sp modelId="{EB72601E-4F7B-4A5B-AF21-04B6BAC24902}">
      <dsp:nvSpPr>
        <dsp:cNvPr id="0" name=""/>
        <dsp:cNvSpPr/>
      </dsp:nvSpPr>
      <dsp:spPr>
        <a:xfrm>
          <a:off x="0" y="3825060"/>
          <a:ext cx="894460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CC68779-BAD6-4DBF-BC6C-8C757FBFA4DF}">
      <dsp:nvSpPr>
        <dsp:cNvPr id="0" name=""/>
        <dsp:cNvSpPr/>
      </dsp:nvSpPr>
      <dsp:spPr>
        <a:xfrm>
          <a:off x="447230" y="3456060"/>
          <a:ext cx="8293549" cy="738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6659" tIns="0" rIns="236659"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t>Hồ</a:t>
          </a:r>
          <a:r>
            <a:rPr lang="en-US" sz="2800" b="1" kern="1200" dirty="0"/>
            <a:t> </a:t>
          </a:r>
          <a:r>
            <a:rPr lang="en-US" sz="2800" b="1" kern="1200" dirty="0" err="1"/>
            <a:t>sơ</a:t>
          </a:r>
          <a:endParaRPr lang="en-US" sz="2800" b="1" kern="1200" dirty="0">
            <a:latin typeface="Times New Roman" pitchFamily="18" charset="0"/>
            <a:ea typeface="+mn-ea"/>
            <a:cs typeface="Times New Roman" pitchFamily="18" charset="0"/>
          </a:endParaRPr>
        </a:p>
      </dsp:txBody>
      <dsp:txXfrm>
        <a:off x="483256" y="3492086"/>
        <a:ext cx="8221497" cy="6659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2F8BC-E861-4464-A2E6-7FD61642F737}">
      <dsp:nvSpPr>
        <dsp:cNvPr id="0" name=""/>
        <dsp:cNvSpPr/>
      </dsp:nvSpPr>
      <dsp:spPr>
        <a:xfrm>
          <a:off x="3949320" y="1336371"/>
          <a:ext cx="1790343" cy="179034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119552BD-67FE-451E-AC28-B63FB6C5290C}">
      <dsp:nvSpPr>
        <dsp:cNvPr id="0" name=""/>
        <dsp:cNvSpPr/>
      </dsp:nvSpPr>
      <dsp:spPr>
        <a:xfrm>
          <a:off x="3546672" y="0"/>
          <a:ext cx="3121687" cy="12191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en-US" sz="2800" kern="1200" dirty="0" err="1">
              <a:solidFill>
                <a:schemeClr val="tx1"/>
              </a:solidFill>
              <a:latin typeface="Times New Roman" pitchFamily="18" charset="0"/>
              <a:ea typeface="+mn-ea"/>
              <a:cs typeface="Times New Roman" pitchFamily="18" charset="0"/>
            </a:rPr>
            <a:t>Chiến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lược</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và</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kế</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hoạch</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phát</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triển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kinh</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tế</a:t>
          </a:r>
          <a:r>
            <a:rPr lang="en-US" sz="2800" kern="1200" dirty="0">
              <a:solidFill>
                <a:schemeClr val="tx1"/>
              </a:solidFill>
              <a:latin typeface="Times New Roman" pitchFamily="18" charset="0"/>
              <a:ea typeface="+mn-ea"/>
              <a:cs typeface="Times New Roman" pitchFamily="18" charset="0"/>
            </a:rPr>
            <a:t> - </a:t>
          </a:r>
          <a:r>
            <a:rPr lang="en-US" sz="2800" kern="1200" dirty="0" err="1">
              <a:solidFill>
                <a:schemeClr val="tx1"/>
              </a:solidFill>
              <a:latin typeface="Times New Roman" pitchFamily="18" charset="0"/>
              <a:ea typeface="+mn-ea"/>
              <a:cs typeface="Times New Roman" pitchFamily="18" charset="0"/>
            </a:rPr>
            <a:t>xã</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hội</a:t>
          </a:r>
          <a:r>
            <a:rPr lang="en-US" sz="2000" kern="1200" dirty="0">
              <a:solidFill>
                <a:schemeClr val="tx1"/>
              </a:solidFill>
              <a:latin typeface="Times New Roman" pitchFamily="18" charset="0"/>
              <a:ea typeface="+mn-ea"/>
              <a:cs typeface="Times New Roman" pitchFamily="18" charset="0"/>
            </a:rPr>
            <a:t>.</a:t>
          </a:r>
        </a:p>
      </dsp:txBody>
      <dsp:txXfrm>
        <a:off x="3546672" y="0"/>
        <a:ext cx="3121687" cy="1219105"/>
      </dsp:txXfrm>
    </dsp:sp>
    <dsp:sp modelId="{0054EC20-DC74-4688-A93C-6AC8DD5A2ED4}">
      <dsp:nvSpPr>
        <dsp:cNvPr id="0" name=""/>
        <dsp:cNvSpPr/>
      </dsp:nvSpPr>
      <dsp:spPr>
        <a:xfrm>
          <a:off x="4530436" y="1671916"/>
          <a:ext cx="1790343" cy="179034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9C0644C3-AD2C-487D-BDFA-3E5B9403CDC7}">
      <dsp:nvSpPr>
        <dsp:cNvPr id="0" name=""/>
        <dsp:cNvSpPr/>
      </dsp:nvSpPr>
      <dsp:spPr>
        <a:xfrm>
          <a:off x="6257261" y="1161052"/>
          <a:ext cx="2513415" cy="13352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ysClr val="window" lastClr="FFFFFF">
                  <a:hueOff val="0"/>
                  <a:satOff val="0"/>
                  <a:lumOff val="0"/>
                  <a:alphaOff val="0"/>
                </a:sysClr>
              </a:solidFill>
              <a:latin typeface="Times New Roman" pitchFamily="18" charset="0"/>
              <a:ea typeface="+mn-ea"/>
              <a:cs typeface="Times New Roman" pitchFamily="18" charset="0"/>
            </a:rPr>
            <a:t>-</a:t>
          </a:r>
          <a:r>
            <a:rPr lang="en-US" sz="2800" kern="1200" dirty="0" err="1">
              <a:solidFill>
                <a:schemeClr val="tx1"/>
              </a:solidFill>
              <a:latin typeface="Times New Roman" pitchFamily="18" charset="0"/>
              <a:ea typeface="+mn-ea"/>
              <a:cs typeface="Times New Roman" pitchFamily="18" charset="0"/>
            </a:rPr>
            <a:t>Quy</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hoạch</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phát</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triển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kinh</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tế</a:t>
          </a:r>
          <a:r>
            <a:rPr lang="en-US" sz="2800" kern="1200" dirty="0">
              <a:solidFill>
                <a:schemeClr val="tx1"/>
              </a:solidFill>
              <a:latin typeface="Times New Roman" pitchFamily="18" charset="0"/>
              <a:ea typeface="+mn-ea"/>
              <a:cs typeface="Times New Roman" pitchFamily="18" charset="0"/>
            </a:rPr>
            <a:t> - </a:t>
          </a:r>
          <a:r>
            <a:rPr lang="en-US" sz="2800" kern="1200" dirty="0" err="1">
              <a:solidFill>
                <a:schemeClr val="tx1"/>
              </a:solidFill>
              <a:latin typeface="Times New Roman" pitchFamily="18" charset="0"/>
              <a:ea typeface="+mn-ea"/>
              <a:cs typeface="Times New Roman" pitchFamily="18" charset="0"/>
            </a:rPr>
            <a:t>xã</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hội</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và</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quy</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hoạch</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phát</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triển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ngành</a:t>
          </a:r>
          <a:r>
            <a:rPr lang="en-US" sz="2000" kern="1200" dirty="0">
              <a:solidFill>
                <a:sysClr val="window" lastClr="FFFFFF">
                  <a:hueOff val="0"/>
                  <a:satOff val="0"/>
                  <a:lumOff val="0"/>
                  <a:alphaOff val="0"/>
                </a:sysClr>
              </a:solidFill>
              <a:latin typeface="Times New Roman" pitchFamily="18" charset="0"/>
              <a:ea typeface="+mn-ea"/>
              <a:cs typeface="Times New Roman" pitchFamily="18" charset="0"/>
            </a:rPr>
            <a:t>.</a:t>
          </a:r>
        </a:p>
      </dsp:txBody>
      <dsp:txXfrm>
        <a:off x="6257261" y="1161052"/>
        <a:ext cx="2513415" cy="1335210"/>
      </dsp:txXfrm>
    </dsp:sp>
    <dsp:sp modelId="{E6ECC4D0-E8C3-40AE-BE3F-FE467A6F000A}">
      <dsp:nvSpPr>
        <dsp:cNvPr id="0" name=""/>
        <dsp:cNvSpPr/>
      </dsp:nvSpPr>
      <dsp:spPr>
        <a:xfrm>
          <a:off x="4530436" y="2343004"/>
          <a:ext cx="1790343" cy="179034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36F2382B-9990-4A07-B3BC-C1300C54937C}">
      <dsp:nvSpPr>
        <dsp:cNvPr id="0" name=""/>
        <dsp:cNvSpPr/>
      </dsp:nvSpPr>
      <dsp:spPr>
        <a:xfrm>
          <a:off x="6453563" y="3152258"/>
          <a:ext cx="2120810" cy="14919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en-US" sz="2800" kern="1200" dirty="0" err="1">
              <a:solidFill>
                <a:schemeClr val="tx1"/>
              </a:solidFill>
              <a:latin typeface="Times New Roman" pitchFamily="18" charset="0"/>
              <a:ea typeface="+mn-ea"/>
              <a:cs typeface="Times New Roman" pitchFamily="18" charset="0"/>
            </a:rPr>
            <a:t>Sự</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cần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thiết</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của</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chương</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trình</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dự</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án</a:t>
          </a:r>
          <a:r>
            <a:rPr lang="en-US" sz="2000" kern="1200" dirty="0">
              <a:solidFill>
                <a:schemeClr val="tx1"/>
              </a:solidFill>
              <a:latin typeface="Times New Roman" pitchFamily="18" charset="0"/>
              <a:ea typeface="+mn-ea"/>
              <a:cs typeface="Times New Roman" pitchFamily="18" charset="0"/>
            </a:rPr>
            <a:t>.</a:t>
          </a:r>
        </a:p>
      </dsp:txBody>
      <dsp:txXfrm>
        <a:off x="6453563" y="3152258"/>
        <a:ext cx="2120810" cy="1491952"/>
      </dsp:txXfrm>
    </dsp:sp>
    <dsp:sp modelId="{4544A52A-1845-456A-99FB-22EE2D0DCF22}">
      <dsp:nvSpPr>
        <dsp:cNvPr id="0" name=""/>
        <dsp:cNvSpPr/>
      </dsp:nvSpPr>
      <dsp:spPr>
        <a:xfrm>
          <a:off x="3949320" y="2679129"/>
          <a:ext cx="1790343" cy="179034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3A78EE90-7539-43B4-A719-FC13569A2640}">
      <dsp:nvSpPr>
        <dsp:cNvPr id="0" name=""/>
        <dsp:cNvSpPr/>
      </dsp:nvSpPr>
      <dsp:spPr>
        <a:xfrm>
          <a:off x="3725527" y="4586158"/>
          <a:ext cx="2237929" cy="12191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en-US" sz="2800" kern="1200" dirty="0" err="1">
              <a:solidFill>
                <a:schemeClr val="tx1"/>
              </a:solidFill>
              <a:latin typeface="Times New Roman" pitchFamily="18" charset="0"/>
              <a:ea typeface="+mn-ea"/>
              <a:cs typeface="Times New Roman" pitchFamily="18" charset="0"/>
            </a:rPr>
            <a:t>Mục</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tiêu</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của</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chương</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trình</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dự</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án</a:t>
          </a:r>
          <a:r>
            <a:rPr lang="en-US" sz="2000" kern="1200" dirty="0">
              <a:solidFill>
                <a:schemeClr val="tx1"/>
              </a:solidFill>
              <a:latin typeface="Times New Roman" pitchFamily="18" charset="0"/>
              <a:ea typeface="+mn-ea"/>
              <a:cs typeface="Times New Roman" pitchFamily="18" charset="0"/>
            </a:rPr>
            <a:t>.</a:t>
          </a:r>
        </a:p>
      </dsp:txBody>
      <dsp:txXfrm>
        <a:off x="3725527" y="4586158"/>
        <a:ext cx="2237929" cy="1219105"/>
      </dsp:txXfrm>
    </dsp:sp>
    <dsp:sp modelId="{B2E8F27B-0C1E-440E-BA6B-6779B4150FE9}">
      <dsp:nvSpPr>
        <dsp:cNvPr id="0" name=""/>
        <dsp:cNvSpPr/>
      </dsp:nvSpPr>
      <dsp:spPr>
        <a:xfrm>
          <a:off x="3368205" y="2343004"/>
          <a:ext cx="1790343" cy="179034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4B3B7AA2-3DCC-4CD1-937E-AB64AF4317CE}">
      <dsp:nvSpPr>
        <dsp:cNvPr id="0" name=""/>
        <dsp:cNvSpPr/>
      </dsp:nvSpPr>
      <dsp:spPr>
        <a:xfrm>
          <a:off x="1091960" y="3312374"/>
          <a:ext cx="2120810" cy="14919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en-US" sz="2800" kern="1200" dirty="0" err="1">
              <a:solidFill>
                <a:schemeClr val="tx1"/>
              </a:solidFill>
              <a:latin typeface="Times New Roman" pitchFamily="18" charset="0"/>
              <a:ea typeface="+mn-ea"/>
              <a:cs typeface="Times New Roman" pitchFamily="18" charset="0"/>
            </a:rPr>
            <a:t>Chủ</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trương</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đầu</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tư</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đã</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được</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cấp</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có</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thẩm</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quyền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quyết</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định</a:t>
          </a:r>
          <a:r>
            <a:rPr lang="en-US" sz="2000" kern="1200" dirty="0">
              <a:solidFill>
                <a:schemeClr val="tx1"/>
              </a:solidFill>
              <a:latin typeface="Times New Roman" pitchFamily="18" charset="0"/>
              <a:ea typeface="+mn-ea"/>
              <a:cs typeface="Times New Roman" pitchFamily="18" charset="0"/>
            </a:rPr>
            <a:t>.</a:t>
          </a:r>
        </a:p>
      </dsp:txBody>
      <dsp:txXfrm>
        <a:off x="1091960" y="3312374"/>
        <a:ext cx="2120810" cy="1491952"/>
      </dsp:txXfrm>
    </dsp:sp>
    <dsp:sp modelId="{F6329E60-8FB2-4B17-9373-C5C31D10B22A}">
      <dsp:nvSpPr>
        <dsp:cNvPr id="0" name=""/>
        <dsp:cNvSpPr/>
      </dsp:nvSpPr>
      <dsp:spPr>
        <a:xfrm>
          <a:off x="3368205" y="1671916"/>
          <a:ext cx="1790343" cy="179034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B5D21F8F-486D-45B2-BA6D-1DD69D17ECDB}">
      <dsp:nvSpPr>
        <dsp:cNvPr id="0" name=""/>
        <dsp:cNvSpPr/>
      </dsp:nvSpPr>
      <dsp:spPr>
        <a:xfrm>
          <a:off x="0" y="924861"/>
          <a:ext cx="3603385" cy="19964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en-US" sz="2800" kern="1200" dirty="0" err="1">
              <a:solidFill>
                <a:schemeClr val="tx1"/>
              </a:solidFill>
              <a:latin typeface="Times New Roman" pitchFamily="18" charset="0"/>
              <a:ea typeface="+mn-ea"/>
              <a:cs typeface="Times New Roman" pitchFamily="18" charset="0"/>
            </a:rPr>
            <a:t>Khả</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năng</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huy</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động</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và</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cân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đối</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nguồn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vốn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đầu</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tư</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công</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và</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các</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nguồn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vốn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khác</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để</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thực</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hiện</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chương</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trình</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dự</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án</a:t>
          </a:r>
          <a:r>
            <a:rPr lang="en-US" sz="2800" kern="1200" dirty="0">
              <a:solidFill>
                <a:schemeClr val="tx1"/>
              </a:solidFill>
              <a:latin typeface="Times New Roman" pitchFamily="18" charset="0"/>
              <a:ea typeface="+mn-ea"/>
              <a:cs typeface="Times New Roman" pitchFamily="18" charset="0"/>
            </a:rPr>
            <a:t>.</a:t>
          </a:r>
        </a:p>
      </dsp:txBody>
      <dsp:txXfrm>
        <a:off x="0" y="924861"/>
        <a:ext cx="3603385" cy="19964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7F38F-3549-4C5B-9104-8E43FD3BE640}">
      <dsp:nvSpPr>
        <dsp:cNvPr id="0" name=""/>
        <dsp:cNvSpPr/>
      </dsp:nvSpPr>
      <dsp:spPr>
        <a:xfrm rot="5400000">
          <a:off x="-310451" y="313954"/>
          <a:ext cx="2069676" cy="144877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itchFamily="18" charset="0"/>
              <a:cs typeface="Times New Roman" pitchFamily="18" charset="0"/>
            </a:rPr>
            <a:t>B1</a:t>
          </a:r>
        </a:p>
      </dsp:txBody>
      <dsp:txXfrm rot="-5400000">
        <a:off x="1" y="727890"/>
        <a:ext cx="1448773" cy="620903"/>
      </dsp:txXfrm>
    </dsp:sp>
    <dsp:sp modelId="{0DBC5B41-3DBA-4693-955A-9AB754CF41C5}">
      <dsp:nvSpPr>
        <dsp:cNvPr id="0" name=""/>
        <dsp:cNvSpPr/>
      </dsp:nvSpPr>
      <dsp:spPr>
        <a:xfrm rot="5400000">
          <a:off x="4533985" y="-3081709"/>
          <a:ext cx="1345290" cy="75157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itchFamily="18" charset="0"/>
              <a:cs typeface="Times New Roman" pitchFamily="18" charset="0"/>
            </a:rPr>
            <a:t>Căn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cứ</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chủ</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trương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đầu</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tư</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đã</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được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Quốc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hội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quyết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định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chủ</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đầu</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tư</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lập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Báo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nghiên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cứu</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khả</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gửi</a:t>
          </a:r>
          <a:r>
            <a:rPr lang="en-US" sz="2400" kern="1200" dirty="0">
              <a:latin typeface="Times New Roman" pitchFamily="18" charset="0"/>
              <a:cs typeface="Times New Roman" pitchFamily="18" charset="0"/>
            </a:rPr>
            <a:t> </a:t>
          </a:r>
          <a:r>
            <a:rPr lang="vi-VN" sz="2400" kern="1200" dirty="0">
              <a:latin typeface="Times New Roman" pitchFamily="18" charset="0"/>
              <a:cs typeface="Times New Roman" pitchFamily="18" charset="0"/>
            </a:rPr>
            <a:t>đến cơ quan chủ quản xem xét, trình Thủ tướng Chính phủ</a:t>
          </a:r>
          <a:r>
            <a:rPr lang="en-US" sz="2400" kern="1200" dirty="0">
              <a:latin typeface="Times New Roman" pitchFamily="18" charset="0"/>
              <a:cs typeface="Times New Roman" pitchFamily="18" charset="0"/>
            </a:rPr>
            <a:t>.</a:t>
          </a:r>
        </a:p>
      </dsp:txBody>
      <dsp:txXfrm rot="-5400000">
        <a:off x="1448773" y="69175"/>
        <a:ext cx="7450042" cy="1213946"/>
      </dsp:txXfrm>
    </dsp:sp>
    <dsp:sp modelId="{F7FDC0C1-B442-48B5-AF39-8506141614A0}">
      <dsp:nvSpPr>
        <dsp:cNvPr id="0" name=""/>
        <dsp:cNvSpPr/>
      </dsp:nvSpPr>
      <dsp:spPr>
        <a:xfrm rot="5400000">
          <a:off x="-310451" y="2193661"/>
          <a:ext cx="2069676" cy="144877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itchFamily="18" charset="0"/>
              <a:cs typeface="Times New Roman" pitchFamily="18" charset="0"/>
            </a:rPr>
            <a:t>B2</a:t>
          </a:r>
        </a:p>
      </dsp:txBody>
      <dsp:txXfrm rot="-5400000">
        <a:off x="1" y="2607597"/>
        <a:ext cx="1448773" cy="620903"/>
      </dsp:txXfrm>
    </dsp:sp>
    <dsp:sp modelId="{17480153-6B5D-4AF5-BB2F-C14904E74E57}">
      <dsp:nvSpPr>
        <dsp:cNvPr id="0" name=""/>
        <dsp:cNvSpPr/>
      </dsp:nvSpPr>
      <dsp:spPr>
        <a:xfrm rot="5400000">
          <a:off x="4533985" y="-1202002"/>
          <a:ext cx="1345290" cy="75157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kern="1200" dirty="0">
              <a:latin typeface="Times New Roman" pitchFamily="18" charset="0"/>
              <a:cs typeface="Times New Roman" pitchFamily="18" charset="0"/>
            </a:rPr>
            <a:t>Cơ quan chủ quản gửi 01 bộ hồ sơ theo quy định tại Khoản 3 Điều</a:t>
          </a:r>
          <a:r>
            <a:rPr lang="en-US" sz="2400" kern="1200" dirty="0">
              <a:latin typeface="Times New Roman" pitchFamily="18" charset="0"/>
              <a:cs typeface="Times New Roman" pitchFamily="18" charset="0"/>
            </a:rPr>
            <a:t> 28 </a:t>
          </a:r>
          <a:r>
            <a:rPr lang="en-US" sz="2400" kern="1200" dirty="0" err="1">
              <a:latin typeface="Times New Roman" pitchFamily="18" charset="0"/>
              <a:cs typeface="Times New Roman" pitchFamily="18" charset="0"/>
            </a:rPr>
            <a:t>Nghị</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định</a:t>
          </a:r>
          <a:r>
            <a:rPr lang="en-US" sz="2400" kern="1200" dirty="0">
              <a:latin typeface="Times New Roman" pitchFamily="18" charset="0"/>
              <a:cs typeface="Times New Roman" pitchFamily="18" charset="0"/>
            </a:rPr>
            <a:t> 131/2015/NĐ-CP</a:t>
          </a:r>
          <a:r>
            <a:rPr lang="vi-VN" sz="2400" kern="1200" dirty="0">
              <a:latin typeface="Times New Roman" pitchFamily="18" charset="0"/>
              <a:cs typeface="Times New Roman" pitchFamily="18" charset="0"/>
            </a:rPr>
            <a:t> để báo cáo Thủ tướng Chính phủ; đồng thời gửi 20 bộ hồ sơ đến Bộ Kế hoạch và Đầu tư.</a:t>
          </a:r>
          <a:endParaRPr lang="en-US" sz="2400" kern="1200" dirty="0">
            <a:latin typeface="Times New Roman" pitchFamily="18" charset="0"/>
            <a:cs typeface="Times New Roman" pitchFamily="18" charset="0"/>
          </a:endParaRPr>
        </a:p>
      </dsp:txBody>
      <dsp:txXfrm rot="-5400000">
        <a:off x="1448773" y="1948882"/>
        <a:ext cx="7450042" cy="1213946"/>
      </dsp:txXfrm>
    </dsp:sp>
    <dsp:sp modelId="{29987218-DED8-4B9D-9834-2453ACD21CC0}">
      <dsp:nvSpPr>
        <dsp:cNvPr id="0" name=""/>
        <dsp:cNvSpPr/>
      </dsp:nvSpPr>
      <dsp:spPr>
        <a:xfrm rot="5400000">
          <a:off x="-310451" y="4073367"/>
          <a:ext cx="2069676" cy="144877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itchFamily="18" charset="0"/>
              <a:cs typeface="Times New Roman" pitchFamily="18" charset="0"/>
            </a:rPr>
            <a:t>B3</a:t>
          </a:r>
        </a:p>
      </dsp:txBody>
      <dsp:txXfrm rot="-5400000">
        <a:off x="1" y="4487303"/>
        <a:ext cx="1448773" cy="620903"/>
      </dsp:txXfrm>
    </dsp:sp>
    <dsp:sp modelId="{AE03A268-9D82-49E5-9FF7-E41C8FC52945}">
      <dsp:nvSpPr>
        <dsp:cNvPr id="0" name=""/>
        <dsp:cNvSpPr/>
      </dsp:nvSpPr>
      <dsp:spPr>
        <a:xfrm rot="5400000">
          <a:off x="4533985" y="677704"/>
          <a:ext cx="1345290" cy="75157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kern="1200" dirty="0">
              <a:latin typeface="Times New Roman" pitchFamily="18" charset="0"/>
              <a:cs typeface="Times New Roman" pitchFamily="18" charset="0"/>
            </a:rPr>
            <a:t>Bộ Kế hoạch và Đầu tư báo cáo Thủ tướng Chính phủ thành lập Hội đồng thẩm định nhà nước</a:t>
          </a:r>
          <a:r>
            <a:rPr lang="en-US" sz="2400" kern="1200" dirty="0">
              <a:latin typeface="Times New Roman" pitchFamily="18" charset="0"/>
              <a:cs typeface="Times New Roman" pitchFamily="18" charset="0"/>
            </a:rPr>
            <a:t>.</a:t>
          </a:r>
        </a:p>
      </dsp:txBody>
      <dsp:txXfrm rot="-5400000">
        <a:off x="1448773" y="3828588"/>
        <a:ext cx="7450042" cy="1213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ECE0E-53FF-4643-9B5D-21A8C249E34F}">
      <dsp:nvSpPr>
        <dsp:cNvPr id="0" name=""/>
        <dsp:cNvSpPr/>
      </dsp:nvSpPr>
      <dsp:spPr>
        <a:xfrm>
          <a:off x="1498742" y="1131465"/>
          <a:ext cx="3394397" cy="339439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25D24-8987-47E4-8FDC-47B822CD6777}">
      <dsp:nvSpPr>
        <dsp:cNvPr id="0" name=""/>
        <dsp:cNvSpPr/>
      </dsp:nvSpPr>
      <dsp:spPr>
        <a:xfrm>
          <a:off x="2177621" y="1810345"/>
          <a:ext cx="2036638" cy="203663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56CF9-5E96-4B1B-AA3B-FC95519C4310}">
      <dsp:nvSpPr>
        <dsp:cNvPr id="0" name=""/>
        <dsp:cNvSpPr/>
      </dsp:nvSpPr>
      <dsp:spPr>
        <a:xfrm>
          <a:off x="2856501" y="2489224"/>
          <a:ext cx="678879" cy="67887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1941C-2B33-4FAF-A10C-7DB838F4CC2B}">
      <dsp:nvSpPr>
        <dsp:cNvPr id="0" name=""/>
        <dsp:cNvSpPr/>
      </dsp:nvSpPr>
      <dsp:spPr>
        <a:xfrm>
          <a:off x="5458872" y="0"/>
          <a:ext cx="1697198" cy="990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1" kern="1200" dirty="0"/>
            <a:t>7 </a:t>
          </a:r>
          <a:r>
            <a:rPr lang="en-US" sz="2400" b="1" kern="1200" dirty="0" err="1"/>
            <a:t>ngành</a:t>
          </a:r>
          <a:r>
            <a:rPr lang="en-US" sz="2400" b="1" kern="1200" dirty="0"/>
            <a:t> </a:t>
          </a:r>
          <a:r>
            <a:rPr lang="en-US" sz="2400" b="1" kern="1200" dirty="0" err="1"/>
            <a:t>nghề</a:t>
          </a:r>
          <a:r>
            <a:rPr lang="en-US" sz="2400" b="1" kern="1200" dirty="0"/>
            <a:t> </a:t>
          </a:r>
          <a:r>
            <a:rPr lang="en-US" sz="2400" b="1" kern="1200" dirty="0" err="1"/>
            <a:t>cấm</a:t>
          </a:r>
          <a:endParaRPr lang="en-US" sz="2400" b="1" kern="1200" dirty="0"/>
        </a:p>
      </dsp:txBody>
      <dsp:txXfrm>
        <a:off x="5458872" y="0"/>
        <a:ext cx="1697198" cy="990032"/>
      </dsp:txXfrm>
    </dsp:sp>
    <dsp:sp modelId="{911BB5C4-30E3-41DB-8E7A-E8CE568975E0}">
      <dsp:nvSpPr>
        <dsp:cNvPr id="0" name=""/>
        <dsp:cNvSpPr/>
      </dsp:nvSpPr>
      <dsp:spPr>
        <a:xfrm>
          <a:off x="5034572" y="495016"/>
          <a:ext cx="42429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C1D6F-6A70-4F8A-8BB7-BD397056D63C}">
      <dsp:nvSpPr>
        <dsp:cNvPr id="0" name=""/>
        <dsp:cNvSpPr/>
      </dsp:nvSpPr>
      <dsp:spPr>
        <a:xfrm rot="5400000">
          <a:off x="2947867" y="743655"/>
          <a:ext cx="2333082" cy="183693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EA7B3A-4968-4ACC-A8A9-C5D217ABAACC}">
      <dsp:nvSpPr>
        <dsp:cNvPr id="0" name=""/>
        <dsp:cNvSpPr/>
      </dsp:nvSpPr>
      <dsp:spPr>
        <a:xfrm>
          <a:off x="5427414" y="990032"/>
          <a:ext cx="1760113" cy="990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1" kern="1200" dirty="0"/>
            <a:t>243 NN </a:t>
          </a:r>
          <a:r>
            <a:rPr lang="en-US" sz="2400" b="1" kern="1200" dirty="0" err="1"/>
            <a:t>có</a:t>
          </a:r>
          <a:r>
            <a:rPr lang="en-US" sz="2400" b="1" kern="1200" dirty="0"/>
            <a:t> ĐK</a:t>
          </a:r>
        </a:p>
      </dsp:txBody>
      <dsp:txXfrm>
        <a:off x="5427414" y="990032"/>
        <a:ext cx="1760113" cy="990032"/>
      </dsp:txXfrm>
    </dsp:sp>
    <dsp:sp modelId="{1D5E9DAF-A15D-4526-AEA8-4907DB5A6C6D}">
      <dsp:nvSpPr>
        <dsp:cNvPr id="0" name=""/>
        <dsp:cNvSpPr/>
      </dsp:nvSpPr>
      <dsp:spPr>
        <a:xfrm>
          <a:off x="5034572" y="1485048"/>
          <a:ext cx="42429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6BFE9-AAFB-4EA0-A971-116FB9F1427C}">
      <dsp:nvSpPr>
        <dsp:cNvPr id="0" name=""/>
        <dsp:cNvSpPr/>
      </dsp:nvSpPr>
      <dsp:spPr>
        <a:xfrm rot="5400000">
          <a:off x="3448653" y="1718243"/>
          <a:ext cx="1818039" cy="135040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8700D2-5742-4CF7-9A4A-117A716AFD01}">
      <dsp:nvSpPr>
        <dsp:cNvPr id="0" name=""/>
        <dsp:cNvSpPr/>
      </dsp:nvSpPr>
      <dsp:spPr>
        <a:xfrm>
          <a:off x="5458872" y="1980065"/>
          <a:ext cx="1697198" cy="990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marL="0" lvl="0" indent="0" algn="l" defTabSz="933450">
            <a:lnSpc>
              <a:spcPct val="90000"/>
            </a:lnSpc>
            <a:spcBef>
              <a:spcPct val="0"/>
            </a:spcBef>
            <a:spcAft>
              <a:spcPct val="35000"/>
            </a:spcAft>
            <a:buNone/>
          </a:pPr>
          <a:r>
            <a:rPr lang="en-US" sz="2100" b="1" kern="1200" dirty="0" err="1"/>
            <a:t>Ngành</a:t>
          </a:r>
          <a:r>
            <a:rPr lang="en-US" sz="2100" b="1" kern="1200" dirty="0"/>
            <a:t> </a:t>
          </a:r>
          <a:r>
            <a:rPr lang="en-US" sz="2100" b="1" kern="1200" dirty="0" err="1"/>
            <a:t>nghề</a:t>
          </a:r>
          <a:r>
            <a:rPr lang="en-US" sz="2100" b="1" kern="1200" dirty="0"/>
            <a:t> </a:t>
          </a:r>
          <a:r>
            <a:rPr lang="en-US" sz="2100" b="1" kern="1200" dirty="0" err="1"/>
            <a:t>tự</a:t>
          </a:r>
          <a:r>
            <a:rPr lang="en-US" sz="2100" b="1" kern="1200" dirty="0"/>
            <a:t> do </a:t>
          </a:r>
          <a:r>
            <a:rPr lang="en-US" sz="2100" b="1" kern="1200" dirty="0" err="1"/>
            <a:t>đầu</a:t>
          </a:r>
          <a:r>
            <a:rPr lang="en-US" sz="2100" b="1" kern="1200" dirty="0"/>
            <a:t> </a:t>
          </a:r>
          <a:r>
            <a:rPr lang="en-US" sz="2100" b="1" kern="1200" dirty="0" err="1"/>
            <a:t>tư</a:t>
          </a:r>
          <a:r>
            <a:rPr lang="en-US" sz="2100" b="1" kern="1200" dirty="0"/>
            <a:t> </a:t>
          </a:r>
          <a:r>
            <a:rPr lang="en-US" sz="2100" b="1" kern="1200" dirty="0" err="1"/>
            <a:t>KD</a:t>
          </a:r>
          <a:endParaRPr lang="en-US" sz="2100" b="1" kern="1200" dirty="0"/>
        </a:p>
      </dsp:txBody>
      <dsp:txXfrm>
        <a:off x="5458872" y="1980065"/>
        <a:ext cx="1697198" cy="990032"/>
      </dsp:txXfrm>
    </dsp:sp>
    <dsp:sp modelId="{89CACA69-D1A1-47BD-B718-4885ACBEC7A0}">
      <dsp:nvSpPr>
        <dsp:cNvPr id="0" name=""/>
        <dsp:cNvSpPr/>
      </dsp:nvSpPr>
      <dsp:spPr>
        <a:xfrm>
          <a:off x="5034572" y="2475081"/>
          <a:ext cx="42429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CE0FE-B289-4EB5-9952-92CAB8E7D93E}">
      <dsp:nvSpPr>
        <dsp:cNvPr id="0" name=""/>
        <dsp:cNvSpPr/>
      </dsp:nvSpPr>
      <dsp:spPr>
        <a:xfrm rot="5400000">
          <a:off x="3950062" y="2692039"/>
          <a:ext cx="1298922" cy="86387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D2560-63C9-470A-8FC3-D3B8A16D0369}">
      <dsp:nvSpPr>
        <dsp:cNvPr id="0" name=""/>
        <dsp:cNvSpPr/>
      </dsp:nvSpPr>
      <dsp:spPr>
        <a:xfrm rot="5400000">
          <a:off x="-293597" y="299427"/>
          <a:ext cx="1957316" cy="13701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B4</a:t>
          </a:r>
        </a:p>
      </dsp:txBody>
      <dsp:txXfrm rot="-5400000">
        <a:off x="1" y="690891"/>
        <a:ext cx="1370121" cy="587195"/>
      </dsp:txXfrm>
    </dsp:sp>
    <dsp:sp modelId="{7378FF7F-7503-47E4-B092-FFA21CB3BA47}">
      <dsp:nvSpPr>
        <dsp:cNvPr id="0" name=""/>
        <dsp:cNvSpPr/>
      </dsp:nvSpPr>
      <dsp:spPr>
        <a:xfrm rot="5400000">
          <a:off x="4201832" y="-2825881"/>
          <a:ext cx="1272255" cy="69356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vi-VN" sz="2000" kern="1200" dirty="0">
              <a:latin typeface="+mj-lt"/>
            </a:rPr>
            <a:t>Hội đồng thẩm định nhà nước thẩm định hồ sơ dự án quan trọng quốc gia trong thời hạn 90 ngày kể từ khi nhận được hồ sơ dự án h</a:t>
          </a:r>
          <a:r>
            <a:rPr lang="en-US" sz="2000" kern="1200" dirty="0">
              <a:latin typeface="+mj-lt"/>
            </a:rPr>
            <a:t>ợ</a:t>
          </a:r>
          <a:r>
            <a:rPr lang="vi-VN" sz="2000" kern="1200" dirty="0">
              <a:latin typeface="+mj-lt"/>
            </a:rPr>
            <a:t>p lệ.</a:t>
          </a:r>
          <a:endParaRPr lang="en-US" sz="2000" kern="1200" dirty="0">
            <a:latin typeface="+mj-lt"/>
          </a:endParaRPr>
        </a:p>
      </dsp:txBody>
      <dsp:txXfrm rot="-5400000">
        <a:off x="1370121" y="67936"/>
        <a:ext cx="6873572" cy="1148043"/>
      </dsp:txXfrm>
    </dsp:sp>
    <dsp:sp modelId="{190A2B67-8B00-4518-87F5-9EA374F3C80F}">
      <dsp:nvSpPr>
        <dsp:cNvPr id="0" name=""/>
        <dsp:cNvSpPr/>
      </dsp:nvSpPr>
      <dsp:spPr>
        <a:xfrm rot="5400000">
          <a:off x="-293597" y="2115376"/>
          <a:ext cx="1957316" cy="13701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B5</a:t>
          </a:r>
        </a:p>
      </dsp:txBody>
      <dsp:txXfrm rot="-5400000">
        <a:off x="1" y="2506840"/>
        <a:ext cx="1370121" cy="587195"/>
      </dsp:txXfrm>
    </dsp:sp>
    <dsp:sp modelId="{98E20CE3-05C1-4C28-8692-66A8383A11F6}">
      <dsp:nvSpPr>
        <dsp:cNvPr id="0" name=""/>
        <dsp:cNvSpPr/>
      </dsp:nvSpPr>
      <dsp:spPr>
        <a:xfrm rot="5400000">
          <a:off x="4201832" y="-1009932"/>
          <a:ext cx="1272255" cy="69356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vi-VN" sz="2000" kern="1200" dirty="0"/>
            <a:t>Căn cứ ý kiến thẩm định của Hội đồng thẩm định nhà nước, chủ đầu tư và cơ quan chủ quản hoàn chỉnh dự án</a:t>
          </a:r>
          <a:r>
            <a:rPr lang="en-US" sz="2000" kern="1200" dirty="0"/>
            <a:t>.</a:t>
          </a:r>
        </a:p>
        <a:p>
          <a:pPr marL="228600" lvl="1" indent="-228600" algn="l" defTabSz="889000">
            <a:lnSpc>
              <a:spcPct val="90000"/>
            </a:lnSpc>
            <a:spcBef>
              <a:spcPct val="0"/>
            </a:spcBef>
            <a:spcAft>
              <a:spcPct val="15000"/>
            </a:spcAft>
            <a:buChar char="•"/>
          </a:pPr>
          <a:r>
            <a:rPr lang="en-US" sz="2000" kern="1200" dirty="0"/>
            <a:t>C</a:t>
          </a:r>
          <a:r>
            <a:rPr lang="vi-VN" sz="2000" kern="1200" dirty="0"/>
            <a:t>ơ quan chủ quản thông qua các nội dung dự án đã được chỉnh sửa và gửi Hội đồng thẩm định nhà nước.</a:t>
          </a:r>
          <a:endParaRPr lang="en-US" sz="2000" kern="1200" dirty="0"/>
        </a:p>
      </dsp:txBody>
      <dsp:txXfrm rot="-5400000">
        <a:off x="1370121" y="1883885"/>
        <a:ext cx="6873572" cy="1148043"/>
      </dsp:txXfrm>
    </dsp:sp>
    <dsp:sp modelId="{B88334B0-6118-4120-A85A-2D21AC0B4C5D}">
      <dsp:nvSpPr>
        <dsp:cNvPr id="0" name=""/>
        <dsp:cNvSpPr/>
      </dsp:nvSpPr>
      <dsp:spPr>
        <a:xfrm rot="5400000">
          <a:off x="-293597" y="3931325"/>
          <a:ext cx="1957316" cy="13701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B6</a:t>
          </a:r>
        </a:p>
      </dsp:txBody>
      <dsp:txXfrm rot="-5400000">
        <a:off x="1" y="4322789"/>
        <a:ext cx="1370121" cy="587195"/>
      </dsp:txXfrm>
    </dsp:sp>
    <dsp:sp modelId="{578D668C-5C10-4770-852A-1005B5369BC7}">
      <dsp:nvSpPr>
        <dsp:cNvPr id="0" name=""/>
        <dsp:cNvSpPr/>
      </dsp:nvSpPr>
      <dsp:spPr>
        <a:xfrm rot="5400000">
          <a:off x="4201832" y="806016"/>
          <a:ext cx="1272255" cy="69356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Hội</a:t>
          </a:r>
          <a:r>
            <a:rPr lang="en-US" sz="2000" kern="1200" dirty="0"/>
            <a:t> </a:t>
          </a:r>
          <a:r>
            <a:rPr lang="en-US" sz="2000" kern="1200" dirty="0" err="1"/>
            <a:t>đồng</a:t>
          </a:r>
          <a:r>
            <a:rPr lang="en-US" sz="2000" kern="1200" dirty="0"/>
            <a:t> </a:t>
          </a:r>
          <a:r>
            <a:rPr lang="en-US" sz="2000" kern="1200" dirty="0" err="1"/>
            <a:t>thẩm</a:t>
          </a:r>
          <a:r>
            <a:rPr lang="en-US" sz="2000" kern="1200" dirty="0"/>
            <a:t> </a:t>
          </a:r>
          <a:r>
            <a:rPr lang="en-US" sz="2000" kern="1200" dirty="0" err="1"/>
            <a:t>định</a:t>
          </a:r>
          <a:r>
            <a:rPr lang="en-US" sz="2000" kern="1200" dirty="0"/>
            <a:t> </a:t>
          </a:r>
          <a:r>
            <a:rPr lang="en-US" sz="2000" kern="1200" dirty="0" err="1"/>
            <a:t>nhà</a:t>
          </a:r>
          <a:r>
            <a:rPr lang="en-US" sz="2000" kern="1200" dirty="0"/>
            <a:t> </a:t>
          </a:r>
          <a:r>
            <a:rPr lang="en-US" sz="2000" kern="1200" dirty="0" err="1"/>
            <a:t>nước</a:t>
          </a:r>
          <a:r>
            <a:rPr lang="en-US" sz="2000" kern="1200" dirty="0"/>
            <a:t> </a:t>
          </a:r>
          <a:r>
            <a:rPr lang="en-US" sz="2000" kern="1200" dirty="0" err="1"/>
            <a:t>trình</a:t>
          </a:r>
          <a:r>
            <a:rPr lang="en-US" sz="2000" kern="1200" dirty="0"/>
            <a:t> </a:t>
          </a:r>
          <a:r>
            <a:rPr lang="en-US" sz="2000" kern="1200" dirty="0" err="1"/>
            <a:t>Thủ</a:t>
          </a:r>
          <a:r>
            <a:rPr lang="en-US" sz="2000" kern="1200" dirty="0"/>
            <a:t> </a:t>
          </a:r>
          <a:r>
            <a:rPr lang="en-US" sz="2000" kern="1200" dirty="0" err="1"/>
            <a:t>tướng</a:t>
          </a:r>
          <a:r>
            <a:rPr lang="en-US" sz="2000" kern="1200" dirty="0"/>
            <a:t> </a:t>
          </a:r>
          <a:r>
            <a:rPr lang="en-US" sz="2000" kern="1200" dirty="0" err="1"/>
            <a:t>Chính</a:t>
          </a:r>
          <a:r>
            <a:rPr lang="en-US" sz="2000" kern="1200" dirty="0"/>
            <a:t> </a:t>
          </a:r>
          <a:r>
            <a:rPr lang="en-US" sz="2000" kern="1200" dirty="0" err="1"/>
            <a:t>phủ</a:t>
          </a:r>
          <a:r>
            <a:rPr lang="en-US" sz="2000" kern="1200" dirty="0"/>
            <a:t> </a:t>
          </a:r>
          <a:r>
            <a:rPr lang="en-US" sz="2000" kern="1200" dirty="0" err="1"/>
            <a:t>xem</a:t>
          </a:r>
          <a:r>
            <a:rPr lang="en-US" sz="2000" kern="1200" dirty="0"/>
            <a:t> </a:t>
          </a:r>
          <a:r>
            <a:rPr lang="en-US" sz="2000" kern="1200" dirty="0" err="1"/>
            <a:t>xét</a:t>
          </a:r>
          <a:r>
            <a:rPr lang="en-US" sz="2000" kern="1200" dirty="0"/>
            <a:t>, </a:t>
          </a:r>
          <a:r>
            <a:rPr lang="en-US" sz="2000" kern="1200" dirty="0" err="1"/>
            <a:t>quyết</a:t>
          </a:r>
          <a:r>
            <a:rPr lang="en-US" sz="2000" kern="1200" dirty="0"/>
            <a:t> </a:t>
          </a:r>
          <a:r>
            <a:rPr lang="en-US" sz="2000" kern="1200" dirty="0" err="1"/>
            <a:t>định</a:t>
          </a:r>
          <a:r>
            <a:rPr lang="en-US" sz="2000" kern="1200" dirty="0"/>
            <a:t> </a:t>
          </a:r>
          <a:r>
            <a:rPr lang="en-US" sz="2000" kern="1200" dirty="0" err="1"/>
            <a:t>đầu</a:t>
          </a:r>
          <a:r>
            <a:rPr lang="en-US" sz="2000" kern="1200" dirty="0"/>
            <a:t> </a:t>
          </a:r>
          <a:r>
            <a:rPr lang="en-US" sz="2000" kern="1200" dirty="0" err="1"/>
            <a:t>tư</a:t>
          </a:r>
          <a:r>
            <a:rPr lang="en-US" sz="2000" kern="1200" dirty="0"/>
            <a:t> </a:t>
          </a:r>
          <a:r>
            <a:rPr lang="en-US" sz="2000" kern="1200" dirty="0" err="1"/>
            <a:t>dự</a:t>
          </a:r>
          <a:r>
            <a:rPr lang="en-US" sz="2000" kern="1200" dirty="0"/>
            <a:t> </a:t>
          </a:r>
          <a:r>
            <a:rPr lang="en-US" sz="2000" kern="1200" dirty="0" err="1"/>
            <a:t>án</a:t>
          </a:r>
          <a:r>
            <a:rPr lang="en-US" sz="2000" kern="1200" dirty="0"/>
            <a:t>.</a:t>
          </a:r>
        </a:p>
      </dsp:txBody>
      <dsp:txXfrm rot="-5400000">
        <a:off x="1370121" y="3699833"/>
        <a:ext cx="6873572" cy="1148043"/>
      </dsp:txXfrm>
    </dsp:sp>
    <dsp:sp modelId="{758815FF-1019-4EAF-8AB0-078B39577676}">
      <dsp:nvSpPr>
        <dsp:cNvPr id="0" name=""/>
        <dsp:cNvSpPr/>
      </dsp:nvSpPr>
      <dsp:spPr>
        <a:xfrm rot="5400000">
          <a:off x="-293597" y="5747274"/>
          <a:ext cx="1957316" cy="13701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B7</a:t>
          </a:r>
        </a:p>
      </dsp:txBody>
      <dsp:txXfrm rot="-5400000">
        <a:off x="1" y="6138738"/>
        <a:ext cx="1370121" cy="587195"/>
      </dsp:txXfrm>
    </dsp:sp>
    <dsp:sp modelId="{9AB3AC95-5353-44BD-AB3B-8A7D66316AA7}">
      <dsp:nvSpPr>
        <dsp:cNvPr id="0" name=""/>
        <dsp:cNvSpPr/>
      </dsp:nvSpPr>
      <dsp:spPr>
        <a:xfrm rot="5400000">
          <a:off x="4201832" y="2621965"/>
          <a:ext cx="1272255" cy="69356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vi-VN" sz="2000" kern="1200" dirty="0"/>
            <a:t>Thủ tướng Chính phủ xem xét, quyết định đầu tư dự án quan trọng quốc gia</a:t>
          </a:r>
          <a:r>
            <a:rPr lang="en-US" sz="2000" kern="1200" dirty="0"/>
            <a:t>.</a:t>
          </a:r>
        </a:p>
      </dsp:txBody>
      <dsp:txXfrm rot="-5400000">
        <a:off x="1370121" y="5515782"/>
        <a:ext cx="6873572" cy="114804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F9E91-0DE1-4FCE-9046-266875669276}">
      <dsp:nvSpPr>
        <dsp:cNvPr id="0" name=""/>
        <dsp:cNvSpPr/>
      </dsp:nvSpPr>
      <dsp:spPr>
        <a:xfrm>
          <a:off x="-4883670" y="-748394"/>
          <a:ext cx="5816525" cy="5816525"/>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2CF7F9-5B69-4E63-84E4-82C9962AF559}">
      <dsp:nvSpPr>
        <dsp:cNvPr id="0" name=""/>
        <dsp:cNvSpPr/>
      </dsp:nvSpPr>
      <dsp:spPr>
        <a:xfrm>
          <a:off x="599966" y="431973"/>
          <a:ext cx="7909760" cy="86394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758" tIns="66040" rIns="66040" bIns="66040" numCol="1" spcCol="1270" anchor="ctr" anchorCtr="0">
          <a:noAutofit/>
        </a:bodyPr>
        <a:lstStyle/>
        <a:p>
          <a:pPr marL="0" lvl="0" indent="0" algn="l" defTabSz="1155700">
            <a:lnSpc>
              <a:spcPct val="90000"/>
            </a:lnSpc>
            <a:spcBef>
              <a:spcPct val="0"/>
            </a:spcBef>
            <a:spcAft>
              <a:spcPct val="35000"/>
            </a:spcAft>
            <a:buNone/>
          </a:pPr>
          <a:r>
            <a:rPr lang="vi-VN" sz="2600" b="1" i="1" kern="1200" dirty="0"/>
            <a:t>Trình tự và nội dung quyết định đầu tư dự án do Bộ, ngành trung ương quản lý</a:t>
          </a:r>
          <a:endParaRPr lang="en-US" sz="2600" kern="1200" dirty="0"/>
        </a:p>
      </dsp:txBody>
      <dsp:txXfrm>
        <a:off x="599966" y="431973"/>
        <a:ext cx="7909760" cy="863947"/>
      </dsp:txXfrm>
    </dsp:sp>
    <dsp:sp modelId="{B24ACC74-9A39-4072-ACF5-CCD10A7B7105}">
      <dsp:nvSpPr>
        <dsp:cNvPr id="0" name=""/>
        <dsp:cNvSpPr/>
      </dsp:nvSpPr>
      <dsp:spPr>
        <a:xfrm>
          <a:off x="59999" y="323980"/>
          <a:ext cx="1079934" cy="10799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3F93DD6-8A9B-42F4-AF96-CE73CACBBC7F}">
      <dsp:nvSpPr>
        <dsp:cNvPr id="0" name=""/>
        <dsp:cNvSpPr/>
      </dsp:nvSpPr>
      <dsp:spPr>
        <a:xfrm>
          <a:off x="914010" y="1727894"/>
          <a:ext cx="7595715" cy="86394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758" tIns="66040" rIns="66040" bIns="66040" numCol="1" spcCol="1270" anchor="ctr" anchorCtr="0">
          <a:noAutofit/>
        </a:bodyPr>
        <a:lstStyle/>
        <a:p>
          <a:pPr marL="0" lvl="0" indent="0" algn="l" defTabSz="1155700">
            <a:lnSpc>
              <a:spcPct val="90000"/>
            </a:lnSpc>
            <a:spcBef>
              <a:spcPct val="0"/>
            </a:spcBef>
            <a:spcAft>
              <a:spcPct val="35000"/>
            </a:spcAft>
            <a:buNone/>
          </a:pPr>
          <a:r>
            <a:rPr lang="vi-VN" sz="2600" b="1" i="1" kern="1200" dirty="0"/>
            <a:t>Trình tự và nội dung quyết định đầu tư dự án do cấp tỉnh quản lý</a:t>
          </a:r>
          <a:endParaRPr lang="en-US" sz="2600" kern="1200" dirty="0"/>
        </a:p>
      </dsp:txBody>
      <dsp:txXfrm>
        <a:off x="914010" y="1727894"/>
        <a:ext cx="7595715" cy="863947"/>
      </dsp:txXfrm>
    </dsp:sp>
    <dsp:sp modelId="{623B89DE-A43D-43E8-BABB-848984B67E65}">
      <dsp:nvSpPr>
        <dsp:cNvPr id="0" name=""/>
        <dsp:cNvSpPr/>
      </dsp:nvSpPr>
      <dsp:spPr>
        <a:xfrm>
          <a:off x="374043" y="1619901"/>
          <a:ext cx="1079934" cy="10799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4BAE0F5-E3AC-4F05-907B-3A4EFD6A4F6C}">
      <dsp:nvSpPr>
        <dsp:cNvPr id="0" name=""/>
        <dsp:cNvSpPr/>
      </dsp:nvSpPr>
      <dsp:spPr>
        <a:xfrm>
          <a:off x="599966" y="3023815"/>
          <a:ext cx="7909760" cy="86394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758" tIns="66040" rIns="66040" bIns="66040" numCol="1" spcCol="1270" anchor="ctr" anchorCtr="0">
          <a:noAutofit/>
        </a:bodyPr>
        <a:lstStyle/>
        <a:p>
          <a:pPr marL="0" lvl="0" indent="0" algn="l" defTabSz="1155700">
            <a:lnSpc>
              <a:spcPct val="90000"/>
            </a:lnSpc>
            <a:spcBef>
              <a:spcPct val="0"/>
            </a:spcBef>
            <a:spcAft>
              <a:spcPct val="35000"/>
            </a:spcAft>
            <a:buNone/>
          </a:pPr>
          <a:r>
            <a:rPr lang="vi-VN" sz="2600" b="1" i="1" kern="1200" dirty="0"/>
            <a:t>Trình tự và nội dung quyết định đầu tư dự án do cấp huyện, xã quản lý</a:t>
          </a:r>
          <a:endParaRPr lang="en-US" sz="2600" kern="1200" dirty="0"/>
        </a:p>
      </dsp:txBody>
      <dsp:txXfrm>
        <a:off x="599966" y="3023815"/>
        <a:ext cx="7909760" cy="863947"/>
      </dsp:txXfrm>
    </dsp:sp>
    <dsp:sp modelId="{CFE7460E-D35A-46D4-9CC4-3E914D965DF3}">
      <dsp:nvSpPr>
        <dsp:cNvPr id="0" name=""/>
        <dsp:cNvSpPr/>
      </dsp:nvSpPr>
      <dsp:spPr>
        <a:xfrm>
          <a:off x="59999" y="2915821"/>
          <a:ext cx="1079934" cy="10799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D7676-9B5C-440E-AE6E-2686F86B46F2}">
      <dsp:nvSpPr>
        <dsp:cNvPr id="0" name=""/>
        <dsp:cNvSpPr/>
      </dsp:nvSpPr>
      <dsp:spPr>
        <a:xfrm>
          <a:off x="688097" y="631605"/>
          <a:ext cx="1281549" cy="211624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vi-VN" sz="1400" kern="1200" dirty="0"/>
            <a:t>chủ đầu tư căn cứ chủ trương đầu tư đã được cấp có thẩm quyền quyết định lập Báo cáo nghiên cứu khả thi dự án</a:t>
          </a:r>
          <a:r>
            <a:rPr lang="en-US" sz="800" kern="1200" dirty="0"/>
            <a:t>. </a:t>
          </a:r>
        </a:p>
      </dsp:txBody>
      <dsp:txXfrm>
        <a:off x="893145" y="631605"/>
        <a:ext cx="1076501" cy="2116246"/>
      </dsp:txXfrm>
    </dsp:sp>
    <dsp:sp modelId="{F1338958-79C2-4DE3-BB4E-2AEB86FBAC19}">
      <dsp:nvSpPr>
        <dsp:cNvPr id="0" name=""/>
        <dsp:cNvSpPr/>
      </dsp:nvSpPr>
      <dsp:spPr>
        <a:xfrm>
          <a:off x="688097" y="2747852"/>
          <a:ext cx="1281549" cy="23426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Chủ</a:t>
          </a:r>
          <a:r>
            <a:rPr lang="en-US" sz="1600" kern="1200" dirty="0"/>
            <a:t> </a:t>
          </a:r>
          <a:r>
            <a:rPr lang="en-US" sz="1600" kern="1200" dirty="0" err="1"/>
            <a:t>đầu</a:t>
          </a:r>
          <a:r>
            <a:rPr lang="en-US" sz="1600" kern="1200" dirty="0"/>
            <a:t> </a:t>
          </a:r>
          <a:r>
            <a:rPr lang="en-US" sz="1600" kern="1200" dirty="0" err="1"/>
            <a:t>tư</a:t>
          </a:r>
          <a:r>
            <a:rPr lang="en-US" sz="1600" kern="1200" dirty="0"/>
            <a:t> </a:t>
          </a:r>
          <a:r>
            <a:rPr lang="en-US" sz="1600" kern="1200" dirty="0" err="1"/>
            <a:t>trình</a:t>
          </a:r>
          <a:r>
            <a:rPr lang="en-US" sz="1600" kern="1200" dirty="0"/>
            <a:t> </a:t>
          </a:r>
          <a:r>
            <a:rPr lang="en-US" sz="1600" kern="1200" dirty="0" err="1"/>
            <a:t>cấp</a:t>
          </a:r>
          <a:r>
            <a:rPr lang="en-US" sz="1600" kern="1200" dirty="0"/>
            <a:t> </a:t>
          </a:r>
          <a:r>
            <a:rPr lang="en-US" sz="1600" kern="1200" dirty="0" err="1"/>
            <a:t>có</a:t>
          </a:r>
          <a:r>
            <a:rPr lang="en-US" sz="1600" kern="1200" dirty="0"/>
            <a:t> </a:t>
          </a:r>
          <a:r>
            <a:rPr lang="en-US" sz="1600" kern="1200" dirty="0" err="1"/>
            <a:t>thẩm</a:t>
          </a:r>
          <a:r>
            <a:rPr lang="en-US" sz="1600" kern="1200" dirty="0"/>
            <a:t> </a:t>
          </a:r>
          <a:r>
            <a:rPr lang="en-US" sz="1600" kern="1200" dirty="0" err="1"/>
            <a:t>quyền</a:t>
          </a:r>
          <a:r>
            <a:rPr lang="en-US" sz="1600" kern="1200" dirty="0"/>
            <a:t> </a:t>
          </a:r>
          <a:r>
            <a:rPr lang="en-US" sz="1600" kern="1200" dirty="0" err="1"/>
            <a:t>quyết</a:t>
          </a:r>
          <a:r>
            <a:rPr lang="en-US" sz="1600" kern="1200" dirty="0"/>
            <a:t> </a:t>
          </a:r>
          <a:r>
            <a:rPr lang="en-US" sz="1600" kern="1200" dirty="0" err="1"/>
            <a:t>định</a:t>
          </a:r>
          <a:r>
            <a:rPr lang="en-US" sz="1600" kern="1200" dirty="0"/>
            <a:t> </a:t>
          </a:r>
          <a:r>
            <a:rPr lang="en-US" sz="1600" kern="1200" dirty="0" err="1"/>
            <a:t>đầu</a:t>
          </a:r>
          <a:r>
            <a:rPr lang="en-US" sz="1600" kern="1200" dirty="0"/>
            <a:t> </a:t>
          </a:r>
          <a:r>
            <a:rPr lang="en-US" sz="1600" kern="1200" dirty="0" err="1"/>
            <a:t>tư</a:t>
          </a:r>
          <a:r>
            <a:rPr lang="en-US" sz="1600" kern="1200" dirty="0"/>
            <a:t> </a:t>
          </a:r>
          <a:r>
            <a:rPr lang="vi-VN" sz="1600" kern="1200" dirty="0"/>
            <a:t>Báo cáo nghiên cứu khả thi dự án</a:t>
          </a:r>
          <a:r>
            <a:rPr lang="en-US" sz="1600" kern="1200" dirty="0"/>
            <a:t>.</a:t>
          </a:r>
        </a:p>
      </dsp:txBody>
      <dsp:txXfrm>
        <a:off x="893145" y="2747852"/>
        <a:ext cx="1076501" cy="2342613"/>
      </dsp:txXfrm>
    </dsp:sp>
    <dsp:sp modelId="{09B9DC6D-5964-49F8-A120-17FA77990C74}">
      <dsp:nvSpPr>
        <dsp:cNvPr id="0" name=""/>
        <dsp:cNvSpPr/>
      </dsp:nvSpPr>
      <dsp:spPr>
        <a:xfrm>
          <a:off x="4604" y="289859"/>
          <a:ext cx="854366" cy="8543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kern="1200" dirty="0"/>
            <a:t>B1</a:t>
          </a:r>
        </a:p>
      </dsp:txBody>
      <dsp:txXfrm>
        <a:off x="129723" y="414978"/>
        <a:ext cx="604128" cy="604128"/>
      </dsp:txXfrm>
    </dsp:sp>
    <dsp:sp modelId="{CF4C8182-4834-41B5-8B83-0C2EE1FE422F}">
      <dsp:nvSpPr>
        <dsp:cNvPr id="0" name=""/>
        <dsp:cNvSpPr/>
      </dsp:nvSpPr>
      <dsp:spPr>
        <a:xfrm>
          <a:off x="2824013" y="631605"/>
          <a:ext cx="1281549" cy="447905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vi-VN" sz="1600" kern="1200" dirty="0"/>
            <a:t>Người đứng đầu Bộ, ngành trung ương thành lập Hội đồng thẩm định hoặc giao cơ quan chuyên môn quản lý đầu tư thẩm định Báo cáo nghiên cứu khả thi dự án</a:t>
          </a:r>
          <a:r>
            <a:rPr lang="en-US" sz="1600" kern="1200" dirty="0"/>
            <a:t>.</a:t>
          </a:r>
        </a:p>
      </dsp:txBody>
      <dsp:txXfrm>
        <a:off x="3029061" y="631605"/>
        <a:ext cx="1076501" cy="4479058"/>
      </dsp:txXfrm>
    </dsp:sp>
    <dsp:sp modelId="{24E0711A-30D5-407C-BECB-0A248DACED0A}">
      <dsp:nvSpPr>
        <dsp:cNvPr id="0" name=""/>
        <dsp:cNvSpPr/>
      </dsp:nvSpPr>
      <dsp:spPr>
        <a:xfrm>
          <a:off x="2140520" y="289859"/>
          <a:ext cx="854366" cy="8543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kern="1200" dirty="0"/>
            <a:t>B2</a:t>
          </a:r>
        </a:p>
      </dsp:txBody>
      <dsp:txXfrm>
        <a:off x="2265639" y="414978"/>
        <a:ext cx="604128" cy="604128"/>
      </dsp:txXfrm>
    </dsp:sp>
    <dsp:sp modelId="{6652A0CC-BA4C-4011-934B-9E4CEADA67BE}">
      <dsp:nvSpPr>
        <dsp:cNvPr id="0" name=""/>
        <dsp:cNvSpPr/>
      </dsp:nvSpPr>
      <dsp:spPr>
        <a:xfrm>
          <a:off x="4959929" y="631605"/>
          <a:ext cx="1281549" cy="176667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vi-VN" sz="1400" kern="1200" dirty="0"/>
            <a:t>Chủ đầu tư căn cứ ý kiến thẩm định hoàn thiện Báo cáo nghiên cứu khả thi dự án </a:t>
          </a:r>
          <a:endParaRPr lang="en-US" sz="1400" kern="1200" dirty="0"/>
        </a:p>
      </dsp:txBody>
      <dsp:txXfrm>
        <a:off x="5164977" y="631605"/>
        <a:ext cx="1076501" cy="1766678"/>
      </dsp:txXfrm>
    </dsp:sp>
    <dsp:sp modelId="{9DEFA043-07DF-43B6-9510-9080AAACED83}">
      <dsp:nvSpPr>
        <dsp:cNvPr id="0" name=""/>
        <dsp:cNvSpPr/>
      </dsp:nvSpPr>
      <dsp:spPr>
        <a:xfrm>
          <a:off x="4959929" y="2398284"/>
          <a:ext cx="1281549" cy="27220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t>T</a:t>
          </a:r>
          <a:r>
            <a:rPr lang="vi-VN" sz="1200" kern="1200" dirty="0"/>
            <a:t>rình người đứng đầu Bộ, ngành trung ương hoặc người đứng đầu cơ quan cấp dưới trực tiếp được phân cấp hoặc ủy quyền quyết định đầu tư dự án nhóm B, nhóm C</a:t>
          </a:r>
          <a:r>
            <a:rPr lang="en-US" sz="1200" kern="1200" dirty="0"/>
            <a:t>.</a:t>
          </a:r>
        </a:p>
      </dsp:txBody>
      <dsp:txXfrm>
        <a:off x="5164977" y="2398284"/>
        <a:ext cx="1076501" cy="2722056"/>
      </dsp:txXfrm>
    </dsp:sp>
    <dsp:sp modelId="{DC7736FA-190E-4EA7-9655-40D0C637FF6A}">
      <dsp:nvSpPr>
        <dsp:cNvPr id="0" name=""/>
        <dsp:cNvSpPr/>
      </dsp:nvSpPr>
      <dsp:spPr>
        <a:xfrm>
          <a:off x="4276436" y="289859"/>
          <a:ext cx="854366" cy="8543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kern="1200" dirty="0"/>
            <a:t>B3</a:t>
          </a:r>
        </a:p>
      </dsp:txBody>
      <dsp:txXfrm>
        <a:off x="4401555" y="414978"/>
        <a:ext cx="604128" cy="604128"/>
      </dsp:txXfrm>
    </dsp:sp>
    <dsp:sp modelId="{F968EE90-EF6E-4820-8FE4-298A345F1B04}">
      <dsp:nvSpPr>
        <dsp:cNvPr id="0" name=""/>
        <dsp:cNvSpPr/>
      </dsp:nvSpPr>
      <dsp:spPr>
        <a:xfrm>
          <a:off x="7095845" y="631605"/>
          <a:ext cx="1281549" cy="44230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vi-VN" sz="1400" kern="1200" dirty="0"/>
            <a:t>Cấp có thẩm quyền quyết định đầu tư dự án</a:t>
          </a:r>
          <a:r>
            <a:rPr lang="en-US" sz="1400" kern="1200" dirty="0"/>
            <a:t>.</a:t>
          </a:r>
        </a:p>
      </dsp:txBody>
      <dsp:txXfrm>
        <a:off x="7300893" y="631605"/>
        <a:ext cx="1076501" cy="4423095"/>
      </dsp:txXfrm>
    </dsp:sp>
    <dsp:sp modelId="{46F73D98-0673-41EA-AC5E-491C20336F03}">
      <dsp:nvSpPr>
        <dsp:cNvPr id="0" name=""/>
        <dsp:cNvSpPr/>
      </dsp:nvSpPr>
      <dsp:spPr>
        <a:xfrm>
          <a:off x="6412352" y="289859"/>
          <a:ext cx="854366" cy="8543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kern="1200" dirty="0"/>
            <a:t>B4</a:t>
          </a:r>
        </a:p>
      </dsp:txBody>
      <dsp:txXfrm>
        <a:off x="6537471" y="414978"/>
        <a:ext cx="604128" cy="6041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F77C-8A7A-4FA1-ACDA-2C191969001F}">
      <dsp:nvSpPr>
        <dsp:cNvPr id="0" name=""/>
        <dsp:cNvSpPr/>
      </dsp:nvSpPr>
      <dsp:spPr>
        <a:xfrm>
          <a:off x="1591" y="405975"/>
          <a:ext cx="4054227" cy="4865072"/>
        </a:xfrm>
        <a:prstGeom prst="roundRect">
          <a:avLst>
            <a:gd name="adj" fmla="val 5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161163" rIns="208915" bIns="0" numCol="1" spcCol="1270" anchor="t" anchorCtr="0">
          <a:noAutofit/>
        </a:bodyPr>
        <a:lstStyle/>
        <a:p>
          <a:pPr marL="0" lvl="0" indent="0" algn="r" defTabSz="2089150">
            <a:lnSpc>
              <a:spcPct val="90000"/>
            </a:lnSpc>
            <a:spcBef>
              <a:spcPct val="0"/>
            </a:spcBef>
            <a:spcAft>
              <a:spcPct val="35000"/>
            </a:spcAft>
            <a:buNone/>
          </a:pPr>
          <a:r>
            <a:rPr lang="en-US" sz="4700" kern="1200" dirty="0"/>
            <a:t>B1</a:t>
          </a:r>
        </a:p>
      </dsp:txBody>
      <dsp:txXfrm rot="16200000">
        <a:off x="-1587665" y="1995232"/>
        <a:ext cx="3989359" cy="810845"/>
      </dsp:txXfrm>
    </dsp:sp>
    <dsp:sp modelId="{9697DB5E-DACB-4414-9491-3EB9F65E5CA4}">
      <dsp:nvSpPr>
        <dsp:cNvPr id="0" name=""/>
        <dsp:cNvSpPr/>
      </dsp:nvSpPr>
      <dsp:spPr>
        <a:xfrm>
          <a:off x="812437" y="405975"/>
          <a:ext cx="3020399" cy="48650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vi-VN" sz="2000" kern="1200" dirty="0">
              <a:solidFill>
                <a:schemeClr val="tx1"/>
              </a:solidFill>
            </a:rPr>
            <a:t>Chủ tịch Ủy ban nhân dân cấp tỉnh giao chủ đầu tư lập Báo cáo nghiên cứu khả thi dự án</a:t>
          </a:r>
          <a:r>
            <a:rPr lang="en-US" sz="2000" kern="1200" dirty="0">
              <a:solidFill>
                <a:schemeClr val="tx1"/>
              </a:solidFill>
            </a:rPr>
            <a:t>.</a:t>
          </a:r>
        </a:p>
        <a:p>
          <a:pPr marL="0" lvl="0" indent="0" algn="l" defTabSz="889000">
            <a:lnSpc>
              <a:spcPct val="90000"/>
            </a:lnSpc>
            <a:spcBef>
              <a:spcPct val="0"/>
            </a:spcBef>
            <a:spcAft>
              <a:spcPct val="35000"/>
            </a:spcAft>
            <a:buNone/>
          </a:pPr>
          <a:r>
            <a:rPr lang="en-US" sz="2000" kern="1200" dirty="0" err="1">
              <a:solidFill>
                <a:schemeClr val="tx1"/>
              </a:solidFill>
            </a:rPr>
            <a:t>Chủ</a:t>
          </a:r>
          <a:r>
            <a:rPr lang="en-US" sz="2000" kern="1200" dirty="0">
              <a:solidFill>
                <a:schemeClr val="tx1"/>
              </a:solidFill>
            </a:rPr>
            <a:t> </a:t>
          </a:r>
          <a:r>
            <a:rPr lang="en-US" sz="2000" kern="1200" dirty="0" err="1">
              <a:solidFill>
                <a:schemeClr val="tx1"/>
              </a:solidFill>
            </a:rPr>
            <a:t>đầu</a:t>
          </a:r>
          <a:r>
            <a:rPr lang="en-US" sz="2000" kern="1200" dirty="0">
              <a:solidFill>
                <a:schemeClr val="tx1"/>
              </a:solidFill>
            </a:rPr>
            <a:t> </a:t>
          </a:r>
          <a:r>
            <a:rPr lang="en-US" sz="2000" kern="1200" dirty="0" err="1">
              <a:solidFill>
                <a:schemeClr val="tx1"/>
              </a:solidFill>
            </a:rPr>
            <a:t>tư</a:t>
          </a:r>
          <a:r>
            <a:rPr lang="vi-VN" sz="2000" kern="1200" dirty="0">
              <a:solidFill>
                <a:schemeClr val="tx1"/>
              </a:solidFill>
            </a:rPr>
            <a:t> trình Ủy ban nhân dân cấp tỉnh hoặc cơ quan cấp dưới trực tiếp được phân cấp hoặc ủy quyền quyết định đầu tư </a:t>
          </a:r>
          <a:endParaRPr lang="en-US" sz="2000" kern="1200" dirty="0">
            <a:solidFill>
              <a:schemeClr val="tx1"/>
            </a:solidFill>
          </a:endParaRPr>
        </a:p>
      </dsp:txBody>
      <dsp:txXfrm>
        <a:off x="812437" y="405975"/>
        <a:ext cx="3020399" cy="4865072"/>
      </dsp:txXfrm>
    </dsp:sp>
    <dsp:sp modelId="{482C702F-050D-4B51-84A7-1FF6D16D29CF}">
      <dsp:nvSpPr>
        <dsp:cNvPr id="0" name=""/>
        <dsp:cNvSpPr/>
      </dsp:nvSpPr>
      <dsp:spPr>
        <a:xfrm>
          <a:off x="4197716" y="405975"/>
          <a:ext cx="4054227" cy="4865072"/>
        </a:xfrm>
        <a:prstGeom prst="roundRect">
          <a:avLst>
            <a:gd name="adj" fmla="val 5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161163" rIns="208915" bIns="0" numCol="1" spcCol="1270" anchor="t" anchorCtr="0">
          <a:noAutofit/>
        </a:bodyPr>
        <a:lstStyle/>
        <a:p>
          <a:pPr marL="0" lvl="0" indent="0" algn="r" defTabSz="2089150">
            <a:lnSpc>
              <a:spcPct val="90000"/>
            </a:lnSpc>
            <a:spcBef>
              <a:spcPct val="0"/>
            </a:spcBef>
            <a:spcAft>
              <a:spcPct val="35000"/>
            </a:spcAft>
            <a:buNone/>
          </a:pPr>
          <a:r>
            <a:rPr lang="en-US" sz="4700" kern="1200" dirty="0"/>
            <a:t>B2</a:t>
          </a:r>
        </a:p>
      </dsp:txBody>
      <dsp:txXfrm rot="16200000">
        <a:off x="2608459" y="1995232"/>
        <a:ext cx="3989359" cy="810845"/>
      </dsp:txXfrm>
    </dsp:sp>
    <dsp:sp modelId="{6FB6C021-18E8-48C6-AB14-A8E56DC50218}">
      <dsp:nvSpPr>
        <dsp:cNvPr id="0" name=""/>
        <dsp:cNvSpPr/>
      </dsp:nvSpPr>
      <dsp:spPr>
        <a:xfrm rot="5400000">
          <a:off x="3860349" y="4274364"/>
          <a:ext cx="715278" cy="608134"/>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544DF-B408-42DD-BF42-517C1A46208D}">
      <dsp:nvSpPr>
        <dsp:cNvPr id="0" name=""/>
        <dsp:cNvSpPr/>
      </dsp:nvSpPr>
      <dsp:spPr>
        <a:xfrm>
          <a:off x="5008562" y="405975"/>
          <a:ext cx="3020399" cy="48650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vi-VN" sz="2000" kern="1200" dirty="0">
              <a:solidFill>
                <a:schemeClr val="tx1"/>
              </a:solidFill>
            </a:rPr>
            <a:t>Chủ tịch Ủy ban nhân dân cấp tỉnh thành lập Hội đồng thẩm định do một Phó Chủ tịch Ủy ban nhân dân cấp tỉnh làm Chủ tịch, Sở Kế hoạch và Đầu tư là Thường trực Hội đồng thẩm định để thẩm định Báo cáo nghiên cứu khả thi dự án nhóm A do địa phương quản lý; giao Sở Kế hoạch và Đầu tư chủ trì, phối hợp các cơ quan liên quan thẩm định Báo cáo nghiên cứu khả thi dự án nhóm B và nhóm C</a:t>
          </a:r>
          <a:r>
            <a:rPr lang="en-US" sz="2000" kern="1200" dirty="0">
              <a:solidFill>
                <a:schemeClr val="tx1"/>
              </a:solidFill>
            </a:rPr>
            <a:t>.</a:t>
          </a:r>
        </a:p>
      </dsp:txBody>
      <dsp:txXfrm>
        <a:off x="5008562" y="405975"/>
        <a:ext cx="3020399" cy="486507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F77C-8A7A-4FA1-ACDA-2C191969001F}">
      <dsp:nvSpPr>
        <dsp:cNvPr id="0" name=""/>
        <dsp:cNvSpPr/>
      </dsp:nvSpPr>
      <dsp:spPr>
        <a:xfrm>
          <a:off x="2215" y="185466"/>
          <a:ext cx="4072389" cy="488686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marL="0" lvl="0" indent="0" algn="r" defTabSz="2044700">
            <a:lnSpc>
              <a:spcPct val="90000"/>
            </a:lnSpc>
            <a:spcBef>
              <a:spcPct val="0"/>
            </a:spcBef>
            <a:spcAft>
              <a:spcPct val="35000"/>
            </a:spcAft>
            <a:buNone/>
          </a:pPr>
          <a:r>
            <a:rPr lang="en-US" sz="4600" kern="1200" dirty="0"/>
            <a:t>B3</a:t>
          </a:r>
        </a:p>
      </dsp:txBody>
      <dsp:txXfrm rot="16200000">
        <a:off x="-1594161" y="1781842"/>
        <a:ext cx="4007231" cy="814477"/>
      </dsp:txXfrm>
    </dsp:sp>
    <dsp:sp modelId="{9697DB5E-DACB-4414-9491-3EB9F65E5CA4}">
      <dsp:nvSpPr>
        <dsp:cNvPr id="0" name=""/>
        <dsp:cNvSpPr/>
      </dsp:nvSpPr>
      <dsp:spPr>
        <a:xfrm>
          <a:off x="816693" y="185466"/>
          <a:ext cx="3033930" cy="48868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just" defTabSz="1111250">
            <a:lnSpc>
              <a:spcPct val="90000"/>
            </a:lnSpc>
            <a:spcBef>
              <a:spcPct val="0"/>
            </a:spcBef>
            <a:spcAft>
              <a:spcPct val="35000"/>
            </a:spcAft>
            <a:buNone/>
          </a:pPr>
          <a:r>
            <a:rPr lang="vi-VN" sz="2500" kern="1200" dirty="0">
              <a:solidFill>
                <a:schemeClr val="tx1"/>
              </a:solidFill>
            </a:rPr>
            <a:t>Chủ đầu tư căn cứ ý kiến thẩm định hoàn chỉnh Báo cáo nghiên cứu khả thi dự án gửi Sở Kế hoạch và Đầu tư tổng hợp, trình Chủ tịch Ủy ban nhân dân cấp tỉnh hoặc cơ quan cấp dưới trực tiếp được phân cấp hoặc ủy quyền quyết định đầu tư dự án nhóm B, nhóm C</a:t>
          </a:r>
          <a:r>
            <a:rPr lang="en-US" sz="2500" kern="1200" dirty="0">
              <a:solidFill>
                <a:schemeClr val="tx1"/>
              </a:solidFill>
            </a:rPr>
            <a:t>.</a:t>
          </a:r>
        </a:p>
      </dsp:txBody>
      <dsp:txXfrm>
        <a:off x="816693" y="185466"/>
        <a:ext cx="3033930" cy="4886867"/>
      </dsp:txXfrm>
    </dsp:sp>
    <dsp:sp modelId="{960DCE37-A38B-40A8-852A-EB789EEC0984}">
      <dsp:nvSpPr>
        <dsp:cNvPr id="0" name=""/>
        <dsp:cNvSpPr/>
      </dsp:nvSpPr>
      <dsp:spPr>
        <a:xfrm>
          <a:off x="4217139" y="185466"/>
          <a:ext cx="3989557" cy="488686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marL="0" lvl="0" indent="0" algn="l" defTabSz="2044700">
            <a:lnSpc>
              <a:spcPct val="90000"/>
            </a:lnSpc>
            <a:spcBef>
              <a:spcPct val="0"/>
            </a:spcBef>
            <a:spcAft>
              <a:spcPct val="35000"/>
            </a:spcAft>
            <a:buNone/>
          </a:pPr>
          <a:r>
            <a:rPr lang="en-US" sz="4600" kern="1200" dirty="0"/>
            <a:t>B4</a:t>
          </a:r>
        </a:p>
      </dsp:txBody>
      <dsp:txXfrm rot="16200000">
        <a:off x="2612478" y="1790126"/>
        <a:ext cx="4007231" cy="797911"/>
      </dsp:txXfrm>
    </dsp:sp>
    <dsp:sp modelId="{6FB6C021-18E8-48C6-AB14-A8E56DC50218}">
      <dsp:nvSpPr>
        <dsp:cNvPr id="0" name=""/>
        <dsp:cNvSpPr/>
      </dsp:nvSpPr>
      <dsp:spPr>
        <a:xfrm rot="5400000">
          <a:off x="3878464" y="4068794"/>
          <a:ext cx="718072" cy="61085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AC52A3-7755-44A6-8938-483015756D7A}">
      <dsp:nvSpPr>
        <dsp:cNvPr id="0" name=""/>
        <dsp:cNvSpPr/>
      </dsp:nvSpPr>
      <dsp:spPr>
        <a:xfrm>
          <a:off x="5021055" y="185466"/>
          <a:ext cx="2972220" cy="48868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ctr" anchorCtr="0">
          <a:noAutofit/>
        </a:bodyPr>
        <a:lstStyle/>
        <a:p>
          <a:pPr marL="0" lvl="0" indent="0" algn="l" defTabSz="1111250">
            <a:lnSpc>
              <a:spcPct val="90000"/>
            </a:lnSpc>
            <a:spcBef>
              <a:spcPct val="0"/>
            </a:spcBef>
            <a:spcAft>
              <a:spcPct val="35000"/>
            </a:spcAft>
            <a:buNone/>
          </a:pPr>
          <a:r>
            <a:rPr lang="vi-VN" sz="2500" kern="1200" dirty="0">
              <a:solidFill>
                <a:schemeClr val="tx1"/>
              </a:solidFill>
            </a:rPr>
            <a:t>Cấp có thẩm quyền quyết định đầu tư dự án</a:t>
          </a:r>
          <a:r>
            <a:rPr lang="en-US" sz="2500" kern="1200" dirty="0">
              <a:solidFill>
                <a:schemeClr val="tx1"/>
              </a:solidFill>
            </a:rPr>
            <a:t>.</a:t>
          </a:r>
        </a:p>
      </dsp:txBody>
      <dsp:txXfrm>
        <a:off x="5021055" y="185466"/>
        <a:ext cx="2972220" cy="488686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7CFAB-CCDA-407F-846C-D74B669713E4}">
      <dsp:nvSpPr>
        <dsp:cNvPr id="0" name=""/>
        <dsp:cNvSpPr/>
      </dsp:nvSpPr>
      <dsp:spPr>
        <a:xfrm>
          <a:off x="1022226" y="3086099"/>
          <a:ext cx="664977" cy="2322367"/>
        </a:xfrm>
        <a:custGeom>
          <a:avLst/>
          <a:gdLst/>
          <a:ahLst/>
          <a:cxnLst/>
          <a:rect l="0" t="0" r="0" b="0"/>
          <a:pathLst>
            <a:path>
              <a:moveTo>
                <a:pt x="0" y="0"/>
              </a:moveTo>
              <a:lnTo>
                <a:pt x="332488" y="0"/>
              </a:lnTo>
              <a:lnTo>
                <a:pt x="332488" y="2322367"/>
              </a:lnTo>
              <a:lnTo>
                <a:pt x="664977" y="23223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94323" y="4186891"/>
        <a:ext cx="120784" cy="120784"/>
      </dsp:txXfrm>
    </dsp:sp>
    <dsp:sp modelId="{98AAD575-4B51-49ED-B113-C4ECC9884F02}">
      <dsp:nvSpPr>
        <dsp:cNvPr id="0" name=""/>
        <dsp:cNvSpPr/>
      </dsp:nvSpPr>
      <dsp:spPr>
        <a:xfrm>
          <a:off x="1022226" y="3086099"/>
          <a:ext cx="664977" cy="874455"/>
        </a:xfrm>
        <a:custGeom>
          <a:avLst/>
          <a:gdLst/>
          <a:ahLst/>
          <a:cxnLst/>
          <a:rect l="0" t="0" r="0" b="0"/>
          <a:pathLst>
            <a:path>
              <a:moveTo>
                <a:pt x="0" y="0"/>
              </a:moveTo>
              <a:lnTo>
                <a:pt x="332488" y="0"/>
              </a:lnTo>
              <a:lnTo>
                <a:pt x="332488" y="874455"/>
              </a:lnTo>
              <a:lnTo>
                <a:pt x="664977" y="874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27251" y="3495863"/>
        <a:ext cx="54928" cy="54928"/>
      </dsp:txXfrm>
    </dsp:sp>
    <dsp:sp modelId="{3B80A373-3BC7-4B21-8B48-053BCDB0BC6A}">
      <dsp:nvSpPr>
        <dsp:cNvPr id="0" name=""/>
        <dsp:cNvSpPr/>
      </dsp:nvSpPr>
      <dsp:spPr>
        <a:xfrm>
          <a:off x="1022226" y="2391781"/>
          <a:ext cx="664977" cy="694318"/>
        </a:xfrm>
        <a:custGeom>
          <a:avLst/>
          <a:gdLst/>
          <a:ahLst/>
          <a:cxnLst/>
          <a:rect l="0" t="0" r="0" b="0"/>
          <a:pathLst>
            <a:path>
              <a:moveTo>
                <a:pt x="0" y="694318"/>
              </a:moveTo>
              <a:lnTo>
                <a:pt x="332488" y="694318"/>
              </a:lnTo>
              <a:lnTo>
                <a:pt x="332488" y="0"/>
              </a:lnTo>
              <a:lnTo>
                <a:pt x="6649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30680" y="2714905"/>
        <a:ext cx="48069" cy="48069"/>
      </dsp:txXfrm>
    </dsp:sp>
    <dsp:sp modelId="{D9CCA1EA-7E60-4CE4-A392-F17E7854F6BD}">
      <dsp:nvSpPr>
        <dsp:cNvPr id="0" name=""/>
        <dsp:cNvSpPr/>
      </dsp:nvSpPr>
      <dsp:spPr>
        <a:xfrm>
          <a:off x="1022226" y="883772"/>
          <a:ext cx="664977" cy="2202327"/>
        </a:xfrm>
        <a:custGeom>
          <a:avLst/>
          <a:gdLst/>
          <a:ahLst/>
          <a:cxnLst/>
          <a:rect l="0" t="0" r="0" b="0"/>
          <a:pathLst>
            <a:path>
              <a:moveTo>
                <a:pt x="0" y="2202327"/>
              </a:moveTo>
              <a:lnTo>
                <a:pt x="332488" y="2202327"/>
              </a:lnTo>
              <a:lnTo>
                <a:pt x="332488" y="0"/>
              </a:lnTo>
              <a:lnTo>
                <a:pt x="6649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97202" y="1927423"/>
        <a:ext cx="115026" cy="115026"/>
      </dsp:txXfrm>
    </dsp:sp>
    <dsp:sp modelId="{E0344C43-C5E8-44A2-AB04-C467CB8A3F79}">
      <dsp:nvSpPr>
        <dsp:cNvPr id="0" name=""/>
        <dsp:cNvSpPr/>
      </dsp:nvSpPr>
      <dsp:spPr>
        <a:xfrm rot="16200000">
          <a:off x="-2152207" y="2579257"/>
          <a:ext cx="5335184" cy="1013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vi-VN" sz="2600" b="0" i="0" kern="1200" dirty="0">
              <a:solidFill>
                <a:schemeClr val="tx2"/>
              </a:solidFill>
            </a:rPr>
            <a:t>Trình tự và nội dung quyết định đầu tư dự án do cấp huyện, xã quản lý</a:t>
          </a:r>
          <a:endParaRPr lang="en-US" sz="2600" b="0" i="0" kern="1200" dirty="0">
            <a:solidFill>
              <a:schemeClr val="tx2"/>
            </a:solidFill>
          </a:endParaRPr>
        </a:p>
      </dsp:txBody>
      <dsp:txXfrm>
        <a:off x="-2152207" y="2579257"/>
        <a:ext cx="5335184" cy="1013685"/>
      </dsp:txXfrm>
    </dsp:sp>
    <dsp:sp modelId="{D266C067-5208-48C6-9AFC-44AB32FD8F96}">
      <dsp:nvSpPr>
        <dsp:cNvPr id="0" name=""/>
        <dsp:cNvSpPr/>
      </dsp:nvSpPr>
      <dsp:spPr>
        <a:xfrm>
          <a:off x="1687204" y="256889"/>
          <a:ext cx="6724251" cy="12537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B1. </a:t>
          </a:r>
          <a:r>
            <a:rPr lang="vi-VN" sz="1800" kern="1200" dirty="0">
              <a:solidFill>
                <a:schemeClr val="tx2"/>
              </a:solidFill>
            </a:rPr>
            <a:t>Chủ tịch Ủy ban nhân dân cấp huyện, xã giao chủ đầu tư căn cứ chủ trương đầu tư đã được cấp có thẩm quyền quyết định lập Báo cáo ngh</a:t>
          </a:r>
          <a:r>
            <a:rPr lang="en-US" sz="1800" kern="1200" dirty="0">
              <a:solidFill>
                <a:schemeClr val="tx2"/>
              </a:solidFill>
            </a:rPr>
            <a:t>i</a:t>
          </a:r>
          <a:r>
            <a:rPr lang="vi-VN" sz="1800" kern="1200" dirty="0">
              <a:solidFill>
                <a:schemeClr val="tx2"/>
              </a:solidFill>
            </a:rPr>
            <a:t>ên cứu khả thi dự án</a:t>
          </a:r>
          <a:r>
            <a:rPr lang="en-US" sz="1800" kern="1200" dirty="0">
              <a:solidFill>
                <a:schemeClr val="tx2"/>
              </a:solidFill>
            </a:rPr>
            <a:t>.</a:t>
          </a:r>
        </a:p>
      </dsp:txBody>
      <dsp:txXfrm>
        <a:off x="1687204" y="256889"/>
        <a:ext cx="6724251" cy="1253766"/>
      </dsp:txXfrm>
    </dsp:sp>
    <dsp:sp modelId="{D1BEC5B1-A2D7-4DA2-AB0E-72F948124C5D}">
      <dsp:nvSpPr>
        <dsp:cNvPr id="0" name=""/>
        <dsp:cNvSpPr/>
      </dsp:nvSpPr>
      <dsp:spPr>
        <a:xfrm>
          <a:off x="1687204" y="1764077"/>
          <a:ext cx="6762454" cy="1255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B2. </a:t>
          </a:r>
          <a:r>
            <a:rPr lang="vi-VN" sz="1800" kern="1200" dirty="0">
              <a:solidFill>
                <a:schemeClr val="tx2"/>
              </a:solidFill>
            </a:rPr>
            <a:t>Chủ tịch Ủy ban nhân dân cấp huyện, xã giao cơ quan chuyên môn quản lý đầu tư hoặc thành lập Hội đồng thẩm định để thẩm định Báo cáo nghiên cứu khả thi dự án</a:t>
          </a:r>
          <a:r>
            <a:rPr lang="en-US" sz="1800" kern="1200" dirty="0">
              <a:solidFill>
                <a:schemeClr val="tx2"/>
              </a:solidFill>
            </a:rPr>
            <a:t>.</a:t>
          </a:r>
        </a:p>
      </dsp:txBody>
      <dsp:txXfrm>
        <a:off x="1687204" y="1764077"/>
        <a:ext cx="6762454" cy="1255408"/>
      </dsp:txXfrm>
    </dsp:sp>
    <dsp:sp modelId="{2EF07226-C088-45EB-90AB-14EC5CBBA9B7}">
      <dsp:nvSpPr>
        <dsp:cNvPr id="0" name=""/>
        <dsp:cNvSpPr/>
      </dsp:nvSpPr>
      <dsp:spPr>
        <a:xfrm>
          <a:off x="1687204" y="3272906"/>
          <a:ext cx="6641262" cy="1375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B3. </a:t>
          </a:r>
          <a:r>
            <a:rPr lang="vi-VN" sz="1800" kern="1200" dirty="0">
              <a:solidFill>
                <a:schemeClr val="tx2"/>
              </a:solidFill>
            </a:rPr>
            <a:t>Chủ đầu tư căn cứ ý kiến thẩm định hoàn chỉnh Báo cáo nghiên cứu khả thi dự án trình Chủ tịch Ủy ban nhân dân cấp huyện, xã hoặc cơ quan cấp dưới trực tiếp được phân cấp hoặc ủy quyền</a:t>
          </a:r>
          <a:r>
            <a:rPr lang="en-US" sz="1800" kern="1200" dirty="0">
              <a:solidFill>
                <a:schemeClr val="tx2"/>
              </a:solidFill>
            </a:rPr>
            <a:t>.</a:t>
          </a:r>
        </a:p>
      </dsp:txBody>
      <dsp:txXfrm>
        <a:off x="1687204" y="3272906"/>
        <a:ext cx="6641262" cy="1375296"/>
      </dsp:txXfrm>
    </dsp:sp>
    <dsp:sp modelId="{028397C2-C1D6-40B6-AC8F-8105690DA9CC}">
      <dsp:nvSpPr>
        <dsp:cNvPr id="0" name=""/>
        <dsp:cNvSpPr/>
      </dsp:nvSpPr>
      <dsp:spPr>
        <a:xfrm>
          <a:off x="1687204" y="4901625"/>
          <a:ext cx="6640597" cy="1013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B4. </a:t>
          </a:r>
          <a:r>
            <a:rPr lang="vi-VN" sz="1800" kern="1200" dirty="0">
              <a:solidFill>
                <a:schemeClr val="tx2"/>
              </a:solidFill>
            </a:rPr>
            <a:t>Cấp có thẩm quyền quyết định đầu tư dự án</a:t>
          </a:r>
          <a:r>
            <a:rPr lang="en-US" sz="1800" kern="1200" dirty="0">
              <a:solidFill>
                <a:schemeClr val="tx2"/>
              </a:solidFill>
            </a:rPr>
            <a:t>.</a:t>
          </a:r>
        </a:p>
      </dsp:txBody>
      <dsp:txXfrm>
        <a:off x="1687204" y="4901625"/>
        <a:ext cx="6640597" cy="101368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B0EFB-8E5D-44CD-A7F3-27EFCD7746AA}">
      <dsp:nvSpPr>
        <dsp:cNvPr id="0" name=""/>
        <dsp:cNvSpPr/>
      </dsp:nvSpPr>
      <dsp:spPr>
        <a:xfrm>
          <a:off x="1380942" y="1132"/>
          <a:ext cx="4119307" cy="164772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vi-VN" sz="2900" b="1" i="1" kern="1200" dirty="0">
              <a:solidFill>
                <a:schemeClr val="tx2"/>
              </a:solidFill>
            </a:rPr>
            <a:t>Đối với dự án do cấp tỉnh quản lý</a:t>
          </a:r>
          <a:endParaRPr lang="en-US" sz="2900" kern="1200" dirty="0">
            <a:solidFill>
              <a:schemeClr val="tx2"/>
            </a:solidFill>
          </a:endParaRPr>
        </a:p>
      </dsp:txBody>
      <dsp:txXfrm>
        <a:off x="2204803" y="1132"/>
        <a:ext cx="2471585" cy="1647722"/>
      </dsp:txXfrm>
    </dsp:sp>
    <dsp:sp modelId="{E8E13A06-4439-4C70-9D0E-3A6C3C33707E}">
      <dsp:nvSpPr>
        <dsp:cNvPr id="0" name=""/>
        <dsp:cNvSpPr/>
      </dsp:nvSpPr>
      <dsp:spPr>
        <a:xfrm>
          <a:off x="1380942" y="1879536"/>
          <a:ext cx="4119307" cy="164772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vi-VN" sz="2900" b="1" i="1" kern="1200" dirty="0">
              <a:solidFill>
                <a:schemeClr val="tx2"/>
              </a:solidFill>
            </a:rPr>
            <a:t>Đối với dự án do cấp huyện, cấp xã quản lý</a:t>
          </a:r>
          <a:endParaRPr lang="en-US" sz="2900" kern="1200" dirty="0">
            <a:solidFill>
              <a:schemeClr val="tx2"/>
            </a:solidFill>
          </a:endParaRPr>
        </a:p>
      </dsp:txBody>
      <dsp:txXfrm>
        <a:off x="2204803" y="1879536"/>
        <a:ext cx="2471585" cy="164772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93364-AA9A-46F5-AC75-ECC6AD8DBA27}">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F4A6F-8D3E-4908-8EF2-CE9D58BCA246}">
      <dsp:nvSpPr>
        <dsp:cNvPr id="0" name=""/>
        <dsp:cNvSpPr/>
      </dsp:nvSpPr>
      <dsp:spPr>
        <a:xfrm>
          <a:off x="0" y="0"/>
          <a:ext cx="1645920" cy="5821363"/>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vi-VN" sz="3200" b="1" i="0" kern="1200" dirty="0"/>
            <a:t>Đối với dự án do cấp tỉnh quản lý</a:t>
          </a:r>
          <a:endParaRPr lang="en-US" sz="3200" b="1" i="0" kern="1200" dirty="0"/>
        </a:p>
      </dsp:txBody>
      <dsp:txXfrm>
        <a:off x="0" y="0"/>
        <a:ext cx="1645920" cy="5821363"/>
      </dsp:txXfrm>
    </dsp:sp>
    <dsp:sp modelId="{6F821212-67A2-49A8-9230-C6E19CEF7FC8}">
      <dsp:nvSpPr>
        <dsp:cNvPr id="0" name=""/>
        <dsp:cNvSpPr/>
      </dsp:nvSpPr>
      <dsp:spPr>
        <a:xfrm>
          <a:off x="1769364" y="54859"/>
          <a:ext cx="6460236" cy="1097190"/>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Times New Roman" pitchFamily="18" charset="0"/>
              <a:cs typeface="Times New Roman" pitchFamily="18" charset="0"/>
            </a:rPr>
            <a:t>B1. </a:t>
          </a:r>
          <a:r>
            <a:rPr lang="en-US" sz="2900" b="0" kern="1200" dirty="0" err="1">
              <a:latin typeface="Times New Roman" pitchFamily="18" charset="0"/>
              <a:cs typeface="Times New Roman" pitchFamily="18" charset="0"/>
            </a:rPr>
            <a:t>Lập</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dự</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án</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đầu</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tư</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xây</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dựng</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Điều</a:t>
          </a:r>
          <a:r>
            <a:rPr lang="en-US" sz="2900" kern="1200" dirty="0">
              <a:latin typeface="Times New Roman" pitchFamily="18" charset="0"/>
              <a:cs typeface="Times New Roman" pitchFamily="18" charset="0"/>
            </a:rPr>
            <a:t> 52 </a:t>
          </a:r>
          <a:r>
            <a:rPr lang="en-US" sz="2900" kern="1200" dirty="0" err="1">
              <a:latin typeface="Times New Roman" pitchFamily="18" charset="0"/>
              <a:cs typeface="Times New Roman" pitchFamily="18" charset="0"/>
            </a:rPr>
            <a:t>Luật</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Xây</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dựng</a:t>
          </a:r>
          <a:r>
            <a:rPr lang="en-US" sz="2900" kern="1200" dirty="0">
              <a:latin typeface="Times New Roman" pitchFamily="18" charset="0"/>
              <a:cs typeface="Times New Roman" pitchFamily="18" charset="0"/>
            </a:rPr>
            <a:t> 2014</a:t>
          </a:r>
          <a:r>
            <a:rPr lang="en-US" sz="2900" kern="1200" dirty="0"/>
            <a:t>)</a:t>
          </a:r>
        </a:p>
      </dsp:txBody>
      <dsp:txXfrm>
        <a:off x="1769364" y="54859"/>
        <a:ext cx="6460236" cy="1097190"/>
      </dsp:txXfrm>
    </dsp:sp>
    <dsp:sp modelId="{CF96D3BC-4874-4406-8086-7B9424A94C63}">
      <dsp:nvSpPr>
        <dsp:cNvPr id="0" name=""/>
        <dsp:cNvSpPr/>
      </dsp:nvSpPr>
      <dsp:spPr>
        <a:xfrm>
          <a:off x="1645920" y="115205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66774-D973-45A8-8BE9-BBE0071ABC0A}">
      <dsp:nvSpPr>
        <dsp:cNvPr id="0" name=""/>
        <dsp:cNvSpPr/>
      </dsp:nvSpPr>
      <dsp:spPr>
        <a:xfrm>
          <a:off x="1769364" y="1206909"/>
          <a:ext cx="6460236" cy="109719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Times New Roman" pitchFamily="18" charset="0"/>
              <a:cs typeface="Times New Roman" pitchFamily="18" charset="0"/>
            </a:rPr>
            <a:t>B2. </a:t>
          </a:r>
          <a:r>
            <a:rPr lang="en-US" sz="2900" b="0" kern="1200" dirty="0" err="1">
              <a:latin typeface="Times New Roman" pitchFamily="18" charset="0"/>
              <a:cs typeface="Times New Roman" pitchFamily="18" charset="0"/>
            </a:rPr>
            <a:t>Thẩm</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định</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dự</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án</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đầu</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tư</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xây</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dựng</a:t>
          </a:r>
          <a:endParaRPr lang="en-US" sz="2900" b="0" kern="1200" dirty="0">
            <a:latin typeface="Times New Roman" pitchFamily="18" charset="0"/>
            <a:cs typeface="Times New Roman" pitchFamily="18" charset="0"/>
          </a:endParaRPr>
        </a:p>
      </dsp:txBody>
      <dsp:txXfrm>
        <a:off x="1769364" y="1206909"/>
        <a:ext cx="6460236" cy="1097190"/>
      </dsp:txXfrm>
    </dsp:sp>
    <dsp:sp modelId="{008ACCA7-80BC-4A3F-B5DB-D350E6C3E429}">
      <dsp:nvSpPr>
        <dsp:cNvPr id="0" name=""/>
        <dsp:cNvSpPr/>
      </dsp:nvSpPr>
      <dsp:spPr>
        <a:xfrm>
          <a:off x="1645920" y="230410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471255-AC14-42E9-ADCA-C5148EDD90C6}">
      <dsp:nvSpPr>
        <dsp:cNvPr id="0" name=""/>
        <dsp:cNvSpPr/>
      </dsp:nvSpPr>
      <dsp:spPr>
        <a:xfrm>
          <a:off x="1769364" y="2358959"/>
          <a:ext cx="6460236" cy="109719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Times New Roman" pitchFamily="18" charset="0"/>
              <a:cs typeface="Times New Roman" pitchFamily="18" charset="0"/>
            </a:rPr>
            <a:t>B3. </a:t>
          </a:r>
          <a:r>
            <a:rPr lang="en-US" sz="2900" b="0" kern="1200" dirty="0" err="1">
              <a:latin typeface="Times New Roman" pitchFamily="18" charset="0"/>
              <a:cs typeface="Times New Roman" pitchFamily="18" charset="0"/>
            </a:rPr>
            <a:t>Gửi</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Báo</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cáo</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thẩm</a:t>
          </a:r>
          <a:r>
            <a:rPr lang="en-US" sz="2900" b="0" kern="1200" dirty="0">
              <a:latin typeface="Times New Roman" pitchFamily="18" charset="0"/>
              <a:cs typeface="Times New Roman" pitchFamily="18" charset="0"/>
            </a:rPr>
            <a:t> </a:t>
          </a:r>
          <a:r>
            <a:rPr lang="en-US" sz="2900" b="0" kern="1200" dirty="0" err="1">
              <a:latin typeface="Times New Roman" pitchFamily="18" charset="0"/>
              <a:cs typeface="Times New Roman" pitchFamily="18" charset="0"/>
            </a:rPr>
            <a:t>định</a:t>
          </a:r>
          <a:r>
            <a:rPr lang="en-US" sz="2900" b="0" kern="1200" dirty="0"/>
            <a:t>.</a:t>
          </a:r>
        </a:p>
      </dsp:txBody>
      <dsp:txXfrm>
        <a:off x="1769364" y="2358959"/>
        <a:ext cx="6460236" cy="1097190"/>
      </dsp:txXfrm>
    </dsp:sp>
    <dsp:sp modelId="{FA1DF2CC-CB29-4846-A031-9A35B9E536A6}">
      <dsp:nvSpPr>
        <dsp:cNvPr id="0" name=""/>
        <dsp:cNvSpPr/>
      </dsp:nvSpPr>
      <dsp:spPr>
        <a:xfrm>
          <a:off x="1645920" y="345615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053A15-3718-4357-86E9-E511687FD550}">
      <dsp:nvSpPr>
        <dsp:cNvPr id="0" name=""/>
        <dsp:cNvSpPr/>
      </dsp:nvSpPr>
      <dsp:spPr>
        <a:xfrm>
          <a:off x="1769364" y="3511009"/>
          <a:ext cx="6460236" cy="109719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dirty="0">
              <a:latin typeface="Times New Roman" pitchFamily="18" charset="0"/>
              <a:cs typeface="Times New Roman" pitchFamily="18" charset="0"/>
            </a:rPr>
            <a:t>B4. </a:t>
          </a:r>
          <a:r>
            <a:rPr lang="en-US" sz="2900" kern="1200" dirty="0" err="1">
              <a:latin typeface="Times New Roman" pitchFamily="18" charset="0"/>
              <a:cs typeface="Times New Roman" pitchFamily="18" charset="0"/>
            </a:rPr>
            <a:t>Thẩm</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định</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các</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nội</a:t>
          </a:r>
          <a:r>
            <a:rPr lang="en-US" sz="2900" kern="1200" dirty="0">
              <a:latin typeface="Times New Roman" pitchFamily="18" charset="0"/>
              <a:cs typeface="Times New Roman" pitchFamily="18" charset="0"/>
            </a:rPr>
            <a:t> dung </a:t>
          </a:r>
          <a:r>
            <a:rPr lang="en-US" sz="2900" kern="1200" dirty="0" err="1">
              <a:latin typeface="Times New Roman" pitchFamily="18" charset="0"/>
              <a:cs typeface="Times New Roman" pitchFamily="18" charset="0"/>
            </a:rPr>
            <a:t>khác</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và</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tổng</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hợp</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kết</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quả</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thẩm</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định</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gửi</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chủ</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đầu</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tư</a:t>
          </a:r>
          <a:r>
            <a:rPr lang="en-US" sz="2900" kern="1200" dirty="0">
              <a:latin typeface="Times New Roman" pitchFamily="18" charset="0"/>
              <a:cs typeface="Times New Roman" pitchFamily="18" charset="0"/>
            </a:rPr>
            <a:t>.</a:t>
          </a:r>
          <a:endParaRPr lang="en-US" sz="2900" b="0" kern="1200" dirty="0">
            <a:latin typeface="Times New Roman" pitchFamily="18" charset="0"/>
            <a:cs typeface="Times New Roman" pitchFamily="18" charset="0"/>
          </a:endParaRPr>
        </a:p>
      </dsp:txBody>
      <dsp:txXfrm>
        <a:off x="1769364" y="3511009"/>
        <a:ext cx="6460236" cy="1097190"/>
      </dsp:txXfrm>
    </dsp:sp>
    <dsp:sp modelId="{904B1229-8969-46F7-A521-0595EE2A6224}">
      <dsp:nvSpPr>
        <dsp:cNvPr id="0" name=""/>
        <dsp:cNvSpPr/>
      </dsp:nvSpPr>
      <dsp:spPr>
        <a:xfrm>
          <a:off x="1645920" y="460820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9FB9B5-7ADA-4F55-9976-CEB73A61E040}">
      <dsp:nvSpPr>
        <dsp:cNvPr id="0" name=""/>
        <dsp:cNvSpPr/>
      </dsp:nvSpPr>
      <dsp:spPr>
        <a:xfrm>
          <a:off x="1769364" y="4663059"/>
          <a:ext cx="6460236" cy="109719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dirty="0">
              <a:latin typeface="Times New Roman" pitchFamily="18" charset="0"/>
              <a:cs typeface="Times New Roman" pitchFamily="18" charset="0"/>
            </a:rPr>
            <a:t>B5. </a:t>
          </a:r>
          <a:r>
            <a:rPr lang="en-US" sz="2900" kern="1200" dirty="0" err="1">
              <a:latin typeface="Times New Roman" pitchFamily="18" charset="0"/>
              <a:cs typeface="Times New Roman" pitchFamily="18" charset="0"/>
            </a:rPr>
            <a:t>Xem</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xét</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quyết</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định</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đầu</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tư</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dự</a:t>
          </a:r>
          <a:r>
            <a:rPr lang="en-US" sz="2900" kern="1200" dirty="0">
              <a:latin typeface="Times New Roman" pitchFamily="18" charset="0"/>
              <a:cs typeface="Times New Roman" pitchFamily="18" charset="0"/>
            </a:rPr>
            <a:t> </a:t>
          </a:r>
          <a:r>
            <a:rPr lang="en-US" sz="2900" kern="1200" dirty="0" err="1">
              <a:latin typeface="Times New Roman" pitchFamily="18" charset="0"/>
              <a:cs typeface="Times New Roman" pitchFamily="18" charset="0"/>
            </a:rPr>
            <a:t>án</a:t>
          </a:r>
          <a:r>
            <a:rPr lang="en-US" sz="2900" kern="1200" dirty="0">
              <a:latin typeface="Times New Roman" pitchFamily="18" charset="0"/>
              <a:cs typeface="Times New Roman" pitchFamily="18" charset="0"/>
            </a:rPr>
            <a:t>.</a:t>
          </a:r>
          <a:endParaRPr lang="en-US" sz="2900" b="0" kern="1200" dirty="0">
            <a:latin typeface="Times New Roman" pitchFamily="18" charset="0"/>
            <a:cs typeface="Times New Roman" pitchFamily="18" charset="0"/>
          </a:endParaRPr>
        </a:p>
      </dsp:txBody>
      <dsp:txXfrm>
        <a:off x="1769364" y="4663059"/>
        <a:ext cx="6460236" cy="1097190"/>
      </dsp:txXfrm>
    </dsp:sp>
    <dsp:sp modelId="{9F0A1E92-BA2D-46E3-AA76-A13904622802}">
      <dsp:nvSpPr>
        <dsp:cNvPr id="0" name=""/>
        <dsp:cNvSpPr/>
      </dsp:nvSpPr>
      <dsp:spPr>
        <a:xfrm>
          <a:off x="1645920" y="576025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6AE1C-5902-4CB4-8140-8540A72DA46F}">
      <dsp:nvSpPr>
        <dsp:cNvPr id="0" name=""/>
        <dsp:cNvSpPr/>
      </dsp:nvSpPr>
      <dsp:spPr>
        <a:xfrm rot="5400000">
          <a:off x="306473" y="2432697"/>
          <a:ext cx="911135" cy="15161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CEC41-98B9-4030-8F25-96CCC32DD0BD}">
      <dsp:nvSpPr>
        <dsp:cNvPr id="0" name=""/>
        <dsp:cNvSpPr/>
      </dsp:nvSpPr>
      <dsp:spPr>
        <a:xfrm>
          <a:off x="154381" y="2885687"/>
          <a:ext cx="1368752" cy="119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b="0" kern="1200" dirty="0">
              <a:latin typeface="Times New Roman" pitchFamily="18" charset="0"/>
              <a:cs typeface="Times New Roman" pitchFamily="18" charset="0"/>
            </a:rPr>
            <a:t>B1. </a:t>
          </a:r>
          <a:r>
            <a:rPr lang="en-US" sz="2400" b="0" kern="1200" dirty="0" err="1">
              <a:latin typeface="Times New Roman" pitchFamily="18" charset="0"/>
              <a:cs typeface="Times New Roman" pitchFamily="18" charset="0"/>
            </a:rPr>
            <a:t>Lập</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dự</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án</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đầu</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tư</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xây</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dựng</a:t>
          </a:r>
          <a:endParaRPr lang="en-US" sz="2400" b="0" kern="1200" dirty="0">
            <a:latin typeface="Times New Roman" pitchFamily="18" charset="0"/>
            <a:cs typeface="Times New Roman" pitchFamily="18" charset="0"/>
          </a:endParaRPr>
        </a:p>
      </dsp:txBody>
      <dsp:txXfrm>
        <a:off x="154381" y="2885687"/>
        <a:ext cx="1368752" cy="1199791"/>
      </dsp:txXfrm>
    </dsp:sp>
    <dsp:sp modelId="{70797414-27CD-44A0-8F20-47625979F0C9}">
      <dsp:nvSpPr>
        <dsp:cNvPr id="0" name=""/>
        <dsp:cNvSpPr/>
      </dsp:nvSpPr>
      <dsp:spPr>
        <a:xfrm>
          <a:off x="1264878" y="2321079"/>
          <a:ext cx="258255" cy="25825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686A2-3339-4EF3-8DAE-32DC4F58BC8E}">
      <dsp:nvSpPr>
        <dsp:cNvPr id="0" name=""/>
        <dsp:cNvSpPr/>
      </dsp:nvSpPr>
      <dsp:spPr>
        <a:xfrm rot="5400000">
          <a:off x="1982093" y="2018063"/>
          <a:ext cx="911135" cy="15161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863D0-6C8B-4620-AAB5-FC5AED7EC968}">
      <dsp:nvSpPr>
        <dsp:cNvPr id="0" name=""/>
        <dsp:cNvSpPr/>
      </dsp:nvSpPr>
      <dsp:spPr>
        <a:xfrm>
          <a:off x="1830001" y="2471053"/>
          <a:ext cx="1368752" cy="119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b="0" kern="1200" dirty="0">
              <a:latin typeface="Times New Roman" pitchFamily="18" charset="0"/>
              <a:cs typeface="Times New Roman" pitchFamily="18" charset="0"/>
            </a:rPr>
            <a:t>B2. </a:t>
          </a:r>
          <a:r>
            <a:rPr lang="en-US" sz="2400" b="0" kern="1200" dirty="0" err="1">
              <a:latin typeface="Times New Roman" pitchFamily="18" charset="0"/>
              <a:cs typeface="Times New Roman" pitchFamily="18" charset="0"/>
            </a:rPr>
            <a:t>Thẩm</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định</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dự</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án</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đầu</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tư</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xây</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dựng</a:t>
          </a:r>
          <a:endParaRPr lang="en-US" sz="2400" b="0" kern="1200" dirty="0">
            <a:latin typeface="Times New Roman" pitchFamily="18" charset="0"/>
            <a:cs typeface="Times New Roman" pitchFamily="18" charset="0"/>
          </a:endParaRPr>
        </a:p>
      </dsp:txBody>
      <dsp:txXfrm>
        <a:off x="1830001" y="2471053"/>
        <a:ext cx="1368752" cy="1199791"/>
      </dsp:txXfrm>
    </dsp:sp>
    <dsp:sp modelId="{4EE84985-2671-4DA4-A2FA-E836E3CFC096}">
      <dsp:nvSpPr>
        <dsp:cNvPr id="0" name=""/>
        <dsp:cNvSpPr/>
      </dsp:nvSpPr>
      <dsp:spPr>
        <a:xfrm>
          <a:off x="2940498" y="1906445"/>
          <a:ext cx="258255" cy="25825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A5892-1677-4C51-86C1-608447100136}">
      <dsp:nvSpPr>
        <dsp:cNvPr id="0" name=""/>
        <dsp:cNvSpPr/>
      </dsp:nvSpPr>
      <dsp:spPr>
        <a:xfrm rot="5400000">
          <a:off x="3657712" y="1603429"/>
          <a:ext cx="911135" cy="15161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B1363-B13B-4BC3-BB46-687919EF200B}">
      <dsp:nvSpPr>
        <dsp:cNvPr id="0" name=""/>
        <dsp:cNvSpPr/>
      </dsp:nvSpPr>
      <dsp:spPr>
        <a:xfrm>
          <a:off x="3505621" y="2056419"/>
          <a:ext cx="1368752" cy="119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b="0" kern="1200" dirty="0">
              <a:latin typeface="Times New Roman" pitchFamily="18" charset="0"/>
              <a:cs typeface="Times New Roman" pitchFamily="18" charset="0"/>
            </a:rPr>
            <a:t>B3. </a:t>
          </a:r>
          <a:r>
            <a:rPr lang="en-US" sz="2400" b="0" kern="1200" dirty="0" err="1">
              <a:latin typeface="Times New Roman" pitchFamily="18" charset="0"/>
              <a:cs typeface="Times New Roman" pitchFamily="18" charset="0"/>
            </a:rPr>
            <a:t>Gửi</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Báo</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cáo</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thẩm</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định</a:t>
          </a:r>
          <a:endParaRPr lang="en-US" sz="2400" b="0" kern="1200" dirty="0">
            <a:latin typeface="Times New Roman" pitchFamily="18" charset="0"/>
            <a:cs typeface="Times New Roman" pitchFamily="18" charset="0"/>
          </a:endParaRPr>
        </a:p>
      </dsp:txBody>
      <dsp:txXfrm>
        <a:off x="3505621" y="2056419"/>
        <a:ext cx="1368752" cy="1199791"/>
      </dsp:txXfrm>
    </dsp:sp>
    <dsp:sp modelId="{4090E219-137F-49F5-9F03-8B0A86A4A60A}">
      <dsp:nvSpPr>
        <dsp:cNvPr id="0" name=""/>
        <dsp:cNvSpPr/>
      </dsp:nvSpPr>
      <dsp:spPr>
        <a:xfrm>
          <a:off x="4616118" y="1491812"/>
          <a:ext cx="258255" cy="25825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FE350-AFD2-4BCF-8625-70C00E2677FE}">
      <dsp:nvSpPr>
        <dsp:cNvPr id="0" name=""/>
        <dsp:cNvSpPr/>
      </dsp:nvSpPr>
      <dsp:spPr>
        <a:xfrm rot="5400000">
          <a:off x="5333332" y="1188795"/>
          <a:ext cx="911135" cy="15161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A565D-65D1-4FD8-8A03-4B2BAE802A4A}">
      <dsp:nvSpPr>
        <dsp:cNvPr id="0" name=""/>
        <dsp:cNvSpPr/>
      </dsp:nvSpPr>
      <dsp:spPr>
        <a:xfrm>
          <a:off x="5181241" y="1641786"/>
          <a:ext cx="1368752" cy="119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b="0" kern="1200" dirty="0">
              <a:latin typeface="Times New Roman" pitchFamily="18" charset="0"/>
              <a:cs typeface="Times New Roman" pitchFamily="18" charset="0"/>
            </a:rPr>
            <a:t>B4. </a:t>
          </a:r>
          <a:r>
            <a:rPr lang="en-US" sz="2400" b="0" kern="1200" dirty="0" err="1">
              <a:latin typeface="Times New Roman" pitchFamily="18" charset="0"/>
              <a:cs typeface="Times New Roman" pitchFamily="18" charset="0"/>
            </a:rPr>
            <a:t>Thẩm</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định</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các</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nội</a:t>
          </a:r>
          <a:r>
            <a:rPr lang="en-US" sz="2400" b="0" kern="1200" dirty="0">
              <a:latin typeface="Times New Roman" pitchFamily="18" charset="0"/>
              <a:cs typeface="Times New Roman" pitchFamily="18" charset="0"/>
            </a:rPr>
            <a:t> dung </a:t>
          </a:r>
          <a:r>
            <a:rPr lang="en-US" sz="2400" b="0" kern="1200" dirty="0" err="1">
              <a:latin typeface="Times New Roman" pitchFamily="18" charset="0"/>
              <a:cs typeface="Times New Roman" pitchFamily="18" charset="0"/>
            </a:rPr>
            <a:t>khác</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và</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tổng</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hợp</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kết</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quả</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thẩm</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định</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gửi</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chủ</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đầu</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tư</a:t>
          </a:r>
          <a:endParaRPr lang="en-US" sz="2400" b="0" kern="1200" dirty="0">
            <a:latin typeface="Times New Roman" pitchFamily="18" charset="0"/>
            <a:cs typeface="Times New Roman" pitchFamily="18" charset="0"/>
          </a:endParaRPr>
        </a:p>
      </dsp:txBody>
      <dsp:txXfrm>
        <a:off x="5181241" y="1641786"/>
        <a:ext cx="1368752" cy="1199791"/>
      </dsp:txXfrm>
    </dsp:sp>
    <dsp:sp modelId="{C3564AFF-E953-4B1A-9B14-58B39A8370FD}">
      <dsp:nvSpPr>
        <dsp:cNvPr id="0" name=""/>
        <dsp:cNvSpPr/>
      </dsp:nvSpPr>
      <dsp:spPr>
        <a:xfrm>
          <a:off x="6291738" y="1077178"/>
          <a:ext cx="258255" cy="25825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38670-CC33-4841-AA41-C83752115AC2}">
      <dsp:nvSpPr>
        <dsp:cNvPr id="0" name=""/>
        <dsp:cNvSpPr/>
      </dsp:nvSpPr>
      <dsp:spPr>
        <a:xfrm rot="5400000">
          <a:off x="7008952" y="774162"/>
          <a:ext cx="911135" cy="15161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74AD1-ADD1-43FB-AC7B-9A75D9C6033B}">
      <dsp:nvSpPr>
        <dsp:cNvPr id="0" name=""/>
        <dsp:cNvSpPr/>
      </dsp:nvSpPr>
      <dsp:spPr>
        <a:xfrm>
          <a:off x="6856861" y="1227152"/>
          <a:ext cx="1368752" cy="119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b="0" kern="1200" dirty="0">
              <a:latin typeface="Times New Roman" pitchFamily="18" charset="0"/>
              <a:cs typeface="Times New Roman" pitchFamily="18" charset="0"/>
            </a:rPr>
            <a:t>B5. </a:t>
          </a:r>
          <a:r>
            <a:rPr lang="en-US" sz="2400" b="0" kern="1200" dirty="0" err="1">
              <a:latin typeface="Times New Roman" pitchFamily="18" charset="0"/>
              <a:cs typeface="Times New Roman" pitchFamily="18" charset="0"/>
            </a:rPr>
            <a:t>Xem</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xét</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quyết</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định</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đầu</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tư</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dự</a:t>
          </a:r>
          <a:r>
            <a:rPr lang="en-US" sz="2400" b="0" kern="1200" dirty="0">
              <a:latin typeface="Times New Roman" pitchFamily="18" charset="0"/>
              <a:cs typeface="Times New Roman" pitchFamily="18" charset="0"/>
            </a:rPr>
            <a:t> </a:t>
          </a:r>
          <a:r>
            <a:rPr lang="en-US" sz="2400" b="0" kern="1200" dirty="0" err="1">
              <a:latin typeface="Times New Roman" pitchFamily="18" charset="0"/>
              <a:cs typeface="Times New Roman" pitchFamily="18" charset="0"/>
            </a:rPr>
            <a:t>án</a:t>
          </a:r>
          <a:endParaRPr lang="en-US" sz="2400" b="0" kern="1200" dirty="0">
            <a:latin typeface="Times New Roman" pitchFamily="18" charset="0"/>
            <a:cs typeface="Times New Roman" pitchFamily="18" charset="0"/>
          </a:endParaRPr>
        </a:p>
      </dsp:txBody>
      <dsp:txXfrm>
        <a:off x="6856861" y="1227152"/>
        <a:ext cx="1368752" cy="119979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B6440-AC4D-4B87-968D-D1E4FF95BC89}">
      <dsp:nvSpPr>
        <dsp:cNvPr id="0" name=""/>
        <dsp:cNvSpPr/>
      </dsp:nvSpPr>
      <dsp:spPr>
        <a:xfrm>
          <a:off x="251520" y="1296144"/>
          <a:ext cx="2492512" cy="997004"/>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i="0" kern="1200" dirty="0">
              <a:solidFill>
                <a:schemeClr val="tx1"/>
              </a:solidFill>
              <a:latin typeface="Times New Roman" pitchFamily="18" charset="0"/>
              <a:cs typeface="Times New Roman" pitchFamily="18" charset="0"/>
            </a:rPr>
            <a:t>B1. </a:t>
          </a:r>
          <a:r>
            <a:rPr lang="en-US" sz="2400" i="0" kern="1200" dirty="0" err="1">
              <a:solidFill>
                <a:schemeClr val="tx1"/>
              </a:solidFill>
              <a:latin typeface="Times New Roman" pitchFamily="18" charset="0"/>
              <a:cs typeface="Times New Roman" pitchFamily="18" charset="0"/>
            </a:rPr>
            <a:t>Lập</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thẩm</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định</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phê</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duyệt</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và</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đề</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xuất</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dự</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án</a:t>
          </a:r>
          <a:endParaRPr lang="en-US" sz="2400" i="0" kern="1200" dirty="0">
            <a:solidFill>
              <a:schemeClr val="tx1"/>
            </a:solidFill>
            <a:latin typeface="Times New Roman" pitchFamily="18" charset="0"/>
            <a:cs typeface="Times New Roman" pitchFamily="18" charset="0"/>
          </a:endParaRPr>
        </a:p>
      </dsp:txBody>
      <dsp:txXfrm>
        <a:off x="750022" y="1296144"/>
        <a:ext cx="1495508" cy="997004"/>
      </dsp:txXfrm>
    </dsp:sp>
    <dsp:sp modelId="{E1B7CB83-3CCC-433A-8F60-66F2170920A4}">
      <dsp:nvSpPr>
        <dsp:cNvPr id="0" name=""/>
        <dsp:cNvSpPr/>
      </dsp:nvSpPr>
      <dsp:spPr>
        <a:xfrm>
          <a:off x="1979712" y="2376264"/>
          <a:ext cx="2492512" cy="992743"/>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dirty="0">
              <a:solidFill>
                <a:schemeClr val="tx1"/>
              </a:solidFill>
              <a:latin typeface="Times New Roman" pitchFamily="18" charset="0"/>
              <a:cs typeface="Times New Roman" pitchFamily="18" charset="0"/>
            </a:rPr>
            <a:t>B2. </a:t>
          </a:r>
          <a:r>
            <a:rPr lang="en-US" sz="2400" b="0" i="0" kern="1200" dirty="0" err="1">
              <a:solidFill>
                <a:schemeClr val="tx1"/>
              </a:solidFill>
              <a:latin typeface="Times New Roman" pitchFamily="18" charset="0"/>
              <a:cs typeface="Times New Roman" pitchFamily="18" charset="0"/>
            </a:rPr>
            <a:t>Lập</a:t>
          </a:r>
          <a:r>
            <a:rPr lang="en-US" sz="2200" b="0" i="0" kern="1200" dirty="0">
              <a:solidFill>
                <a:schemeClr val="tx1"/>
              </a:solidFill>
              <a:latin typeface="Times New Roman" pitchFamily="18" charset="0"/>
              <a:cs typeface="Times New Roman" pitchFamily="18" charset="0"/>
            </a:rPr>
            <a:t> </a:t>
          </a:r>
          <a:r>
            <a:rPr lang="en-US" sz="2200" b="0" i="0" kern="1200" dirty="0" err="1">
              <a:solidFill>
                <a:schemeClr val="tx1"/>
              </a:solidFill>
              <a:latin typeface="Times New Roman" pitchFamily="18" charset="0"/>
              <a:cs typeface="Times New Roman" pitchFamily="18" charset="0"/>
            </a:rPr>
            <a:t>báo</a:t>
          </a:r>
          <a:r>
            <a:rPr lang="en-US" sz="2200" b="0" i="0" kern="1200" dirty="0">
              <a:solidFill>
                <a:schemeClr val="tx1"/>
              </a:solidFill>
              <a:latin typeface="Times New Roman" pitchFamily="18" charset="0"/>
              <a:cs typeface="Times New Roman" pitchFamily="18" charset="0"/>
            </a:rPr>
            <a:t> </a:t>
          </a:r>
          <a:r>
            <a:rPr lang="en-US" sz="2200" b="0" i="0" kern="1200" dirty="0" err="1">
              <a:solidFill>
                <a:schemeClr val="tx1"/>
              </a:solidFill>
              <a:latin typeface="Times New Roman" pitchFamily="18" charset="0"/>
              <a:cs typeface="Times New Roman" pitchFamily="18" charset="0"/>
            </a:rPr>
            <a:t>cáo</a:t>
          </a:r>
          <a:r>
            <a:rPr lang="en-US" sz="2200" b="0" i="0" kern="1200" dirty="0">
              <a:solidFill>
                <a:schemeClr val="tx1"/>
              </a:solidFill>
              <a:latin typeface="Times New Roman" pitchFamily="18" charset="0"/>
              <a:cs typeface="Times New Roman" pitchFamily="18" charset="0"/>
            </a:rPr>
            <a:t> </a:t>
          </a:r>
          <a:r>
            <a:rPr lang="en-US" sz="2200" b="0" i="0" kern="1200" dirty="0" err="1">
              <a:solidFill>
                <a:schemeClr val="tx1"/>
              </a:solidFill>
              <a:latin typeface="Times New Roman" pitchFamily="18" charset="0"/>
              <a:cs typeface="Times New Roman" pitchFamily="18" charset="0"/>
            </a:rPr>
            <a:t>nghiên</a:t>
          </a:r>
          <a:r>
            <a:rPr lang="en-US" sz="2200" b="0" i="0" kern="1200" dirty="0">
              <a:solidFill>
                <a:schemeClr val="tx1"/>
              </a:solidFill>
              <a:latin typeface="Times New Roman" pitchFamily="18" charset="0"/>
              <a:cs typeface="Times New Roman" pitchFamily="18" charset="0"/>
            </a:rPr>
            <a:t> </a:t>
          </a:r>
          <a:r>
            <a:rPr lang="en-US" sz="2200" b="0" i="0" kern="1200" dirty="0" err="1">
              <a:solidFill>
                <a:schemeClr val="tx1"/>
              </a:solidFill>
              <a:latin typeface="Times New Roman" pitchFamily="18" charset="0"/>
              <a:cs typeface="Times New Roman" pitchFamily="18" charset="0"/>
            </a:rPr>
            <a:t>cứu</a:t>
          </a:r>
          <a:r>
            <a:rPr lang="en-US" sz="2200" b="0" i="0" kern="1200" dirty="0">
              <a:solidFill>
                <a:schemeClr val="tx1"/>
              </a:solidFill>
              <a:latin typeface="Times New Roman" pitchFamily="18" charset="0"/>
              <a:cs typeface="Times New Roman" pitchFamily="18" charset="0"/>
            </a:rPr>
            <a:t> </a:t>
          </a:r>
          <a:r>
            <a:rPr lang="en-US" sz="2200" b="0" i="0" kern="1200" dirty="0" err="1">
              <a:solidFill>
                <a:schemeClr val="tx1"/>
              </a:solidFill>
              <a:latin typeface="Times New Roman" pitchFamily="18" charset="0"/>
              <a:cs typeface="Times New Roman" pitchFamily="18" charset="0"/>
            </a:rPr>
            <a:t>khả</a:t>
          </a:r>
          <a:r>
            <a:rPr lang="en-US" sz="2200" b="0" i="0" kern="1200" dirty="0">
              <a:solidFill>
                <a:schemeClr val="tx1"/>
              </a:solidFill>
              <a:latin typeface="Times New Roman" pitchFamily="18" charset="0"/>
              <a:cs typeface="Times New Roman" pitchFamily="18" charset="0"/>
            </a:rPr>
            <a:t> </a:t>
          </a:r>
          <a:r>
            <a:rPr lang="en-US" sz="2200" b="0" i="0" kern="1200" dirty="0" err="1">
              <a:solidFill>
                <a:schemeClr val="tx1"/>
              </a:solidFill>
              <a:latin typeface="Times New Roman" pitchFamily="18" charset="0"/>
              <a:cs typeface="Times New Roman" pitchFamily="18" charset="0"/>
            </a:rPr>
            <a:t>thi</a:t>
          </a:r>
          <a:r>
            <a:rPr lang="en-US" sz="2200" b="0" i="0" kern="1200" dirty="0">
              <a:solidFill>
                <a:schemeClr val="tx1"/>
              </a:solidFill>
              <a:latin typeface="Times New Roman" pitchFamily="18" charset="0"/>
              <a:cs typeface="Times New Roman" pitchFamily="18" charset="0"/>
            </a:rPr>
            <a:t> </a:t>
          </a:r>
          <a:endParaRPr lang="en-US" sz="2200" i="0" kern="1200" dirty="0">
            <a:solidFill>
              <a:schemeClr val="tx1"/>
            </a:solidFill>
            <a:latin typeface="Times New Roman" pitchFamily="18" charset="0"/>
            <a:cs typeface="Times New Roman" pitchFamily="18" charset="0"/>
          </a:endParaRPr>
        </a:p>
      </dsp:txBody>
      <dsp:txXfrm>
        <a:off x="2476084" y="2376264"/>
        <a:ext cx="1499769" cy="992743"/>
      </dsp:txXfrm>
    </dsp:sp>
    <dsp:sp modelId="{985FE7A4-6C33-42B5-83B1-43FD88A875D1}">
      <dsp:nvSpPr>
        <dsp:cNvPr id="0" name=""/>
        <dsp:cNvSpPr/>
      </dsp:nvSpPr>
      <dsp:spPr>
        <a:xfrm>
          <a:off x="4067945" y="3384376"/>
          <a:ext cx="2492512" cy="997004"/>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i="0" kern="1200" dirty="0">
              <a:solidFill>
                <a:schemeClr val="tx1"/>
              </a:solidFill>
              <a:latin typeface="Times New Roman" pitchFamily="18" charset="0"/>
              <a:cs typeface="Times New Roman" pitchFamily="18" charset="0"/>
            </a:rPr>
            <a:t>B3. </a:t>
          </a:r>
          <a:r>
            <a:rPr lang="en-US" sz="2400" i="0" kern="1200" dirty="0" err="1">
              <a:solidFill>
                <a:schemeClr val="tx1"/>
              </a:solidFill>
              <a:latin typeface="Times New Roman" pitchFamily="18" charset="0"/>
              <a:cs typeface="Times New Roman" pitchFamily="18" charset="0"/>
            </a:rPr>
            <a:t>Thẩm</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định</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báo</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cáo</a:t>
          </a:r>
          <a:r>
            <a:rPr lang="en-US" sz="2400" i="0" kern="1200" dirty="0">
              <a:solidFill>
                <a:schemeClr val="tx1"/>
              </a:solidFill>
              <a:latin typeface="Times New Roman" pitchFamily="18" charset="0"/>
              <a:cs typeface="Times New Roman" pitchFamily="18" charset="0"/>
            </a:rPr>
            <a:t> </a:t>
          </a:r>
          <a:r>
            <a:rPr lang="en-US" sz="2400" b="0" i="0" kern="1200" dirty="0" err="1">
              <a:solidFill>
                <a:schemeClr val="tx1"/>
              </a:solidFill>
              <a:latin typeface="Times New Roman" pitchFamily="18" charset="0"/>
              <a:cs typeface="Times New Roman" pitchFamily="18" charset="0"/>
            </a:rPr>
            <a:t>nghiên</a:t>
          </a:r>
          <a:r>
            <a:rPr lang="en-US" sz="2400" b="0" i="0" kern="1200" dirty="0">
              <a:solidFill>
                <a:schemeClr val="tx1"/>
              </a:solidFill>
              <a:latin typeface="Times New Roman" pitchFamily="18" charset="0"/>
              <a:cs typeface="Times New Roman" pitchFamily="18" charset="0"/>
            </a:rPr>
            <a:t> </a:t>
          </a:r>
          <a:r>
            <a:rPr lang="en-US" sz="2400" b="0" i="0" kern="1200" dirty="0" err="1">
              <a:solidFill>
                <a:schemeClr val="tx1"/>
              </a:solidFill>
              <a:latin typeface="Times New Roman" pitchFamily="18" charset="0"/>
              <a:cs typeface="Times New Roman" pitchFamily="18" charset="0"/>
            </a:rPr>
            <a:t>cứu</a:t>
          </a:r>
          <a:r>
            <a:rPr lang="en-US" sz="2400" b="0" i="0" kern="1200" dirty="0">
              <a:solidFill>
                <a:schemeClr val="tx1"/>
              </a:solidFill>
              <a:latin typeface="Times New Roman" pitchFamily="18" charset="0"/>
              <a:cs typeface="Times New Roman" pitchFamily="18" charset="0"/>
            </a:rPr>
            <a:t> </a:t>
          </a:r>
          <a:r>
            <a:rPr lang="en-US" sz="2400" b="0" i="0" kern="1200" dirty="0" err="1">
              <a:solidFill>
                <a:schemeClr val="tx1"/>
              </a:solidFill>
              <a:latin typeface="Times New Roman" pitchFamily="18" charset="0"/>
              <a:cs typeface="Times New Roman" pitchFamily="18" charset="0"/>
            </a:rPr>
            <a:t>khả</a:t>
          </a:r>
          <a:r>
            <a:rPr lang="en-US" sz="2400" b="0" i="0" kern="1200" dirty="0">
              <a:solidFill>
                <a:schemeClr val="tx1"/>
              </a:solidFill>
              <a:latin typeface="Times New Roman" pitchFamily="18" charset="0"/>
              <a:cs typeface="Times New Roman" pitchFamily="18" charset="0"/>
            </a:rPr>
            <a:t> </a:t>
          </a:r>
          <a:r>
            <a:rPr lang="en-US" sz="2400" b="0" i="0" kern="1200" dirty="0" err="1">
              <a:solidFill>
                <a:schemeClr val="tx1"/>
              </a:solidFill>
              <a:latin typeface="Times New Roman" pitchFamily="18" charset="0"/>
              <a:cs typeface="Times New Roman" pitchFamily="18" charset="0"/>
            </a:rPr>
            <a:t>thi</a:t>
          </a:r>
          <a:endParaRPr lang="en-US" sz="2400" i="0" kern="1200" dirty="0">
            <a:solidFill>
              <a:schemeClr val="tx1"/>
            </a:solidFill>
            <a:latin typeface="Times New Roman" pitchFamily="18" charset="0"/>
            <a:cs typeface="Times New Roman" pitchFamily="18" charset="0"/>
          </a:endParaRPr>
        </a:p>
      </dsp:txBody>
      <dsp:txXfrm>
        <a:off x="4566447" y="3384376"/>
        <a:ext cx="1495508" cy="997004"/>
      </dsp:txXfrm>
    </dsp:sp>
    <dsp:sp modelId="{5E620958-CAD3-4870-ADFD-10719FD7CC5B}">
      <dsp:nvSpPr>
        <dsp:cNvPr id="0" name=""/>
        <dsp:cNvSpPr/>
      </dsp:nvSpPr>
      <dsp:spPr>
        <a:xfrm>
          <a:off x="6481934" y="4487994"/>
          <a:ext cx="2492512" cy="997004"/>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i="0" kern="1200" dirty="0">
              <a:solidFill>
                <a:schemeClr val="tx1"/>
              </a:solidFill>
              <a:latin typeface="Times New Roman" pitchFamily="18" charset="0"/>
              <a:cs typeface="Times New Roman" pitchFamily="18" charset="0"/>
            </a:rPr>
            <a:t>B4. </a:t>
          </a:r>
          <a:r>
            <a:rPr lang="en-US" sz="2400" i="0" kern="1200" dirty="0" err="1">
              <a:solidFill>
                <a:schemeClr val="tx1"/>
              </a:solidFill>
              <a:latin typeface="Times New Roman" pitchFamily="18" charset="0"/>
              <a:cs typeface="Times New Roman" pitchFamily="18" charset="0"/>
            </a:rPr>
            <a:t>Phê</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duyệt</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báo</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cáo</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nghiên</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cứu</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khả</a:t>
          </a:r>
          <a:r>
            <a:rPr lang="en-US" sz="2400" i="0" kern="1200" dirty="0">
              <a:solidFill>
                <a:schemeClr val="tx1"/>
              </a:solidFill>
              <a:latin typeface="Times New Roman" pitchFamily="18" charset="0"/>
              <a:cs typeface="Times New Roman" pitchFamily="18" charset="0"/>
            </a:rPr>
            <a:t> </a:t>
          </a:r>
          <a:r>
            <a:rPr lang="en-US" sz="2400" i="0" kern="1200" dirty="0" err="1">
              <a:solidFill>
                <a:schemeClr val="tx1"/>
              </a:solidFill>
              <a:latin typeface="Times New Roman" pitchFamily="18" charset="0"/>
              <a:cs typeface="Times New Roman" pitchFamily="18" charset="0"/>
            </a:rPr>
            <a:t>thi</a:t>
          </a:r>
          <a:endParaRPr lang="en-US" sz="2400" i="0" kern="1200" dirty="0">
            <a:solidFill>
              <a:schemeClr val="tx1"/>
            </a:solidFill>
            <a:latin typeface="Times New Roman" pitchFamily="18" charset="0"/>
            <a:cs typeface="Times New Roman" pitchFamily="18" charset="0"/>
          </a:endParaRPr>
        </a:p>
      </dsp:txBody>
      <dsp:txXfrm>
        <a:off x="6980436" y="4487994"/>
        <a:ext cx="1495508" cy="997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A728B-27B8-45CC-9078-581E9DCB53FF}">
      <dsp:nvSpPr>
        <dsp:cNvPr id="0" name=""/>
        <dsp:cNvSpPr/>
      </dsp:nvSpPr>
      <dsp:spPr>
        <a:xfrm>
          <a:off x="17" y="152694"/>
          <a:ext cx="4118016"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err="1"/>
            <a:t>Hình</a:t>
          </a:r>
          <a:r>
            <a:rPr lang="en-US" sz="2200" b="1" kern="1200" dirty="0"/>
            <a:t> </a:t>
          </a:r>
          <a:r>
            <a:rPr lang="en-US" sz="2200" b="1" kern="1200" dirty="0" err="1"/>
            <a:t>thức</a:t>
          </a:r>
          <a:r>
            <a:rPr lang="en-US" sz="2200" b="1" kern="1200" dirty="0"/>
            <a:t> </a:t>
          </a:r>
          <a:r>
            <a:rPr lang="en-US" sz="2200" b="1" kern="1200" dirty="0" err="1"/>
            <a:t>của</a:t>
          </a:r>
          <a:r>
            <a:rPr lang="en-US" sz="2200" b="1" kern="1200" dirty="0"/>
            <a:t> </a:t>
          </a:r>
          <a:r>
            <a:rPr lang="en-US" sz="2200" b="1" kern="1200" dirty="0" err="1"/>
            <a:t>điều</a:t>
          </a:r>
          <a:r>
            <a:rPr lang="en-US" sz="2200" b="1" kern="1200" dirty="0"/>
            <a:t> </a:t>
          </a:r>
          <a:r>
            <a:rPr lang="en-US" sz="2200" b="1" kern="1200" dirty="0" err="1"/>
            <a:t>kiện</a:t>
          </a:r>
          <a:endParaRPr lang="en-US" sz="2200" b="1" kern="1200" dirty="0"/>
        </a:p>
      </dsp:txBody>
      <dsp:txXfrm>
        <a:off x="17" y="152694"/>
        <a:ext cx="4118016" cy="518400"/>
      </dsp:txXfrm>
    </dsp:sp>
    <dsp:sp modelId="{39C61731-C162-4502-B70E-4EE26C93CD85}">
      <dsp:nvSpPr>
        <dsp:cNvPr id="0" name=""/>
        <dsp:cNvSpPr/>
      </dsp:nvSpPr>
      <dsp:spPr>
        <a:xfrm>
          <a:off x="90016" y="632199"/>
          <a:ext cx="3939517" cy="3779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b="1" kern="1200" dirty="0" err="1"/>
            <a:t>Giấy</a:t>
          </a:r>
          <a:r>
            <a:rPr lang="en-US" sz="1800" b="1" kern="1200" dirty="0"/>
            <a:t> </a:t>
          </a:r>
          <a:r>
            <a:rPr lang="en-US" sz="1800" b="1" kern="1200" dirty="0" err="1"/>
            <a:t>phép</a:t>
          </a:r>
          <a:endParaRPr lang="en-US" sz="1800" b="1" kern="1200" dirty="0"/>
        </a:p>
        <a:p>
          <a:pPr marL="171450" lvl="1" indent="-171450" algn="just" defTabSz="800100">
            <a:lnSpc>
              <a:spcPct val="90000"/>
            </a:lnSpc>
            <a:spcBef>
              <a:spcPct val="0"/>
            </a:spcBef>
            <a:spcAft>
              <a:spcPct val="15000"/>
            </a:spcAft>
            <a:buChar char="•"/>
          </a:pPr>
          <a:r>
            <a:rPr lang="en-US" sz="1800" b="1" kern="1200" dirty="0" err="1"/>
            <a:t>Giấy</a:t>
          </a:r>
          <a:r>
            <a:rPr lang="en-US" sz="1800" b="1" kern="1200" dirty="0"/>
            <a:t> </a:t>
          </a:r>
          <a:r>
            <a:rPr lang="en-US" sz="1800" b="1" kern="1200" dirty="0" err="1"/>
            <a:t>chứng</a:t>
          </a:r>
          <a:r>
            <a:rPr lang="en-US" sz="1800" b="1" kern="1200" dirty="0"/>
            <a:t> </a:t>
          </a:r>
          <a:r>
            <a:rPr lang="en-US" sz="1800" b="1" kern="1200" dirty="0" err="1"/>
            <a:t>nhận</a:t>
          </a:r>
          <a:r>
            <a:rPr lang="en-US" sz="1800" b="1" kern="1200" dirty="0"/>
            <a:t> </a:t>
          </a:r>
          <a:r>
            <a:rPr lang="en-US" sz="1800" b="1" kern="1200" dirty="0" err="1"/>
            <a:t>đủ</a:t>
          </a:r>
          <a:r>
            <a:rPr lang="en-US" sz="1800" b="1" kern="1200" dirty="0"/>
            <a:t> </a:t>
          </a:r>
          <a:r>
            <a:rPr lang="en-US" sz="1800" b="1" kern="1200" dirty="0" err="1"/>
            <a:t>điều</a:t>
          </a:r>
          <a:r>
            <a:rPr lang="en-US" sz="1800" b="1" kern="1200" dirty="0"/>
            <a:t> </a:t>
          </a:r>
          <a:r>
            <a:rPr lang="en-US" sz="1800" b="1" kern="1200" dirty="0" err="1"/>
            <a:t>kiện</a:t>
          </a:r>
          <a:endParaRPr lang="en-US" sz="1800" b="1" kern="1200" dirty="0"/>
        </a:p>
        <a:p>
          <a:pPr marL="171450" lvl="1" indent="-171450" algn="just" defTabSz="800100">
            <a:lnSpc>
              <a:spcPct val="90000"/>
            </a:lnSpc>
            <a:spcBef>
              <a:spcPct val="0"/>
            </a:spcBef>
            <a:spcAft>
              <a:spcPct val="15000"/>
            </a:spcAft>
            <a:buChar char="•"/>
          </a:pPr>
          <a:r>
            <a:rPr lang="en-US" sz="1800" b="1" kern="1200" dirty="0" err="1"/>
            <a:t>Chứng</a:t>
          </a:r>
          <a:r>
            <a:rPr lang="en-US" sz="1800" b="1" kern="1200" dirty="0"/>
            <a:t> </a:t>
          </a:r>
          <a:r>
            <a:rPr lang="en-US" sz="1800" b="1" kern="1200" dirty="0" err="1"/>
            <a:t>chỉ</a:t>
          </a:r>
          <a:r>
            <a:rPr lang="en-US" sz="1800" b="1" kern="1200" dirty="0"/>
            <a:t> </a:t>
          </a:r>
          <a:r>
            <a:rPr lang="en-US" sz="1800" b="1" kern="1200" dirty="0" err="1"/>
            <a:t>hành</a:t>
          </a:r>
          <a:r>
            <a:rPr lang="en-US" sz="1800" b="1" kern="1200" dirty="0"/>
            <a:t> </a:t>
          </a:r>
          <a:r>
            <a:rPr lang="en-US" sz="1800" b="1" kern="1200" dirty="0" err="1"/>
            <a:t>nghề</a:t>
          </a:r>
          <a:endParaRPr lang="en-US" sz="1800" b="1" kern="1200" dirty="0"/>
        </a:p>
        <a:p>
          <a:pPr marL="171450" lvl="1" indent="-171450" algn="just" defTabSz="800100">
            <a:lnSpc>
              <a:spcPct val="90000"/>
            </a:lnSpc>
            <a:spcBef>
              <a:spcPct val="0"/>
            </a:spcBef>
            <a:spcAft>
              <a:spcPct val="15000"/>
            </a:spcAft>
            <a:buChar char="•"/>
          </a:pPr>
          <a:r>
            <a:rPr lang="en-US" sz="1800" b="1" kern="1200" dirty="0" err="1"/>
            <a:t>Chứng</a:t>
          </a:r>
          <a:r>
            <a:rPr lang="en-US" sz="1800" b="1" kern="1200" dirty="0"/>
            <a:t> </a:t>
          </a:r>
          <a:r>
            <a:rPr lang="en-US" sz="1800" b="1" kern="1200" dirty="0" err="1"/>
            <a:t>nhận</a:t>
          </a:r>
          <a:r>
            <a:rPr lang="en-US" sz="1800" b="1" kern="1200" dirty="0"/>
            <a:t> </a:t>
          </a:r>
          <a:r>
            <a:rPr lang="en-US" sz="1800" b="1" kern="1200" dirty="0" err="1"/>
            <a:t>bảo</a:t>
          </a:r>
          <a:r>
            <a:rPr lang="en-US" sz="1800" b="1" kern="1200" dirty="0"/>
            <a:t> </a:t>
          </a:r>
          <a:r>
            <a:rPr lang="en-US" sz="1800" b="1" kern="1200" dirty="0" err="1"/>
            <a:t>hiểm</a:t>
          </a:r>
          <a:r>
            <a:rPr lang="en-US" sz="1800" b="1" kern="1200" dirty="0"/>
            <a:t> </a:t>
          </a:r>
          <a:r>
            <a:rPr lang="en-US" sz="1800" b="1" kern="1200" dirty="0" err="1"/>
            <a:t>trách</a:t>
          </a:r>
          <a:r>
            <a:rPr lang="en-US" sz="1800" b="1" kern="1200" dirty="0"/>
            <a:t> </a:t>
          </a:r>
          <a:r>
            <a:rPr lang="en-US" sz="1800" b="1" kern="1200" dirty="0" err="1"/>
            <a:t>nhiệm</a:t>
          </a:r>
          <a:r>
            <a:rPr lang="en-US" sz="1800" b="1" kern="1200" dirty="0"/>
            <a:t> </a:t>
          </a:r>
          <a:r>
            <a:rPr lang="en-US" sz="1800" b="1" kern="1200" dirty="0" err="1"/>
            <a:t>nghề</a:t>
          </a:r>
          <a:r>
            <a:rPr lang="en-US" sz="1800" b="1" kern="1200" dirty="0"/>
            <a:t> </a:t>
          </a:r>
          <a:r>
            <a:rPr lang="en-US" sz="1800" b="1" kern="1200" dirty="0" err="1"/>
            <a:t>nghiệp</a:t>
          </a:r>
          <a:endParaRPr lang="en-US" sz="1800" b="1" kern="1200" dirty="0"/>
        </a:p>
        <a:p>
          <a:pPr marL="171450" lvl="1" indent="-171450" algn="just" defTabSz="800100">
            <a:lnSpc>
              <a:spcPct val="90000"/>
            </a:lnSpc>
            <a:spcBef>
              <a:spcPct val="0"/>
            </a:spcBef>
            <a:spcAft>
              <a:spcPct val="15000"/>
            </a:spcAft>
            <a:buChar char="•"/>
          </a:pPr>
          <a:r>
            <a:rPr lang="en-US" sz="1800" b="1" kern="1200" dirty="0" err="1"/>
            <a:t>Văn</a:t>
          </a:r>
          <a:r>
            <a:rPr lang="en-US" sz="1800" b="1" kern="1200" dirty="0"/>
            <a:t> </a:t>
          </a:r>
          <a:r>
            <a:rPr lang="en-US" sz="1800" b="1" kern="1200" dirty="0" err="1"/>
            <a:t>bản</a:t>
          </a:r>
          <a:r>
            <a:rPr lang="en-US" sz="1800" b="1" kern="1200" dirty="0"/>
            <a:t> </a:t>
          </a:r>
          <a:r>
            <a:rPr lang="en-US" sz="1800" b="1" kern="1200" dirty="0" err="1"/>
            <a:t>xác</a:t>
          </a:r>
          <a:r>
            <a:rPr lang="en-US" sz="1800" b="1" kern="1200" dirty="0"/>
            <a:t> </a:t>
          </a:r>
          <a:r>
            <a:rPr lang="en-US" sz="1800" b="1" kern="1200" dirty="0" err="1"/>
            <a:t>nhận</a:t>
          </a:r>
          <a:endParaRPr lang="en-US" sz="1800" b="1" kern="1200" dirty="0"/>
        </a:p>
        <a:p>
          <a:pPr marL="171450" lvl="1" indent="-171450" algn="just" defTabSz="800100">
            <a:lnSpc>
              <a:spcPct val="90000"/>
            </a:lnSpc>
            <a:spcBef>
              <a:spcPct val="0"/>
            </a:spcBef>
            <a:spcAft>
              <a:spcPct val="15000"/>
            </a:spcAft>
            <a:buChar char="•"/>
          </a:pPr>
          <a:r>
            <a:rPr lang="en-US" sz="1800" b="1" kern="1200" dirty="0" err="1"/>
            <a:t>Các</a:t>
          </a:r>
          <a:r>
            <a:rPr lang="en-US" sz="1800" b="1" kern="1200" dirty="0"/>
            <a:t> </a:t>
          </a:r>
          <a:r>
            <a:rPr lang="en-US" sz="1800" b="1" kern="1200" dirty="0" err="1"/>
            <a:t>văn</a:t>
          </a:r>
          <a:r>
            <a:rPr lang="en-US" sz="1800" b="1" kern="1200" dirty="0"/>
            <a:t> </a:t>
          </a:r>
          <a:r>
            <a:rPr lang="en-US" sz="1800" b="1" kern="1200" dirty="0" err="1"/>
            <a:t>bản</a:t>
          </a:r>
          <a:r>
            <a:rPr lang="en-US" sz="1800" b="1" kern="1200" dirty="0"/>
            <a:t> </a:t>
          </a:r>
          <a:r>
            <a:rPr lang="en-US" sz="1800" b="1" kern="1200" dirty="0" err="1"/>
            <a:t>khác</a:t>
          </a:r>
          <a:endParaRPr lang="en-US" sz="1800" b="1" kern="1200" dirty="0"/>
        </a:p>
        <a:p>
          <a:pPr marL="171450" lvl="1" indent="-171450" algn="just" defTabSz="800100">
            <a:lnSpc>
              <a:spcPct val="90000"/>
            </a:lnSpc>
            <a:spcBef>
              <a:spcPct val="0"/>
            </a:spcBef>
            <a:spcAft>
              <a:spcPct val="15000"/>
            </a:spcAft>
            <a:buChar char="•"/>
          </a:pPr>
          <a:r>
            <a:rPr lang="en-US" sz="1800" b="1" kern="1200" dirty="0" err="1"/>
            <a:t>Các</a:t>
          </a:r>
          <a:r>
            <a:rPr lang="en-US" sz="1800" b="1" kern="1200" dirty="0"/>
            <a:t> </a:t>
          </a:r>
          <a:r>
            <a:rPr lang="en-US" sz="1800" b="1" kern="1200" dirty="0" err="1"/>
            <a:t>yêu</a:t>
          </a:r>
          <a:r>
            <a:rPr lang="en-US" sz="1800" b="1" kern="1200" dirty="0"/>
            <a:t> </a:t>
          </a:r>
          <a:r>
            <a:rPr lang="en-US" sz="1800" b="1" kern="1200" dirty="0" err="1"/>
            <a:t>cầu</a:t>
          </a:r>
          <a:r>
            <a:rPr lang="en-US" sz="1800" b="1" kern="1200" dirty="0"/>
            <a:t>, </a:t>
          </a:r>
          <a:r>
            <a:rPr lang="en-US" sz="1800" b="1" kern="1200" dirty="0" err="1"/>
            <a:t>điều</a:t>
          </a:r>
          <a:r>
            <a:rPr lang="en-US" sz="1800" b="1" kern="1200" dirty="0"/>
            <a:t> </a:t>
          </a:r>
          <a:r>
            <a:rPr lang="en-US" sz="1800" b="1" kern="1200" dirty="0" err="1"/>
            <a:t>kiện</a:t>
          </a:r>
          <a:r>
            <a:rPr lang="en-US" sz="1800" b="1" kern="1200" dirty="0"/>
            <a:t>, </a:t>
          </a:r>
          <a:r>
            <a:rPr lang="en-US" sz="1800" b="1" kern="1200" dirty="0" err="1"/>
            <a:t>tiêu</a:t>
          </a:r>
          <a:r>
            <a:rPr lang="en-US" sz="1800" b="1" kern="1200" dirty="0"/>
            <a:t> </a:t>
          </a:r>
          <a:r>
            <a:rPr lang="en-US" sz="1800" b="1" kern="1200" dirty="0" err="1"/>
            <a:t>chuẩn</a:t>
          </a:r>
          <a:r>
            <a:rPr lang="en-US" sz="1800" b="1" kern="1200" dirty="0"/>
            <a:t> </a:t>
          </a:r>
          <a:r>
            <a:rPr lang="en-US" sz="1800" b="1" kern="1200" dirty="0" err="1"/>
            <a:t>công</a:t>
          </a:r>
          <a:r>
            <a:rPr lang="en-US" sz="1800" b="1" kern="1200" dirty="0"/>
            <a:t> </a:t>
          </a:r>
          <a:r>
            <a:rPr lang="en-US" sz="1800" b="1" kern="1200" dirty="0" err="1"/>
            <a:t>khai</a:t>
          </a:r>
          <a:r>
            <a:rPr lang="en-US" sz="1800" b="1" kern="1200" dirty="0"/>
            <a:t> (</a:t>
          </a:r>
          <a:r>
            <a:rPr lang="en-US" sz="1800" b="1" kern="1200" dirty="0" err="1"/>
            <a:t>nhà</a:t>
          </a:r>
          <a:r>
            <a:rPr lang="en-US" sz="1800" b="1" kern="1200" dirty="0"/>
            <a:t> </a:t>
          </a:r>
          <a:r>
            <a:rPr lang="en-US" sz="1800" b="1" kern="1200" dirty="0" err="1"/>
            <a:t>đầu</a:t>
          </a:r>
          <a:r>
            <a:rPr lang="en-US" sz="1800" b="1" kern="1200" dirty="0"/>
            <a:t> </a:t>
          </a:r>
          <a:r>
            <a:rPr lang="en-US" sz="1800" b="1" kern="1200" dirty="0" err="1"/>
            <a:t>tư</a:t>
          </a:r>
          <a:r>
            <a:rPr lang="en-US" sz="1800" b="1" kern="1200" dirty="0"/>
            <a:t> </a:t>
          </a:r>
          <a:r>
            <a:rPr lang="en-US" sz="1800" b="1" kern="1200" dirty="0" err="1"/>
            <a:t>căn</a:t>
          </a:r>
          <a:r>
            <a:rPr lang="en-US" sz="1800" b="1" kern="1200" dirty="0"/>
            <a:t> </a:t>
          </a:r>
          <a:r>
            <a:rPr lang="en-US" sz="1800" b="1" kern="1200" dirty="0" err="1"/>
            <a:t>cứ</a:t>
          </a:r>
          <a:r>
            <a:rPr lang="en-US" sz="1800" b="1" kern="1200" dirty="0"/>
            <a:t> </a:t>
          </a:r>
          <a:r>
            <a:rPr lang="en-US" sz="1800" b="1" kern="1200" dirty="0" err="1"/>
            <a:t>để</a:t>
          </a:r>
          <a:r>
            <a:rPr lang="en-US" sz="1800" b="1" kern="1200" dirty="0"/>
            <a:t> </a:t>
          </a:r>
          <a:r>
            <a:rPr lang="en-US" sz="1800" b="1" kern="1200" dirty="0" err="1"/>
            <a:t>thực</a:t>
          </a:r>
          <a:r>
            <a:rPr lang="en-US" sz="1800" b="1" kern="1200" dirty="0"/>
            <a:t> </a:t>
          </a:r>
          <a:r>
            <a:rPr lang="en-US" sz="1800" b="1" kern="1200" dirty="0" err="1"/>
            <a:t>hiện</a:t>
          </a:r>
          <a:r>
            <a:rPr lang="en-US" sz="1800" b="1" kern="1200" dirty="0"/>
            <a:t> </a:t>
          </a:r>
          <a:r>
            <a:rPr lang="en-US" sz="1800" b="1" kern="1200" dirty="0" err="1"/>
            <a:t>mà</a:t>
          </a:r>
          <a:r>
            <a:rPr lang="en-US" sz="1800" b="1" kern="1200" dirty="0"/>
            <a:t> </a:t>
          </a:r>
          <a:r>
            <a:rPr lang="en-US" sz="1800" b="1" kern="1200" dirty="0" err="1"/>
            <a:t>không</a:t>
          </a:r>
          <a:r>
            <a:rPr lang="en-US" sz="1800" b="1" kern="1200" dirty="0"/>
            <a:t> </a:t>
          </a:r>
          <a:r>
            <a:rPr lang="en-US" sz="1800" b="1" kern="1200" dirty="0" err="1"/>
            <a:t>phải</a:t>
          </a:r>
          <a:r>
            <a:rPr lang="en-US" sz="1800" b="1" kern="1200" dirty="0"/>
            <a:t> </a:t>
          </a:r>
          <a:r>
            <a:rPr lang="en-US" sz="1800" b="1" kern="1200" dirty="0" err="1"/>
            <a:t>thực</a:t>
          </a:r>
          <a:r>
            <a:rPr lang="en-US" sz="1800" b="1" kern="1200" dirty="0"/>
            <a:t> </a:t>
          </a:r>
          <a:r>
            <a:rPr lang="en-US" sz="1800" b="1" kern="1200" dirty="0" err="1"/>
            <a:t>hiện</a:t>
          </a:r>
          <a:r>
            <a:rPr lang="en-US" sz="1800" b="1" kern="1200" dirty="0"/>
            <a:t> </a:t>
          </a:r>
          <a:r>
            <a:rPr lang="en-US" sz="1800" b="1" kern="1200" dirty="0" err="1"/>
            <a:t>thủ</a:t>
          </a:r>
          <a:r>
            <a:rPr lang="en-US" sz="1800" b="1" kern="1200" dirty="0"/>
            <a:t> </a:t>
          </a:r>
          <a:r>
            <a:rPr lang="en-US" sz="1800" b="1" kern="1200" dirty="0" err="1"/>
            <a:t>tục</a:t>
          </a:r>
          <a:r>
            <a:rPr lang="en-US" sz="1800" b="1" kern="1200" dirty="0"/>
            <a:t> </a:t>
          </a:r>
          <a:r>
            <a:rPr lang="en-US" sz="1800" b="1" kern="1200" dirty="0" err="1"/>
            <a:t>hành</a:t>
          </a:r>
          <a:r>
            <a:rPr lang="en-US" sz="1800" b="1" kern="1200" dirty="0"/>
            <a:t> </a:t>
          </a:r>
          <a:r>
            <a:rPr lang="en-US" sz="1800" b="1" kern="1200" dirty="0" err="1"/>
            <a:t>chính</a:t>
          </a:r>
          <a:r>
            <a:rPr lang="en-US" sz="1800" b="1" kern="1200" dirty="0"/>
            <a:t>)</a:t>
          </a:r>
        </a:p>
      </dsp:txBody>
      <dsp:txXfrm>
        <a:off x="90016" y="632199"/>
        <a:ext cx="3939517" cy="3779864"/>
      </dsp:txXfrm>
    </dsp:sp>
    <dsp:sp modelId="{D048DAC7-6E97-4F6B-BA31-174A63261EAE}">
      <dsp:nvSpPr>
        <dsp:cNvPr id="0" name=""/>
        <dsp:cNvSpPr/>
      </dsp:nvSpPr>
      <dsp:spPr>
        <a:xfrm>
          <a:off x="4670315" y="18947"/>
          <a:ext cx="3939517" cy="8978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err="1"/>
            <a:t>Nhà</a:t>
          </a:r>
          <a:r>
            <a:rPr lang="en-US" sz="2300" b="1" kern="1200" dirty="0"/>
            <a:t> </a:t>
          </a:r>
          <a:r>
            <a:rPr lang="en-US" sz="2300" b="1" kern="1200" dirty="0" err="1"/>
            <a:t>đầu</a:t>
          </a:r>
          <a:r>
            <a:rPr lang="en-US" sz="2300" b="1" kern="1200" dirty="0"/>
            <a:t> </a:t>
          </a:r>
          <a:r>
            <a:rPr lang="en-US" sz="2300" b="1" kern="1200" dirty="0" err="1"/>
            <a:t>tư</a:t>
          </a:r>
          <a:r>
            <a:rPr lang="en-US" sz="2300" b="1" kern="1200" dirty="0"/>
            <a:t> </a:t>
          </a:r>
          <a:r>
            <a:rPr lang="en-US" sz="2300" b="1" kern="1200" dirty="0" err="1"/>
            <a:t>nước</a:t>
          </a:r>
          <a:r>
            <a:rPr lang="en-US" sz="2300" b="1" kern="1200" dirty="0"/>
            <a:t> </a:t>
          </a:r>
          <a:r>
            <a:rPr lang="en-US" sz="2300" b="1" kern="1200" dirty="0" err="1"/>
            <a:t>ngoài</a:t>
          </a:r>
          <a:endParaRPr lang="en-US" sz="2300" b="1" kern="1200" dirty="0"/>
        </a:p>
      </dsp:txBody>
      <dsp:txXfrm>
        <a:off x="4670315" y="18947"/>
        <a:ext cx="3939517" cy="897806"/>
      </dsp:txXfrm>
    </dsp:sp>
    <dsp:sp modelId="{6558582E-F0F0-4D2A-8C55-027613F700BE}">
      <dsp:nvSpPr>
        <dsp:cNvPr id="0" name=""/>
        <dsp:cNvSpPr/>
      </dsp:nvSpPr>
      <dsp:spPr>
        <a:xfrm>
          <a:off x="4671081" y="745998"/>
          <a:ext cx="3939517" cy="3779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b="1" kern="1200" dirty="0" err="1"/>
            <a:t>Tỷ</a:t>
          </a:r>
          <a:r>
            <a:rPr lang="en-US" sz="1800" b="1" kern="1200" dirty="0"/>
            <a:t> </a:t>
          </a:r>
          <a:r>
            <a:rPr lang="en-US" sz="1800" b="1" kern="1200" dirty="0" err="1"/>
            <a:t>lệ</a:t>
          </a:r>
          <a:r>
            <a:rPr lang="en-US" sz="1800" b="1" kern="1200" dirty="0"/>
            <a:t> </a:t>
          </a:r>
          <a:r>
            <a:rPr lang="en-US" sz="1800" b="1" kern="1200" dirty="0" err="1"/>
            <a:t>sở</a:t>
          </a:r>
          <a:r>
            <a:rPr lang="en-US" sz="1800" b="1" kern="1200" dirty="0"/>
            <a:t> </a:t>
          </a:r>
          <a:r>
            <a:rPr lang="en-US" sz="1800" b="1" kern="1200" dirty="0" err="1"/>
            <a:t>hữu</a:t>
          </a:r>
          <a:endParaRPr lang="en-US" sz="1800" b="1" kern="1200" dirty="0"/>
        </a:p>
        <a:p>
          <a:pPr marL="171450" lvl="1" indent="-171450" algn="just" defTabSz="800100">
            <a:lnSpc>
              <a:spcPct val="90000"/>
            </a:lnSpc>
            <a:spcBef>
              <a:spcPct val="0"/>
            </a:spcBef>
            <a:spcAft>
              <a:spcPct val="15000"/>
            </a:spcAft>
            <a:buChar char="•"/>
          </a:pPr>
          <a:r>
            <a:rPr lang="en-US" sz="1800" b="1" kern="1200" dirty="0" err="1"/>
            <a:t>Hình</a:t>
          </a:r>
          <a:r>
            <a:rPr lang="en-US" sz="1800" b="1" kern="1200" dirty="0"/>
            <a:t> </a:t>
          </a:r>
          <a:r>
            <a:rPr lang="en-US" sz="1800" b="1" kern="1200" dirty="0" err="1"/>
            <a:t>thức</a:t>
          </a:r>
          <a:r>
            <a:rPr lang="en-US" sz="1800" b="1" kern="1200" dirty="0"/>
            <a:t> </a:t>
          </a:r>
          <a:r>
            <a:rPr lang="en-US" sz="1800" b="1" kern="1200" dirty="0" err="1"/>
            <a:t>đầu</a:t>
          </a:r>
          <a:r>
            <a:rPr lang="en-US" sz="1800" b="1" kern="1200" dirty="0"/>
            <a:t> </a:t>
          </a:r>
          <a:r>
            <a:rPr lang="en-US" sz="1800" b="1" kern="1200" dirty="0" err="1"/>
            <a:t>tư</a:t>
          </a:r>
          <a:endParaRPr lang="en-US" sz="1800" b="1" kern="1200" dirty="0"/>
        </a:p>
        <a:p>
          <a:pPr marL="171450" lvl="1" indent="-171450" algn="just" defTabSz="800100">
            <a:lnSpc>
              <a:spcPct val="90000"/>
            </a:lnSpc>
            <a:spcBef>
              <a:spcPct val="0"/>
            </a:spcBef>
            <a:spcAft>
              <a:spcPct val="15000"/>
            </a:spcAft>
            <a:buChar char="•"/>
          </a:pPr>
          <a:r>
            <a:rPr lang="en-US" sz="1800" b="1" kern="1200" dirty="0" err="1"/>
            <a:t>Phạm</a:t>
          </a:r>
          <a:r>
            <a:rPr lang="en-US" sz="1800" b="1" kern="1200" dirty="0"/>
            <a:t> vi </a:t>
          </a:r>
          <a:r>
            <a:rPr lang="en-US" sz="1800" b="1" kern="1200" dirty="0" err="1"/>
            <a:t>hoạt</a:t>
          </a:r>
          <a:r>
            <a:rPr lang="en-US" sz="1800" b="1" kern="1200" dirty="0"/>
            <a:t> </a:t>
          </a:r>
          <a:r>
            <a:rPr lang="en-US" sz="1800" b="1" kern="1200" dirty="0" err="1"/>
            <a:t>động</a:t>
          </a:r>
          <a:endParaRPr lang="en-US" sz="1800" b="1" kern="1200" dirty="0"/>
        </a:p>
        <a:p>
          <a:pPr marL="171450" lvl="1" indent="-171450" algn="just" defTabSz="800100">
            <a:lnSpc>
              <a:spcPct val="90000"/>
            </a:lnSpc>
            <a:spcBef>
              <a:spcPct val="0"/>
            </a:spcBef>
            <a:spcAft>
              <a:spcPct val="15000"/>
            </a:spcAft>
            <a:buChar char="•"/>
          </a:pPr>
          <a:r>
            <a:rPr lang="en-US" sz="1800" b="1" kern="1200" dirty="0" err="1"/>
            <a:t>Đối</a:t>
          </a:r>
          <a:r>
            <a:rPr lang="en-US" sz="1800" b="1" kern="1200" dirty="0"/>
            <a:t> </a:t>
          </a:r>
          <a:r>
            <a:rPr lang="en-US" sz="1800" b="1" kern="1200" dirty="0" err="1"/>
            <a:t>tác</a:t>
          </a:r>
          <a:endParaRPr lang="en-US" sz="1800" b="1" kern="1200" dirty="0"/>
        </a:p>
        <a:p>
          <a:pPr marL="171450" lvl="1" indent="-171450" algn="just" defTabSz="800100">
            <a:lnSpc>
              <a:spcPct val="90000"/>
            </a:lnSpc>
            <a:spcBef>
              <a:spcPct val="0"/>
            </a:spcBef>
            <a:spcAft>
              <a:spcPct val="15000"/>
            </a:spcAft>
            <a:buChar char="•"/>
          </a:pPr>
          <a:r>
            <a:rPr lang="en-US" sz="1800" b="1" kern="1200" dirty="0" err="1"/>
            <a:t>Khác</a:t>
          </a:r>
          <a:r>
            <a:rPr lang="en-US" sz="1800" b="1" kern="1200" dirty="0"/>
            <a:t> </a:t>
          </a:r>
          <a:r>
            <a:rPr lang="en-US" sz="1800" b="1" kern="1200" dirty="0" err="1"/>
            <a:t>theo</a:t>
          </a:r>
          <a:r>
            <a:rPr lang="en-US" sz="1800" b="1" kern="1200" dirty="0"/>
            <a:t> cam </a:t>
          </a:r>
          <a:r>
            <a:rPr lang="en-US" sz="1800" b="1" kern="1200" dirty="0" err="1"/>
            <a:t>kết</a:t>
          </a:r>
          <a:endParaRPr lang="en-US" sz="1800" b="1" kern="1200" dirty="0"/>
        </a:p>
        <a:p>
          <a:pPr marL="171450" lvl="1" indent="-171450" algn="just" defTabSz="800100">
            <a:lnSpc>
              <a:spcPct val="90000"/>
            </a:lnSpc>
            <a:spcBef>
              <a:spcPct val="0"/>
            </a:spcBef>
            <a:spcAft>
              <a:spcPct val="15000"/>
            </a:spcAft>
            <a:buChar char="•"/>
          </a:pPr>
          <a:r>
            <a:rPr lang="vi-VN" sz="1800" b="1" i="0" kern="1200" dirty="0">
              <a:solidFill>
                <a:srgbClr val="FF0000"/>
              </a:solidFill>
            </a:rPr>
            <a:t>Các điều kiện này được tập hợp và phân nhóm qua quá trình thống kê điều kiện từ các hiệp định thương mại song phương, Hiệp định WTO, cam kết theo các hiệp định quốc tế mà Việt Nam đang và sẽ triển khai thực hiện.</a:t>
          </a:r>
          <a:endParaRPr lang="en-US" sz="1800" b="1" kern="1200" dirty="0">
            <a:solidFill>
              <a:srgbClr val="FF0000"/>
            </a:solidFill>
          </a:endParaRPr>
        </a:p>
      </dsp:txBody>
      <dsp:txXfrm>
        <a:off x="4671081" y="745998"/>
        <a:ext cx="3939517" cy="37798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334F6-914B-440F-A5A9-5DBA0677AE79}">
      <dsp:nvSpPr>
        <dsp:cNvPr id="0" name=""/>
        <dsp:cNvSpPr/>
      </dsp:nvSpPr>
      <dsp:spPr>
        <a:xfrm>
          <a:off x="0" y="0"/>
          <a:ext cx="7543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9BF4A-CA77-4F1E-810E-4DA0A80EF127}">
      <dsp:nvSpPr>
        <dsp:cNvPr id="0" name=""/>
        <dsp:cNvSpPr/>
      </dsp:nvSpPr>
      <dsp:spPr>
        <a:xfrm>
          <a:off x="0" y="0"/>
          <a:ext cx="2487246" cy="4013200"/>
        </a:xfrm>
        <a:prstGeom prst="rect">
          <a:avLst/>
        </a:prstGeom>
        <a:noFill/>
        <a:ln>
          <a:solidFill>
            <a:srgbClr val="002060"/>
          </a:solid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dirty="0" err="1">
              <a:latin typeface="Times New Roman" pitchFamily="18" charset="0"/>
              <a:cs typeface="Times New Roman" pitchFamily="18" charset="0"/>
            </a:rPr>
            <a:t>Hô</a:t>
          </a:r>
          <a:r>
            <a:rPr lang="en-US" sz="4600" kern="1200" dirty="0">
              <a:latin typeface="Times New Roman" pitchFamily="18" charset="0"/>
              <a:cs typeface="Times New Roman" pitchFamily="18" charset="0"/>
            </a:rPr>
            <a:t>̀̀ </a:t>
          </a:r>
          <a:r>
            <a:rPr lang="en-US" sz="4600" kern="1200" dirty="0" err="1">
              <a:latin typeface="Times New Roman" pitchFamily="18" charset="0"/>
              <a:cs typeface="Times New Roman" pitchFamily="18" charset="0"/>
            </a:rPr>
            <a:t>sơ</a:t>
          </a:r>
          <a:r>
            <a:rPr lang="en-US" sz="4600" kern="1200" dirty="0">
              <a:latin typeface="Times New Roman" pitchFamily="18" charset="0"/>
              <a:cs typeface="Times New Roman" pitchFamily="18" charset="0"/>
            </a:rPr>
            <a:t> </a:t>
          </a:r>
          <a:r>
            <a:rPr lang="en-US" sz="4600" kern="1200" dirty="0" err="1">
              <a:latin typeface="Times New Roman" pitchFamily="18" charset="0"/>
              <a:cs typeface="Times New Roman" pitchFamily="18" charset="0"/>
            </a:rPr>
            <a:t>thẩm</a:t>
          </a:r>
          <a:r>
            <a:rPr lang="en-US" sz="4600" kern="1200" dirty="0">
              <a:latin typeface="Times New Roman" pitchFamily="18" charset="0"/>
              <a:cs typeface="Times New Roman" pitchFamily="18" charset="0"/>
            </a:rPr>
            <a:t> </a:t>
          </a:r>
          <a:r>
            <a:rPr lang="en-US" sz="4600" kern="1200" dirty="0" err="1">
              <a:latin typeface="Times New Roman" pitchFamily="18" charset="0"/>
              <a:cs typeface="Times New Roman" pitchFamily="18" charset="0"/>
            </a:rPr>
            <a:t>định</a:t>
          </a:r>
          <a:r>
            <a:rPr lang="en-US" sz="4600" kern="1200" dirty="0">
              <a:latin typeface="Times New Roman" pitchFamily="18" charset="0"/>
              <a:cs typeface="Times New Roman" pitchFamily="18" charset="0"/>
            </a:rPr>
            <a:t> </a:t>
          </a:r>
          <a:r>
            <a:rPr lang="en-US" sz="4600" kern="1200" dirty="0" err="1">
              <a:latin typeface="Times New Roman" pitchFamily="18" charset="0"/>
              <a:cs typeface="Times New Roman" pitchFamily="18" charset="0"/>
            </a:rPr>
            <a:t>chương</a:t>
          </a:r>
          <a:r>
            <a:rPr lang="en-US" sz="4600" kern="1200" dirty="0">
              <a:latin typeface="Times New Roman" pitchFamily="18" charset="0"/>
              <a:cs typeface="Times New Roman" pitchFamily="18" charset="0"/>
            </a:rPr>
            <a:t> </a:t>
          </a:r>
          <a:r>
            <a:rPr lang="en-US" sz="4600" kern="1200" dirty="0" err="1">
              <a:latin typeface="Times New Roman" pitchFamily="18" charset="0"/>
              <a:cs typeface="Times New Roman" pitchFamily="18" charset="0"/>
            </a:rPr>
            <a:t>trình</a:t>
          </a:r>
          <a:r>
            <a:rPr lang="en-US" sz="4600" kern="1200" dirty="0">
              <a:latin typeface="Times New Roman" pitchFamily="18" charset="0"/>
              <a:cs typeface="Times New Roman" pitchFamily="18" charset="0"/>
            </a:rPr>
            <a:t>, </a:t>
          </a:r>
          <a:r>
            <a:rPr lang="en-US" sz="4600" kern="1200" dirty="0" err="1">
              <a:latin typeface="Times New Roman" pitchFamily="18" charset="0"/>
              <a:cs typeface="Times New Roman" pitchFamily="18" charset="0"/>
            </a:rPr>
            <a:t>dự</a:t>
          </a:r>
          <a:r>
            <a:rPr lang="en-US" sz="4600" kern="1200" dirty="0">
              <a:latin typeface="Times New Roman" pitchFamily="18" charset="0"/>
              <a:cs typeface="Times New Roman" pitchFamily="18" charset="0"/>
            </a:rPr>
            <a:t> </a:t>
          </a:r>
          <a:r>
            <a:rPr lang="en-US" sz="4600" kern="1200" dirty="0" err="1">
              <a:latin typeface="Times New Roman" pitchFamily="18" charset="0"/>
              <a:cs typeface="Times New Roman" pitchFamily="18" charset="0"/>
            </a:rPr>
            <a:t>án</a:t>
          </a:r>
          <a:r>
            <a:rPr lang="en-US" sz="4600" kern="1200" dirty="0">
              <a:latin typeface="Times New Roman" pitchFamily="18" charset="0"/>
              <a:cs typeface="Times New Roman" pitchFamily="18" charset="0"/>
            </a:rPr>
            <a:t> </a:t>
          </a:r>
        </a:p>
      </dsp:txBody>
      <dsp:txXfrm>
        <a:off x="0" y="0"/>
        <a:ext cx="2487246" cy="4013200"/>
      </dsp:txXfrm>
    </dsp:sp>
    <dsp:sp modelId="{D0EBD30B-3669-4F9E-85A7-D7CE8167258D}">
      <dsp:nvSpPr>
        <dsp:cNvPr id="0" name=""/>
        <dsp:cNvSpPr/>
      </dsp:nvSpPr>
      <dsp:spPr>
        <a:xfrm>
          <a:off x="2581948" y="62706"/>
          <a:ext cx="4956107" cy="125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err="1">
              <a:latin typeface="Times New Roman" pitchFamily="18" charset="0"/>
              <a:cs typeface="Times New Roman" pitchFamily="18" charset="0"/>
            </a:rPr>
            <a:t>Tờ</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trình</a:t>
          </a:r>
          <a:r>
            <a:rPr lang="en-US" sz="3600" kern="1200" dirty="0">
              <a:latin typeface="Times New Roman" pitchFamily="18" charset="0"/>
              <a:cs typeface="Times New Roman" pitchFamily="18" charset="0"/>
            </a:rPr>
            <a:t> </a:t>
          </a:r>
        </a:p>
      </dsp:txBody>
      <dsp:txXfrm>
        <a:off x="2581948" y="62706"/>
        <a:ext cx="4956107" cy="1254125"/>
      </dsp:txXfrm>
    </dsp:sp>
    <dsp:sp modelId="{DF691730-5232-4CD0-BF41-BFF0950F77E4}">
      <dsp:nvSpPr>
        <dsp:cNvPr id="0" name=""/>
        <dsp:cNvSpPr/>
      </dsp:nvSpPr>
      <dsp:spPr>
        <a:xfrm>
          <a:off x="2487246" y="1316831"/>
          <a:ext cx="5050809" cy="0"/>
        </a:xfrm>
        <a:prstGeom prst="line">
          <a:avLst/>
        </a:prstGeom>
        <a:solidFill>
          <a:schemeClr val="accent1">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B05BA2A0-DEB8-4649-991F-86D0523ADEDA}">
      <dsp:nvSpPr>
        <dsp:cNvPr id="0" name=""/>
        <dsp:cNvSpPr/>
      </dsp:nvSpPr>
      <dsp:spPr>
        <a:xfrm>
          <a:off x="2581948" y="1379537"/>
          <a:ext cx="4956107" cy="125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err="1">
              <a:latin typeface="Times New Roman" pitchFamily="18" charset="0"/>
              <a:cs typeface="Times New Roman" pitchFamily="18" charset="0"/>
            </a:rPr>
            <a:t>Báo</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cáo</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nghiên</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cứu</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khả</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thi</a:t>
          </a:r>
          <a:r>
            <a:rPr lang="en-US" sz="3600" kern="1200" dirty="0">
              <a:latin typeface="Times New Roman" pitchFamily="18" charset="0"/>
              <a:cs typeface="Times New Roman" pitchFamily="18" charset="0"/>
            </a:rPr>
            <a:t> </a:t>
          </a:r>
        </a:p>
      </dsp:txBody>
      <dsp:txXfrm>
        <a:off x="2581948" y="1379537"/>
        <a:ext cx="4956107" cy="1254125"/>
      </dsp:txXfrm>
    </dsp:sp>
    <dsp:sp modelId="{200DB545-3062-4F7F-B21A-92130D5B596C}">
      <dsp:nvSpPr>
        <dsp:cNvPr id="0" name=""/>
        <dsp:cNvSpPr/>
      </dsp:nvSpPr>
      <dsp:spPr>
        <a:xfrm>
          <a:off x="2487246" y="2633662"/>
          <a:ext cx="5050809" cy="0"/>
        </a:xfrm>
        <a:prstGeom prst="line">
          <a:avLst/>
        </a:prstGeom>
        <a:solidFill>
          <a:schemeClr val="accen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A7344C0C-35D0-4CD8-9EFA-F2BB931553E6}">
      <dsp:nvSpPr>
        <dsp:cNvPr id="0" name=""/>
        <dsp:cNvSpPr/>
      </dsp:nvSpPr>
      <dsp:spPr>
        <a:xfrm>
          <a:off x="2581948" y="2696368"/>
          <a:ext cx="4956107" cy="125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err="1">
              <a:latin typeface="Times New Roman" pitchFamily="18" charset="0"/>
              <a:cs typeface="Times New Roman" pitchFamily="18" charset="0"/>
            </a:rPr>
            <a:t>Các</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tài</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liệu</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khác</a:t>
          </a:r>
          <a:r>
            <a:rPr lang="en-US" sz="3600" kern="1200" dirty="0">
              <a:latin typeface="Times New Roman" pitchFamily="18" charset="0"/>
              <a:cs typeface="Times New Roman" pitchFamily="18" charset="0"/>
            </a:rPr>
            <a:t> </a:t>
          </a:r>
        </a:p>
      </dsp:txBody>
      <dsp:txXfrm>
        <a:off x="2581948" y="2696368"/>
        <a:ext cx="4956107" cy="1254125"/>
      </dsp:txXfrm>
    </dsp:sp>
    <dsp:sp modelId="{28702EC4-5E3A-4E15-965E-9C7BEB7D82BF}">
      <dsp:nvSpPr>
        <dsp:cNvPr id="0" name=""/>
        <dsp:cNvSpPr/>
      </dsp:nvSpPr>
      <dsp:spPr>
        <a:xfrm>
          <a:off x="2487246" y="3950493"/>
          <a:ext cx="505080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CEEEE-FA55-4381-8F4E-24EE3DBA50F1}">
      <dsp:nvSpPr>
        <dsp:cNvPr id="0" name=""/>
        <dsp:cNvSpPr/>
      </dsp:nvSpPr>
      <dsp:spPr>
        <a:xfrm>
          <a:off x="2857" y="15775"/>
          <a:ext cx="2786062" cy="8550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err="1">
              <a:solidFill>
                <a:srgbClr val="FF0000"/>
              </a:solidFill>
            </a:rPr>
            <a:t>Yêu</a:t>
          </a:r>
          <a:r>
            <a:rPr lang="en-US" sz="1900" b="1" kern="1200" dirty="0">
              <a:solidFill>
                <a:srgbClr val="FF0000"/>
              </a:solidFill>
            </a:rPr>
            <a:t> </a:t>
          </a:r>
          <a:r>
            <a:rPr lang="en-US" sz="1900" b="1" kern="1200" dirty="0" err="1">
              <a:solidFill>
                <a:srgbClr val="FF0000"/>
              </a:solidFill>
            </a:rPr>
            <a:t>cầu</a:t>
          </a:r>
          <a:r>
            <a:rPr lang="en-US" sz="1900" b="1" kern="1200" dirty="0">
              <a:solidFill>
                <a:srgbClr val="FF0000"/>
              </a:solidFill>
            </a:rPr>
            <a:t> </a:t>
          </a:r>
          <a:r>
            <a:rPr lang="en-US" sz="1900" b="1" kern="1200" dirty="0" err="1">
              <a:solidFill>
                <a:srgbClr val="FF0000"/>
              </a:solidFill>
            </a:rPr>
            <a:t>chung</a:t>
          </a:r>
          <a:endParaRPr lang="en-US" sz="1900" b="1" kern="1200" dirty="0">
            <a:solidFill>
              <a:srgbClr val="FF0000"/>
            </a:solidFill>
          </a:endParaRPr>
        </a:p>
      </dsp:txBody>
      <dsp:txXfrm>
        <a:off x="2857" y="15775"/>
        <a:ext cx="2786062" cy="855098"/>
      </dsp:txXfrm>
    </dsp:sp>
    <dsp:sp modelId="{E731CBAF-12CD-43CA-9608-565620D97C42}">
      <dsp:nvSpPr>
        <dsp:cNvPr id="0" name=""/>
        <dsp:cNvSpPr/>
      </dsp:nvSpPr>
      <dsp:spPr>
        <a:xfrm>
          <a:off x="2857" y="870874"/>
          <a:ext cx="2786062" cy="51331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n-US" sz="1700" b="1" kern="1200" dirty="0" err="1"/>
            <a:t>Chỉ</a:t>
          </a:r>
          <a:r>
            <a:rPr lang="en-US" sz="1700" b="1" kern="1200" dirty="0"/>
            <a:t> </a:t>
          </a:r>
          <a:r>
            <a:rPr lang="en-US" sz="1700" b="1" kern="1200" dirty="0" err="1"/>
            <a:t>được</a:t>
          </a:r>
          <a:r>
            <a:rPr lang="en-US" sz="1700" b="1" kern="1200" dirty="0"/>
            <a:t> ban </a:t>
          </a:r>
          <a:r>
            <a:rPr lang="en-US" sz="1700" b="1" kern="1200" dirty="0" err="1"/>
            <a:t>hành</a:t>
          </a:r>
          <a:r>
            <a:rPr lang="en-US" sz="1700" b="1" kern="1200" dirty="0"/>
            <a:t> </a:t>
          </a:r>
          <a:r>
            <a:rPr lang="en-US" sz="1700" b="1" kern="1200" dirty="0" err="1"/>
            <a:t>điều</a:t>
          </a:r>
          <a:r>
            <a:rPr lang="en-US" sz="1700" b="1" kern="1200" dirty="0"/>
            <a:t> </a:t>
          </a:r>
          <a:r>
            <a:rPr lang="en-US" sz="1700" b="1" kern="1200" dirty="0" err="1"/>
            <a:t>kiện</a:t>
          </a:r>
          <a:r>
            <a:rPr lang="en-US" sz="1700" b="1" kern="1200" dirty="0"/>
            <a:t> </a:t>
          </a:r>
          <a:r>
            <a:rPr lang="en-US" sz="1700" b="1" kern="1200" dirty="0" err="1"/>
            <a:t>cho</a:t>
          </a:r>
          <a:r>
            <a:rPr lang="en-US" sz="1700" b="1" kern="1200" dirty="0"/>
            <a:t> 267 </a:t>
          </a:r>
          <a:r>
            <a:rPr lang="en-US" sz="1700" b="1" kern="1200" dirty="0" err="1"/>
            <a:t>ngành</a:t>
          </a:r>
          <a:r>
            <a:rPr lang="en-US" sz="1700" b="1" kern="1200" dirty="0"/>
            <a:t> </a:t>
          </a:r>
          <a:r>
            <a:rPr lang="en-US" sz="1700" b="1" kern="1200" dirty="0" err="1"/>
            <a:t>nghề</a:t>
          </a:r>
          <a:r>
            <a:rPr lang="en-US" sz="1700" b="1" kern="1200" dirty="0"/>
            <a:t> </a:t>
          </a:r>
          <a:r>
            <a:rPr lang="en-US" sz="1700" b="1" kern="1200" dirty="0" err="1"/>
            <a:t>quy</a:t>
          </a:r>
          <a:r>
            <a:rPr lang="en-US" sz="1700" b="1" kern="1200" dirty="0"/>
            <a:t> </a:t>
          </a:r>
          <a:r>
            <a:rPr lang="en-US" sz="1700" b="1" kern="1200" dirty="0" err="1"/>
            <a:t>định</a:t>
          </a:r>
          <a:r>
            <a:rPr lang="en-US" sz="1700" b="1" kern="1200" dirty="0"/>
            <a:t> </a:t>
          </a:r>
          <a:r>
            <a:rPr lang="en-US" sz="1700" b="1" kern="1200" dirty="0" err="1"/>
            <a:t>tại</a:t>
          </a:r>
          <a:r>
            <a:rPr lang="en-US" sz="1700" b="1" kern="1200" dirty="0"/>
            <a:t> </a:t>
          </a:r>
          <a:r>
            <a:rPr lang="en-US" sz="1700" b="1" kern="1200" dirty="0" err="1"/>
            <a:t>Luật</a:t>
          </a:r>
          <a:r>
            <a:rPr lang="en-US" sz="1700" b="1" kern="1200" dirty="0"/>
            <a:t> </a:t>
          </a:r>
          <a:r>
            <a:rPr lang="en-US" sz="1700" b="1" kern="1200" dirty="0" err="1"/>
            <a:t>đầu</a:t>
          </a:r>
          <a:r>
            <a:rPr lang="en-US" sz="1700" b="1" kern="1200" dirty="0"/>
            <a:t> </a:t>
          </a:r>
          <a:r>
            <a:rPr lang="en-US" sz="1700" b="1" kern="1200" dirty="0" err="1"/>
            <a:t>tư</a:t>
          </a:r>
          <a:r>
            <a:rPr lang="en-US" sz="1700" b="1" kern="1200" dirty="0"/>
            <a:t> </a:t>
          </a:r>
        </a:p>
        <a:p>
          <a:pPr marL="171450" lvl="1" indent="-171450" algn="just" defTabSz="755650">
            <a:lnSpc>
              <a:spcPct val="90000"/>
            </a:lnSpc>
            <a:spcBef>
              <a:spcPct val="0"/>
            </a:spcBef>
            <a:spcAft>
              <a:spcPct val="15000"/>
            </a:spcAft>
            <a:buChar char="•"/>
          </a:pPr>
          <a:r>
            <a:rPr lang="pt-BR" sz="1700" b="1" kern="1200" dirty="0"/>
            <a:t>Vì lý do quốc phòng, an ninh quốc gia, trật tự, an toàn xã hội, đạo đức xã hội, sức khỏe của cộng đồng</a:t>
          </a:r>
          <a:endParaRPr lang="en-US" sz="1700" b="1" kern="1200" dirty="0"/>
        </a:p>
        <a:p>
          <a:pPr marL="171450" lvl="1" indent="-171450" algn="just" defTabSz="755650">
            <a:lnSpc>
              <a:spcPct val="90000"/>
            </a:lnSpc>
            <a:spcBef>
              <a:spcPct val="0"/>
            </a:spcBef>
            <a:spcAft>
              <a:spcPct val="15000"/>
            </a:spcAft>
            <a:buChar char="•"/>
          </a:pPr>
          <a:r>
            <a:rPr lang="en-US" sz="1700" b="1" kern="1200" dirty="0" err="1"/>
            <a:t>Luật</a:t>
          </a:r>
          <a:r>
            <a:rPr lang="en-US" sz="1700" b="1" kern="1200" dirty="0"/>
            <a:t>, </a:t>
          </a:r>
          <a:r>
            <a:rPr lang="en-US" sz="1700" b="1" kern="1200" dirty="0" err="1"/>
            <a:t>pháp</a:t>
          </a:r>
          <a:r>
            <a:rPr lang="en-US" sz="1700" b="1" kern="1200" dirty="0"/>
            <a:t> </a:t>
          </a:r>
          <a:r>
            <a:rPr lang="en-US" sz="1700" b="1" kern="1200" dirty="0" err="1"/>
            <a:t>lệnh</a:t>
          </a:r>
          <a:r>
            <a:rPr lang="en-US" sz="1700" b="1" kern="1200" dirty="0"/>
            <a:t>, </a:t>
          </a:r>
          <a:r>
            <a:rPr lang="en-US" sz="1700" b="1" kern="1200" dirty="0" err="1"/>
            <a:t>Nghị</a:t>
          </a:r>
          <a:r>
            <a:rPr lang="en-US" sz="1700" b="1" kern="1200" dirty="0"/>
            <a:t> </a:t>
          </a:r>
          <a:r>
            <a:rPr lang="en-US" sz="1700" b="1" kern="1200" dirty="0" err="1"/>
            <a:t>định</a:t>
          </a:r>
          <a:r>
            <a:rPr lang="en-US" sz="1700" b="1" kern="1200" dirty="0"/>
            <a:t>, </a:t>
          </a:r>
          <a:r>
            <a:rPr lang="en-US" sz="1700" b="1" kern="1200" dirty="0" err="1"/>
            <a:t>điều</a:t>
          </a:r>
          <a:r>
            <a:rPr lang="en-US" sz="1700" b="1" kern="1200" dirty="0"/>
            <a:t> </a:t>
          </a:r>
          <a:r>
            <a:rPr lang="en-US" sz="1700" b="1" kern="1200" dirty="0" err="1"/>
            <a:t>ước</a:t>
          </a:r>
          <a:r>
            <a:rPr lang="en-US" sz="1700" b="1" kern="1200" dirty="0"/>
            <a:t> </a:t>
          </a:r>
        </a:p>
        <a:p>
          <a:pPr marL="171450" lvl="1" indent="-171450" algn="just" defTabSz="755650">
            <a:lnSpc>
              <a:spcPct val="90000"/>
            </a:lnSpc>
            <a:spcBef>
              <a:spcPct val="0"/>
            </a:spcBef>
            <a:spcAft>
              <a:spcPct val="15000"/>
            </a:spcAft>
            <a:buChar char="•"/>
          </a:pPr>
          <a:r>
            <a:rPr lang="pt-BR" sz="1700" b="1" kern="1200" dirty="0"/>
            <a:t>Công khai, minh bạch, khách quan, tiết kiệm thời gian, chi phí tuân thủ của nhà đầu tư</a:t>
          </a:r>
          <a:endParaRPr lang="en-US" sz="1700" b="1" kern="1200" dirty="0"/>
        </a:p>
        <a:p>
          <a:pPr marL="171450" lvl="1" indent="-171450" algn="just" defTabSz="755650">
            <a:lnSpc>
              <a:spcPct val="90000"/>
            </a:lnSpc>
            <a:spcBef>
              <a:spcPct val="0"/>
            </a:spcBef>
            <a:spcAft>
              <a:spcPct val="15000"/>
            </a:spcAft>
            <a:buChar char="•"/>
          </a:pPr>
          <a:r>
            <a:rPr lang="pt-BR" sz="1700" b="1" kern="1200" dirty="0"/>
            <a:t>đăng tải trên Cổng thông tin đăng ký doanh nghiệp quốc gia</a:t>
          </a:r>
          <a:endParaRPr lang="en-US" sz="1700" b="1" kern="1200" dirty="0"/>
        </a:p>
      </dsp:txBody>
      <dsp:txXfrm>
        <a:off x="2857" y="870874"/>
        <a:ext cx="2786062" cy="5133150"/>
      </dsp:txXfrm>
    </dsp:sp>
    <dsp:sp modelId="{457FEBE2-84EC-4795-A705-E20D6390E20B}">
      <dsp:nvSpPr>
        <dsp:cNvPr id="0" name=""/>
        <dsp:cNvSpPr/>
      </dsp:nvSpPr>
      <dsp:spPr>
        <a:xfrm>
          <a:off x="3178968" y="15775"/>
          <a:ext cx="2786062" cy="8550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err="1">
              <a:solidFill>
                <a:srgbClr val="FF0000"/>
              </a:solidFill>
            </a:rPr>
            <a:t>Nội</a:t>
          </a:r>
          <a:r>
            <a:rPr lang="en-US" sz="1700" b="1" kern="1200" dirty="0">
              <a:solidFill>
                <a:srgbClr val="FF0000"/>
              </a:solidFill>
            </a:rPr>
            <a:t> dung </a:t>
          </a:r>
          <a:r>
            <a:rPr lang="en-US" sz="1700" b="1" kern="1200" dirty="0" err="1">
              <a:solidFill>
                <a:srgbClr val="FF0000"/>
              </a:solidFill>
            </a:rPr>
            <a:t>quy</a:t>
          </a:r>
          <a:r>
            <a:rPr lang="en-US" sz="1700" b="1" kern="1200" dirty="0">
              <a:solidFill>
                <a:srgbClr val="FF0000"/>
              </a:solidFill>
            </a:rPr>
            <a:t> </a:t>
          </a:r>
          <a:r>
            <a:rPr lang="en-US" sz="1700" b="1" kern="1200" dirty="0" err="1">
              <a:solidFill>
                <a:srgbClr val="FF0000"/>
              </a:solidFill>
            </a:rPr>
            <a:t>định</a:t>
          </a:r>
          <a:r>
            <a:rPr lang="en-US" sz="1700" b="1" kern="1200" dirty="0">
              <a:solidFill>
                <a:srgbClr val="FF0000"/>
              </a:solidFill>
            </a:rPr>
            <a:t> </a:t>
          </a:r>
          <a:r>
            <a:rPr lang="en-US" sz="1700" b="1" kern="1200" dirty="0" err="1">
              <a:solidFill>
                <a:srgbClr val="FF0000"/>
              </a:solidFill>
            </a:rPr>
            <a:t>về</a:t>
          </a:r>
          <a:r>
            <a:rPr lang="en-US" sz="1700" b="1" kern="1200" dirty="0">
              <a:solidFill>
                <a:srgbClr val="FF0000"/>
              </a:solidFill>
            </a:rPr>
            <a:t> </a:t>
          </a:r>
          <a:r>
            <a:rPr lang="en-US" sz="1700" b="1" kern="1200" dirty="0" err="1">
              <a:solidFill>
                <a:srgbClr val="FF0000"/>
              </a:solidFill>
            </a:rPr>
            <a:t>điều</a:t>
          </a:r>
          <a:r>
            <a:rPr lang="en-US" sz="1700" b="1" kern="1200" dirty="0">
              <a:solidFill>
                <a:srgbClr val="FF0000"/>
              </a:solidFill>
            </a:rPr>
            <a:t> </a:t>
          </a:r>
          <a:r>
            <a:rPr lang="en-US" sz="1700" b="1" kern="1200" dirty="0" err="1">
              <a:solidFill>
                <a:srgbClr val="FF0000"/>
              </a:solidFill>
            </a:rPr>
            <a:t>kiện</a:t>
          </a:r>
          <a:endParaRPr lang="en-US" sz="1700" b="1" kern="1200" dirty="0">
            <a:solidFill>
              <a:srgbClr val="FF0000"/>
            </a:solidFill>
          </a:endParaRPr>
        </a:p>
      </dsp:txBody>
      <dsp:txXfrm>
        <a:off x="3178968" y="15775"/>
        <a:ext cx="2786062" cy="855098"/>
      </dsp:txXfrm>
    </dsp:sp>
    <dsp:sp modelId="{8DED51A6-2606-4C0F-997A-0A8F5CAEAD87}">
      <dsp:nvSpPr>
        <dsp:cNvPr id="0" name=""/>
        <dsp:cNvSpPr/>
      </dsp:nvSpPr>
      <dsp:spPr>
        <a:xfrm>
          <a:off x="3178968" y="870874"/>
          <a:ext cx="2786062" cy="51331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err="1"/>
            <a:t>Tên</a:t>
          </a:r>
          <a:r>
            <a:rPr lang="en-US" sz="2100" b="1" kern="1200" dirty="0"/>
            <a:t> </a:t>
          </a:r>
          <a:r>
            <a:rPr lang="en-US" sz="2100" b="1" kern="1200" dirty="0" err="1"/>
            <a:t>điều</a:t>
          </a:r>
          <a:r>
            <a:rPr lang="en-US" sz="2100" b="1" kern="1200" dirty="0"/>
            <a:t> </a:t>
          </a:r>
          <a:r>
            <a:rPr lang="en-US" sz="2100" b="1" kern="1200" dirty="0" err="1"/>
            <a:t>kiện</a:t>
          </a:r>
          <a:endParaRPr lang="en-US" sz="2100" b="1" kern="1200" dirty="0"/>
        </a:p>
        <a:p>
          <a:pPr marL="228600" lvl="1" indent="-228600" algn="l" defTabSz="933450">
            <a:lnSpc>
              <a:spcPct val="90000"/>
            </a:lnSpc>
            <a:spcBef>
              <a:spcPct val="0"/>
            </a:spcBef>
            <a:spcAft>
              <a:spcPct val="15000"/>
            </a:spcAft>
            <a:buChar char="•"/>
          </a:pPr>
          <a:endParaRPr lang="en-US" sz="2100" b="1" kern="1200" dirty="0"/>
        </a:p>
        <a:p>
          <a:pPr marL="228600" lvl="1" indent="-228600" algn="l" defTabSz="933450">
            <a:lnSpc>
              <a:spcPct val="90000"/>
            </a:lnSpc>
            <a:spcBef>
              <a:spcPct val="0"/>
            </a:spcBef>
            <a:spcAft>
              <a:spcPct val="15000"/>
            </a:spcAft>
            <a:buChar char="•"/>
          </a:pPr>
          <a:r>
            <a:rPr lang="en-US" sz="2100" b="1" kern="1200" dirty="0" err="1"/>
            <a:t>Nội</a:t>
          </a:r>
          <a:r>
            <a:rPr lang="en-US" sz="2100" b="1" kern="1200" dirty="0"/>
            <a:t> dung </a:t>
          </a:r>
          <a:r>
            <a:rPr lang="en-US" sz="2100" b="1" kern="1200" dirty="0" err="1"/>
            <a:t>điều</a:t>
          </a:r>
          <a:r>
            <a:rPr lang="en-US" sz="2100" b="1" kern="1200" dirty="0"/>
            <a:t> </a:t>
          </a:r>
          <a:r>
            <a:rPr lang="en-US" sz="2100" b="1" kern="1200" dirty="0" err="1"/>
            <a:t>kiện</a:t>
          </a:r>
          <a:r>
            <a:rPr lang="en-US" sz="2100" b="1" kern="1200" dirty="0"/>
            <a:t> </a:t>
          </a:r>
          <a:r>
            <a:rPr lang="en-US" sz="2100" b="1" kern="1200" dirty="0" err="1"/>
            <a:t>hoặc</a:t>
          </a:r>
          <a:r>
            <a:rPr lang="en-US" sz="2100" b="1" kern="1200" dirty="0"/>
            <a:t> </a:t>
          </a:r>
          <a:r>
            <a:rPr lang="en-US" sz="2100" b="1" kern="1200" dirty="0" err="1"/>
            <a:t>tiêu</a:t>
          </a:r>
          <a:r>
            <a:rPr lang="en-US" sz="2100" b="1" kern="1200" dirty="0"/>
            <a:t> </a:t>
          </a:r>
          <a:r>
            <a:rPr lang="en-US" sz="2100" b="1" kern="1200" dirty="0" err="1"/>
            <a:t>chuẩn</a:t>
          </a:r>
          <a:endParaRPr lang="en-US" sz="2100" b="1" kern="1200" dirty="0"/>
        </a:p>
        <a:p>
          <a:pPr marL="228600" lvl="1" indent="-228600" algn="l" defTabSz="933450">
            <a:lnSpc>
              <a:spcPct val="90000"/>
            </a:lnSpc>
            <a:spcBef>
              <a:spcPct val="0"/>
            </a:spcBef>
            <a:spcAft>
              <a:spcPct val="15000"/>
            </a:spcAft>
            <a:buChar char="•"/>
          </a:pPr>
          <a:endParaRPr lang="en-US" sz="2100" b="1" kern="1200" dirty="0"/>
        </a:p>
        <a:p>
          <a:pPr marL="228600" lvl="1" indent="-228600" algn="l" defTabSz="933450">
            <a:lnSpc>
              <a:spcPct val="90000"/>
            </a:lnSpc>
            <a:spcBef>
              <a:spcPct val="0"/>
            </a:spcBef>
            <a:spcAft>
              <a:spcPct val="15000"/>
            </a:spcAft>
            <a:buChar char="•"/>
          </a:pPr>
          <a:r>
            <a:rPr lang="en-US" sz="2100" b="1" kern="1200" dirty="0" err="1"/>
            <a:t>Hình</a:t>
          </a:r>
          <a:r>
            <a:rPr lang="en-US" sz="2100" b="1" kern="1200" dirty="0"/>
            <a:t> </a:t>
          </a:r>
          <a:r>
            <a:rPr lang="en-US" sz="2100" b="1" kern="1200" dirty="0" err="1"/>
            <a:t>thức</a:t>
          </a:r>
          <a:r>
            <a:rPr lang="en-US" sz="2100" b="1" kern="1200" dirty="0"/>
            <a:t> </a:t>
          </a:r>
          <a:r>
            <a:rPr lang="en-US" sz="2100" b="1" kern="1200" dirty="0" err="1"/>
            <a:t>điều</a:t>
          </a:r>
          <a:r>
            <a:rPr lang="en-US" sz="2100" b="1" kern="1200" dirty="0"/>
            <a:t> </a:t>
          </a:r>
          <a:r>
            <a:rPr lang="en-US" sz="2100" b="1" kern="1200" dirty="0" err="1"/>
            <a:t>kiện</a:t>
          </a:r>
          <a:endParaRPr lang="en-US" sz="2100" b="1" kern="1200" dirty="0"/>
        </a:p>
        <a:p>
          <a:pPr marL="228600" lvl="1" indent="-228600" algn="l" defTabSz="933450">
            <a:lnSpc>
              <a:spcPct val="90000"/>
            </a:lnSpc>
            <a:spcBef>
              <a:spcPct val="0"/>
            </a:spcBef>
            <a:spcAft>
              <a:spcPct val="15000"/>
            </a:spcAft>
            <a:buChar char="•"/>
          </a:pPr>
          <a:endParaRPr lang="en-US" sz="2100" b="1" kern="1200" dirty="0"/>
        </a:p>
        <a:p>
          <a:pPr marL="228600" lvl="1" indent="-228600" algn="l" defTabSz="933450">
            <a:lnSpc>
              <a:spcPct val="90000"/>
            </a:lnSpc>
            <a:spcBef>
              <a:spcPct val="0"/>
            </a:spcBef>
            <a:spcAft>
              <a:spcPct val="15000"/>
            </a:spcAft>
            <a:buChar char="•"/>
          </a:pPr>
          <a:r>
            <a:rPr lang="en-US" sz="2100" b="1" kern="1200" dirty="0" err="1"/>
            <a:t>Cơ</a:t>
          </a:r>
          <a:r>
            <a:rPr lang="en-US" sz="2100" b="1" kern="1200" dirty="0"/>
            <a:t> </a:t>
          </a:r>
          <a:r>
            <a:rPr lang="en-US" sz="2100" b="1" kern="1200" dirty="0" err="1"/>
            <a:t>quan</a:t>
          </a:r>
          <a:r>
            <a:rPr lang="en-US" sz="2100" b="1" kern="1200" dirty="0"/>
            <a:t> </a:t>
          </a:r>
          <a:r>
            <a:rPr lang="en-US" sz="2100" b="1" kern="1200" dirty="0" err="1"/>
            <a:t>áp</a:t>
          </a:r>
          <a:r>
            <a:rPr lang="en-US" sz="2100" b="1" kern="1200" dirty="0"/>
            <a:t> </a:t>
          </a:r>
          <a:r>
            <a:rPr lang="en-US" sz="2100" b="1" kern="1200" dirty="0" err="1"/>
            <a:t>dụng</a:t>
          </a:r>
          <a:endParaRPr lang="en-US" sz="2100" b="1" kern="1200" dirty="0"/>
        </a:p>
      </dsp:txBody>
      <dsp:txXfrm>
        <a:off x="3178968" y="870874"/>
        <a:ext cx="2786062" cy="5133150"/>
      </dsp:txXfrm>
    </dsp:sp>
    <dsp:sp modelId="{BF68669C-117F-428B-940C-7E72EC0A004C}">
      <dsp:nvSpPr>
        <dsp:cNvPr id="0" name=""/>
        <dsp:cNvSpPr/>
      </dsp:nvSpPr>
      <dsp:spPr>
        <a:xfrm>
          <a:off x="6355080" y="15775"/>
          <a:ext cx="2786062" cy="8550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err="1">
              <a:solidFill>
                <a:srgbClr val="FF0000"/>
              </a:solidFill>
            </a:rPr>
            <a:t>Giấy</a:t>
          </a:r>
          <a:r>
            <a:rPr lang="en-US" sz="1700" b="1" kern="1200" dirty="0">
              <a:solidFill>
                <a:srgbClr val="FF0000"/>
              </a:solidFill>
            </a:rPr>
            <a:t> </a:t>
          </a:r>
          <a:r>
            <a:rPr lang="en-US" sz="1700" b="1" kern="1200" dirty="0" err="1">
              <a:solidFill>
                <a:srgbClr val="FF0000"/>
              </a:solidFill>
            </a:rPr>
            <a:t>phép</a:t>
          </a:r>
          <a:r>
            <a:rPr lang="en-US" sz="1700" b="1" kern="1200" dirty="0">
              <a:solidFill>
                <a:srgbClr val="FF0000"/>
              </a:solidFill>
            </a:rPr>
            <a:t> (GP, CN </a:t>
          </a:r>
          <a:r>
            <a:rPr lang="en-US" sz="1700" b="1" kern="1200" dirty="0" err="1">
              <a:solidFill>
                <a:srgbClr val="FF0000"/>
              </a:solidFill>
            </a:rPr>
            <a:t>đủ</a:t>
          </a:r>
          <a:r>
            <a:rPr lang="en-US" sz="1700" b="1" kern="1200" dirty="0">
              <a:solidFill>
                <a:srgbClr val="FF0000"/>
              </a:solidFill>
            </a:rPr>
            <a:t> </a:t>
          </a:r>
          <a:r>
            <a:rPr lang="en-US" sz="1700" b="1" kern="1200" dirty="0" err="1">
              <a:solidFill>
                <a:srgbClr val="FF0000"/>
              </a:solidFill>
            </a:rPr>
            <a:t>đk</a:t>
          </a:r>
          <a:r>
            <a:rPr lang="en-US" sz="1700" b="1" kern="1200" dirty="0">
              <a:solidFill>
                <a:srgbClr val="FF0000"/>
              </a:solidFill>
            </a:rPr>
            <a:t>, </a:t>
          </a:r>
          <a:r>
            <a:rPr lang="en-US" sz="1700" b="1" kern="1200" dirty="0" err="1">
              <a:solidFill>
                <a:srgbClr val="FF0000"/>
              </a:solidFill>
            </a:rPr>
            <a:t>văn</a:t>
          </a:r>
          <a:r>
            <a:rPr lang="en-US" sz="1700" b="1" kern="1200" dirty="0">
              <a:solidFill>
                <a:srgbClr val="FF0000"/>
              </a:solidFill>
            </a:rPr>
            <a:t> </a:t>
          </a:r>
          <a:r>
            <a:rPr lang="en-US" sz="1700" b="1" kern="1200" dirty="0" err="1">
              <a:solidFill>
                <a:srgbClr val="FF0000"/>
              </a:solidFill>
            </a:rPr>
            <a:t>bản</a:t>
          </a:r>
          <a:r>
            <a:rPr lang="en-US" sz="1700" b="1" kern="1200" dirty="0">
              <a:solidFill>
                <a:srgbClr val="FF0000"/>
              </a:solidFill>
            </a:rPr>
            <a:t> </a:t>
          </a:r>
          <a:r>
            <a:rPr lang="en-US" sz="1700" b="1" kern="1200" dirty="0" err="1">
              <a:solidFill>
                <a:srgbClr val="FF0000"/>
              </a:solidFill>
            </a:rPr>
            <a:t>chấp</a:t>
          </a:r>
          <a:r>
            <a:rPr lang="en-US" sz="1700" b="1" kern="1200" dirty="0">
              <a:solidFill>
                <a:srgbClr val="FF0000"/>
              </a:solidFill>
            </a:rPr>
            <a:t> </a:t>
          </a:r>
          <a:r>
            <a:rPr lang="en-US" sz="1700" b="1" kern="1200" dirty="0" err="1">
              <a:solidFill>
                <a:srgbClr val="FF0000"/>
              </a:solidFill>
            </a:rPr>
            <a:t>thuận</a:t>
          </a:r>
          <a:r>
            <a:rPr lang="en-US" sz="1700" b="1" kern="1200" dirty="0">
              <a:solidFill>
                <a:srgbClr val="FF0000"/>
              </a:solidFill>
            </a:rPr>
            <a:t>)</a:t>
          </a:r>
        </a:p>
      </dsp:txBody>
      <dsp:txXfrm>
        <a:off x="6355080" y="15775"/>
        <a:ext cx="2786062" cy="855098"/>
      </dsp:txXfrm>
    </dsp:sp>
    <dsp:sp modelId="{DDF153C6-8F1D-4203-979E-5044C2531467}">
      <dsp:nvSpPr>
        <dsp:cNvPr id="0" name=""/>
        <dsp:cNvSpPr/>
      </dsp:nvSpPr>
      <dsp:spPr>
        <a:xfrm>
          <a:off x="6355080" y="870874"/>
          <a:ext cx="2786062" cy="51331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n-US" sz="1700" b="1" kern="1200" dirty="0" err="1"/>
            <a:t>Tên</a:t>
          </a:r>
          <a:r>
            <a:rPr lang="en-US" sz="1700" b="1" kern="1200" dirty="0"/>
            <a:t> </a:t>
          </a:r>
          <a:r>
            <a:rPr lang="en-US" sz="1700" b="1" kern="1200" dirty="0" err="1"/>
            <a:t>giấy</a:t>
          </a:r>
          <a:r>
            <a:rPr lang="en-US" sz="1700" b="1" kern="1200" dirty="0"/>
            <a:t> </a:t>
          </a:r>
          <a:r>
            <a:rPr lang="en-US" sz="1700" b="1" kern="1200" dirty="0" err="1"/>
            <a:t>phép</a:t>
          </a:r>
          <a:r>
            <a:rPr lang="en-US" sz="1700" b="1" kern="1200" dirty="0"/>
            <a:t>; 	</a:t>
          </a:r>
        </a:p>
        <a:p>
          <a:pPr marL="171450" lvl="1" indent="-171450" algn="just" defTabSz="755650">
            <a:lnSpc>
              <a:spcPct val="90000"/>
            </a:lnSpc>
            <a:spcBef>
              <a:spcPct val="0"/>
            </a:spcBef>
            <a:spcAft>
              <a:spcPct val="15000"/>
            </a:spcAft>
            <a:buChar char="•"/>
          </a:pPr>
          <a:r>
            <a:rPr lang="en-US" sz="1700" b="1" kern="1200" dirty="0" err="1"/>
            <a:t>Điều</a:t>
          </a:r>
          <a:r>
            <a:rPr lang="en-US" sz="1700" b="1" kern="1200" dirty="0"/>
            <a:t> </a:t>
          </a:r>
          <a:r>
            <a:rPr lang="en-US" sz="1700" b="1" kern="1200" dirty="0" err="1"/>
            <a:t>kiện</a:t>
          </a:r>
          <a:r>
            <a:rPr lang="en-US" sz="1700" b="1" kern="1200" dirty="0"/>
            <a:t> </a:t>
          </a:r>
          <a:r>
            <a:rPr lang="en-US" sz="1700" b="1" kern="1200" dirty="0" err="1"/>
            <a:t>cấp</a:t>
          </a:r>
          <a:r>
            <a:rPr lang="en-US" sz="1700" b="1" kern="1200" dirty="0"/>
            <a:t> </a:t>
          </a:r>
          <a:r>
            <a:rPr lang="en-US" sz="1700" b="1" kern="1200" dirty="0" err="1"/>
            <a:t>giấy</a:t>
          </a:r>
          <a:r>
            <a:rPr lang="en-US" sz="1700" b="1" kern="1200" dirty="0"/>
            <a:t> </a:t>
          </a:r>
          <a:r>
            <a:rPr lang="en-US" sz="1700" b="1" kern="1200" dirty="0" err="1"/>
            <a:t>phép</a:t>
          </a:r>
          <a:r>
            <a:rPr lang="en-US" sz="1700" b="1" kern="1200" dirty="0"/>
            <a:t>, </a:t>
          </a:r>
          <a:r>
            <a:rPr lang="en-US" sz="1700" b="1" kern="1200" dirty="0" err="1"/>
            <a:t>thời</a:t>
          </a:r>
          <a:r>
            <a:rPr lang="en-US" sz="1700" b="1" kern="1200" dirty="0"/>
            <a:t> </a:t>
          </a:r>
          <a:r>
            <a:rPr lang="en-US" sz="1700" b="1" kern="1200" dirty="0" err="1"/>
            <a:t>hạn</a:t>
          </a:r>
          <a:r>
            <a:rPr lang="en-US" sz="1700" b="1" kern="1200" dirty="0"/>
            <a:t> </a:t>
          </a:r>
          <a:r>
            <a:rPr lang="en-US" sz="1700" b="1" kern="1200" dirty="0" err="1"/>
            <a:t>cấp</a:t>
          </a:r>
          <a:r>
            <a:rPr lang="en-US" sz="1700" b="1" kern="1200" dirty="0"/>
            <a:t> </a:t>
          </a:r>
          <a:r>
            <a:rPr lang="en-US" sz="1700" b="1" kern="1200" dirty="0" err="1"/>
            <a:t>và</a:t>
          </a:r>
          <a:r>
            <a:rPr lang="en-US" sz="1700" b="1" kern="1200" dirty="0"/>
            <a:t> </a:t>
          </a:r>
          <a:r>
            <a:rPr lang="en-US" sz="1700" b="1" kern="1200" dirty="0" err="1"/>
            <a:t>từ</a:t>
          </a:r>
          <a:r>
            <a:rPr lang="en-US" sz="1700" b="1" kern="1200" dirty="0"/>
            <a:t> </a:t>
          </a:r>
          <a:r>
            <a:rPr lang="en-US" sz="1700" b="1" kern="1200" dirty="0" err="1"/>
            <a:t>chối</a:t>
          </a:r>
          <a:r>
            <a:rPr lang="en-US" sz="1700" b="1" kern="1200" dirty="0"/>
            <a:t> </a:t>
          </a:r>
          <a:r>
            <a:rPr lang="en-US" sz="1700" b="1" kern="1200" dirty="0" err="1"/>
            <a:t>cấp</a:t>
          </a:r>
          <a:r>
            <a:rPr lang="en-US" sz="1700" b="1" kern="1200" dirty="0"/>
            <a:t> </a:t>
          </a:r>
          <a:r>
            <a:rPr lang="en-US" sz="1700" b="1" kern="1200" dirty="0" err="1"/>
            <a:t>giấy</a:t>
          </a:r>
          <a:r>
            <a:rPr lang="en-US" sz="1700" b="1" kern="1200" dirty="0"/>
            <a:t> </a:t>
          </a:r>
          <a:r>
            <a:rPr lang="en-US" sz="1700" b="1" kern="1200" dirty="0" err="1"/>
            <a:t>phép</a:t>
          </a:r>
          <a:r>
            <a:rPr lang="en-US" sz="1700" b="1" kern="1200" dirty="0"/>
            <a:t>; </a:t>
          </a:r>
        </a:p>
        <a:p>
          <a:pPr marL="171450" lvl="1" indent="-171450" algn="just" defTabSz="755650">
            <a:lnSpc>
              <a:spcPct val="90000"/>
            </a:lnSpc>
            <a:spcBef>
              <a:spcPct val="0"/>
            </a:spcBef>
            <a:spcAft>
              <a:spcPct val="15000"/>
            </a:spcAft>
            <a:buChar char="•"/>
          </a:pPr>
          <a:r>
            <a:rPr lang="en-US" sz="1700" b="1" kern="1200" dirty="0" err="1"/>
            <a:t>Hồ</a:t>
          </a:r>
          <a:r>
            <a:rPr lang="en-US" sz="1700" b="1" kern="1200" dirty="0"/>
            <a:t> </a:t>
          </a:r>
          <a:r>
            <a:rPr lang="en-US" sz="1700" b="1" kern="1200" dirty="0" err="1"/>
            <a:t>sơ</a:t>
          </a:r>
          <a:r>
            <a:rPr lang="en-US" sz="1700" b="1" kern="1200" dirty="0"/>
            <a:t>, </a:t>
          </a:r>
          <a:r>
            <a:rPr lang="en-US" sz="1700" b="1" kern="1200" dirty="0" err="1"/>
            <a:t>trình</a:t>
          </a:r>
          <a:r>
            <a:rPr lang="en-US" sz="1700" b="1" kern="1200" dirty="0"/>
            <a:t> </a:t>
          </a:r>
          <a:r>
            <a:rPr lang="en-US" sz="1700" b="1" kern="1200" dirty="0" err="1"/>
            <a:t>tự</a:t>
          </a:r>
          <a:r>
            <a:rPr lang="en-US" sz="1700" b="1" kern="1200" dirty="0"/>
            <a:t>, </a:t>
          </a:r>
          <a:r>
            <a:rPr lang="en-US" sz="1700" b="1" kern="1200" dirty="0" err="1"/>
            <a:t>thủ</a:t>
          </a:r>
          <a:r>
            <a:rPr lang="en-US" sz="1700" b="1" kern="1200" dirty="0"/>
            <a:t> </a:t>
          </a:r>
          <a:r>
            <a:rPr lang="en-US" sz="1700" b="1" kern="1200" dirty="0" err="1"/>
            <a:t>tục</a:t>
          </a:r>
          <a:r>
            <a:rPr lang="en-US" sz="1700" b="1" kern="1200" dirty="0"/>
            <a:t> </a:t>
          </a:r>
          <a:r>
            <a:rPr lang="en-US" sz="1700" b="1" kern="1200" dirty="0" err="1"/>
            <a:t>cấp</a:t>
          </a:r>
          <a:r>
            <a:rPr lang="en-US" sz="1700" b="1" kern="1200" dirty="0"/>
            <a:t> </a:t>
          </a:r>
          <a:r>
            <a:rPr lang="en-US" sz="1700" b="1" kern="1200" dirty="0" err="1"/>
            <a:t>giấy</a:t>
          </a:r>
          <a:r>
            <a:rPr lang="en-US" sz="1700" b="1" kern="1200" dirty="0"/>
            <a:t> </a:t>
          </a:r>
          <a:r>
            <a:rPr lang="en-US" sz="1700" b="1" kern="1200" dirty="0" err="1"/>
            <a:t>phép</a:t>
          </a:r>
          <a:r>
            <a:rPr lang="en-US" sz="1700" b="1" kern="1200" dirty="0"/>
            <a:t>; </a:t>
          </a:r>
        </a:p>
        <a:p>
          <a:pPr marL="171450" lvl="1" indent="-171450" algn="just" defTabSz="755650">
            <a:lnSpc>
              <a:spcPct val="90000"/>
            </a:lnSpc>
            <a:spcBef>
              <a:spcPct val="0"/>
            </a:spcBef>
            <a:spcAft>
              <a:spcPct val="15000"/>
            </a:spcAft>
            <a:buChar char="•"/>
          </a:pPr>
          <a:r>
            <a:rPr lang="en-US" sz="1700" b="1" kern="1200" dirty="0" err="1"/>
            <a:t>Thời</a:t>
          </a:r>
          <a:r>
            <a:rPr lang="en-US" sz="1700" b="1" kern="1200" dirty="0"/>
            <a:t> </a:t>
          </a:r>
          <a:r>
            <a:rPr lang="en-US" sz="1700" b="1" kern="1200" dirty="0" err="1"/>
            <a:t>hạn</a:t>
          </a:r>
          <a:r>
            <a:rPr lang="en-US" sz="1700" b="1" kern="1200" dirty="0"/>
            <a:t> </a:t>
          </a:r>
          <a:r>
            <a:rPr lang="en-US" sz="1700" b="1" kern="1200" dirty="0" err="1"/>
            <a:t>có</a:t>
          </a:r>
          <a:r>
            <a:rPr lang="en-US" sz="1700" b="1" kern="1200" dirty="0"/>
            <a:t> </a:t>
          </a:r>
          <a:r>
            <a:rPr lang="en-US" sz="1700" b="1" kern="1200" dirty="0" err="1"/>
            <a:t>hiệu</a:t>
          </a:r>
          <a:r>
            <a:rPr lang="en-US" sz="1700" b="1" kern="1200" dirty="0"/>
            <a:t> </a:t>
          </a:r>
          <a:r>
            <a:rPr lang="en-US" sz="1700" b="1" kern="1200" dirty="0" err="1"/>
            <a:t>lực</a:t>
          </a:r>
          <a:r>
            <a:rPr lang="en-US" sz="1700" b="1" kern="1200" dirty="0"/>
            <a:t> </a:t>
          </a:r>
          <a:r>
            <a:rPr lang="en-US" sz="1700" b="1" kern="1200" dirty="0" err="1"/>
            <a:t>của</a:t>
          </a:r>
          <a:r>
            <a:rPr lang="en-US" sz="1700" b="1" kern="1200" dirty="0"/>
            <a:t> </a:t>
          </a:r>
          <a:r>
            <a:rPr lang="en-US" sz="1700" b="1" kern="1200" dirty="0" err="1"/>
            <a:t>giấy</a:t>
          </a:r>
          <a:r>
            <a:rPr lang="en-US" sz="1700" b="1" kern="1200" dirty="0"/>
            <a:t> </a:t>
          </a:r>
          <a:r>
            <a:rPr lang="en-US" sz="1700" b="1" kern="1200" dirty="0" err="1"/>
            <a:t>phép</a:t>
          </a:r>
          <a:r>
            <a:rPr lang="en-US" sz="1700" b="1" kern="1200" dirty="0"/>
            <a:t> (</a:t>
          </a:r>
          <a:r>
            <a:rPr lang="en-US" sz="1700" b="1" kern="1200" dirty="0" err="1"/>
            <a:t>nếu</a:t>
          </a:r>
          <a:r>
            <a:rPr lang="en-US" sz="1700" b="1" kern="1200" dirty="0"/>
            <a:t> </a:t>
          </a:r>
          <a:r>
            <a:rPr lang="en-US" sz="1700" b="1" kern="1200" dirty="0" err="1"/>
            <a:t>có</a:t>
          </a:r>
          <a:r>
            <a:rPr lang="en-US" sz="1700" b="1" kern="1200" dirty="0"/>
            <a:t>); </a:t>
          </a:r>
        </a:p>
        <a:p>
          <a:pPr marL="171450" lvl="1" indent="-171450" algn="just" defTabSz="755650">
            <a:lnSpc>
              <a:spcPct val="90000"/>
            </a:lnSpc>
            <a:spcBef>
              <a:spcPct val="0"/>
            </a:spcBef>
            <a:spcAft>
              <a:spcPct val="15000"/>
            </a:spcAft>
            <a:buChar char="•"/>
          </a:pPr>
          <a:r>
            <a:rPr lang="en-US" sz="1700" b="1" kern="1200" dirty="0" err="1"/>
            <a:t>Lệ</a:t>
          </a:r>
          <a:r>
            <a:rPr lang="en-US" sz="1700" b="1" kern="1200" dirty="0"/>
            <a:t> </a:t>
          </a:r>
          <a:r>
            <a:rPr lang="en-US" sz="1700" b="1" kern="1200" dirty="0" err="1"/>
            <a:t>phí</a:t>
          </a:r>
          <a:r>
            <a:rPr lang="en-US" sz="1700" b="1" kern="1200" dirty="0"/>
            <a:t> </a:t>
          </a:r>
          <a:r>
            <a:rPr lang="en-US" sz="1700" b="1" kern="1200" dirty="0" err="1"/>
            <a:t>cấp</a:t>
          </a:r>
          <a:r>
            <a:rPr lang="en-US" sz="1700" b="1" kern="1200" dirty="0"/>
            <a:t> </a:t>
          </a:r>
          <a:r>
            <a:rPr lang="en-US" sz="1700" b="1" kern="1200" dirty="0" err="1"/>
            <a:t>giấy</a:t>
          </a:r>
          <a:r>
            <a:rPr lang="en-US" sz="1700" b="1" kern="1200" dirty="0"/>
            <a:t> </a:t>
          </a:r>
          <a:r>
            <a:rPr lang="en-US" sz="1700" b="1" kern="1200" dirty="0" err="1"/>
            <a:t>phép</a:t>
          </a:r>
          <a:r>
            <a:rPr lang="en-US" sz="1700" b="1" kern="1200" dirty="0"/>
            <a:t> (</a:t>
          </a:r>
          <a:r>
            <a:rPr lang="en-US" sz="1700" b="1" kern="1200" dirty="0" err="1"/>
            <a:t>nếu</a:t>
          </a:r>
          <a:r>
            <a:rPr lang="en-US" sz="1700" b="1" kern="1200" dirty="0"/>
            <a:t> </a:t>
          </a:r>
          <a:r>
            <a:rPr lang="en-US" sz="1700" b="1" kern="1200" dirty="0" err="1"/>
            <a:t>có</a:t>
          </a:r>
          <a:r>
            <a:rPr lang="en-US" sz="1700" b="1" kern="1200" dirty="0"/>
            <a:t>);</a:t>
          </a:r>
        </a:p>
        <a:p>
          <a:pPr marL="171450" lvl="1" indent="-171450" algn="just" defTabSz="755650">
            <a:lnSpc>
              <a:spcPct val="90000"/>
            </a:lnSpc>
            <a:spcBef>
              <a:spcPct val="0"/>
            </a:spcBef>
            <a:spcAft>
              <a:spcPct val="15000"/>
            </a:spcAft>
            <a:buChar char="•"/>
          </a:pPr>
          <a:r>
            <a:rPr lang="en-US" sz="1700" b="1" kern="1200" dirty="0" err="1"/>
            <a:t>Điều</a:t>
          </a:r>
          <a:r>
            <a:rPr lang="en-US" sz="1700" b="1" kern="1200" dirty="0"/>
            <a:t> </a:t>
          </a:r>
          <a:r>
            <a:rPr lang="en-US" sz="1700" b="1" kern="1200" dirty="0" err="1"/>
            <a:t>kiện</a:t>
          </a:r>
          <a:r>
            <a:rPr lang="en-US" sz="1700" b="1" kern="1200" dirty="0"/>
            <a:t> </a:t>
          </a:r>
          <a:r>
            <a:rPr lang="en-US" sz="1700" b="1" kern="1200" dirty="0" err="1"/>
            <a:t>gia</a:t>
          </a:r>
          <a:r>
            <a:rPr lang="en-US" sz="1700" b="1" kern="1200" dirty="0"/>
            <a:t> </a:t>
          </a:r>
          <a:r>
            <a:rPr lang="en-US" sz="1700" b="1" kern="1200" dirty="0" err="1"/>
            <a:t>hạn</a:t>
          </a:r>
          <a:r>
            <a:rPr lang="en-US" sz="1700" b="1" kern="1200" dirty="0"/>
            <a:t> </a:t>
          </a:r>
          <a:r>
            <a:rPr lang="en-US" sz="1700" b="1" kern="1200" dirty="0" err="1"/>
            <a:t>và</a:t>
          </a:r>
          <a:r>
            <a:rPr lang="en-US" sz="1700" b="1" kern="1200" dirty="0"/>
            <a:t> </a:t>
          </a:r>
          <a:r>
            <a:rPr lang="en-US" sz="1700" b="1" kern="1200" dirty="0" err="1"/>
            <a:t>thu</a:t>
          </a:r>
          <a:r>
            <a:rPr lang="en-US" sz="1700" b="1" kern="1200" dirty="0"/>
            <a:t> </a:t>
          </a:r>
          <a:r>
            <a:rPr lang="en-US" sz="1700" b="1" kern="1200" dirty="0" err="1"/>
            <a:t>hồi</a:t>
          </a:r>
          <a:r>
            <a:rPr lang="en-US" sz="1700" b="1" kern="1200" dirty="0"/>
            <a:t> </a:t>
          </a:r>
          <a:r>
            <a:rPr lang="en-US" sz="1700" b="1" kern="1200" dirty="0" err="1"/>
            <a:t>giấy</a:t>
          </a:r>
          <a:r>
            <a:rPr lang="en-US" sz="1700" b="1" kern="1200" dirty="0"/>
            <a:t> </a:t>
          </a:r>
          <a:r>
            <a:rPr lang="en-US" sz="1700" b="1" kern="1200" dirty="0" err="1"/>
            <a:t>phép</a:t>
          </a:r>
          <a:r>
            <a:rPr lang="en-US" sz="1700" b="1" kern="1200" dirty="0"/>
            <a:t> (</a:t>
          </a:r>
          <a:r>
            <a:rPr lang="en-US" sz="1700" b="1" kern="1200" dirty="0" err="1"/>
            <a:t>nếu</a:t>
          </a:r>
          <a:r>
            <a:rPr lang="en-US" sz="1700" b="1" kern="1200" dirty="0"/>
            <a:t> </a:t>
          </a:r>
          <a:r>
            <a:rPr lang="en-US" sz="1700" b="1" kern="1200" dirty="0" err="1"/>
            <a:t>có</a:t>
          </a:r>
          <a:r>
            <a:rPr lang="en-US" sz="1700" b="1" kern="1200" dirty="0"/>
            <a:t>).</a:t>
          </a:r>
        </a:p>
      </dsp:txBody>
      <dsp:txXfrm>
        <a:off x="6355080" y="870874"/>
        <a:ext cx="2786062" cy="5133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62C3B-1557-4ADF-AB40-333CEC216077}">
      <dsp:nvSpPr>
        <dsp:cNvPr id="0" name=""/>
        <dsp:cNvSpPr/>
      </dsp:nvSpPr>
      <dsp:spPr>
        <a:xfrm>
          <a:off x="-5116854" y="-783848"/>
          <a:ext cx="6093559" cy="6093559"/>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2AEDB-6C5C-4586-8669-0CCBC630442D}">
      <dsp:nvSpPr>
        <dsp:cNvPr id="0" name=""/>
        <dsp:cNvSpPr/>
      </dsp:nvSpPr>
      <dsp:spPr>
        <a:xfrm>
          <a:off x="628189" y="452586"/>
          <a:ext cx="7537895" cy="9051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81"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t>Công</a:t>
          </a:r>
          <a:r>
            <a:rPr lang="en-US" sz="2000" b="1" kern="1200" dirty="0"/>
            <a:t> </a:t>
          </a:r>
          <a:r>
            <a:rPr lang="en-US" sz="2000" b="1" kern="1200" dirty="0" err="1"/>
            <a:t>bố</a:t>
          </a:r>
          <a:r>
            <a:rPr lang="en-US" sz="2000" b="1" kern="1200" dirty="0"/>
            <a:t> </a:t>
          </a:r>
          <a:r>
            <a:rPr lang="en-US" sz="2000" b="1" kern="1200" dirty="0" err="1"/>
            <a:t>điều</a:t>
          </a:r>
          <a:r>
            <a:rPr lang="en-US" sz="2000" b="1" kern="1200" dirty="0"/>
            <a:t> </a:t>
          </a:r>
          <a:r>
            <a:rPr lang="en-US" sz="2000" b="1" kern="1200" dirty="0" err="1"/>
            <a:t>kiện</a:t>
          </a:r>
          <a:r>
            <a:rPr lang="en-US" sz="2000" b="1" kern="1200" dirty="0"/>
            <a:t>: </a:t>
          </a:r>
          <a:r>
            <a:rPr lang="en-US" sz="2000" b="1" kern="1200" dirty="0" err="1"/>
            <a:t>Cơ</a:t>
          </a:r>
          <a:r>
            <a:rPr lang="en-US" sz="2000" b="1" kern="1200" dirty="0"/>
            <a:t> </a:t>
          </a:r>
          <a:r>
            <a:rPr lang="en-US" sz="2000" b="1" kern="1200" dirty="0" err="1"/>
            <a:t>quan</a:t>
          </a:r>
          <a:r>
            <a:rPr lang="en-US" sz="2000" b="1" kern="1200" dirty="0"/>
            <a:t> </a:t>
          </a:r>
          <a:r>
            <a:rPr lang="en-US" sz="2000" b="1" kern="1200" dirty="0" err="1"/>
            <a:t>soạn</a:t>
          </a:r>
          <a:r>
            <a:rPr lang="en-US" sz="2000" b="1" kern="1200" dirty="0"/>
            <a:t> </a:t>
          </a:r>
          <a:r>
            <a:rPr lang="en-US" sz="2000" b="1" kern="1200" dirty="0" err="1"/>
            <a:t>thảo</a:t>
          </a:r>
          <a:r>
            <a:rPr lang="en-US" sz="2000" b="1" kern="1200" dirty="0"/>
            <a:t>, MPI, </a:t>
          </a:r>
          <a:r>
            <a:rPr lang="en-US" sz="2000" b="1" kern="1200" dirty="0" err="1">
              <a:solidFill>
                <a:srgbClr val="FFFF00"/>
              </a:solidFill>
            </a:rPr>
            <a:t>trường</a:t>
          </a:r>
          <a:r>
            <a:rPr lang="en-US" sz="2000" b="1" kern="1200" dirty="0">
              <a:solidFill>
                <a:srgbClr val="FFFF00"/>
              </a:solidFill>
            </a:rPr>
            <a:t> </a:t>
          </a:r>
          <a:r>
            <a:rPr lang="en-US" sz="2000" b="1" kern="1200" dirty="0" err="1">
              <a:solidFill>
                <a:srgbClr val="FFFF00"/>
              </a:solidFill>
            </a:rPr>
            <a:t>hợp</a:t>
          </a:r>
          <a:r>
            <a:rPr lang="en-US" sz="2000" b="1" kern="1200" dirty="0">
              <a:solidFill>
                <a:srgbClr val="FFFF00"/>
              </a:solidFill>
            </a:rPr>
            <a:t> </a:t>
          </a:r>
          <a:r>
            <a:rPr lang="en-US" sz="2000" b="1" kern="1200" dirty="0" err="1">
              <a:solidFill>
                <a:srgbClr val="FFFF00"/>
              </a:solidFill>
            </a:rPr>
            <a:t>khác</a:t>
          </a:r>
          <a:r>
            <a:rPr lang="en-US" sz="2000" b="1" kern="1200" dirty="0">
              <a:solidFill>
                <a:srgbClr val="FFFF00"/>
              </a:solidFill>
            </a:rPr>
            <a:t> </a:t>
          </a:r>
          <a:r>
            <a:rPr lang="en-US" sz="2000" b="1" kern="1200" dirty="0" err="1">
              <a:solidFill>
                <a:srgbClr val="FFFF00"/>
              </a:solidFill>
            </a:rPr>
            <a:t>nhau</a:t>
          </a:r>
          <a:r>
            <a:rPr lang="en-US" sz="2000" b="1" kern="1200" dirty="0">
              <a:solidFill>
                <a:srgbClr val="FFFF00"/>
              </a:solidFill>
            </a:rPr>
            <a:t> </a:t>
          </a:r>
          <a:r>
            <a:rPr lang="en-US" sz="2000" b="1" kern="1200" dirty="0" err="1">
              <a:solidFill>
                <a:srgbClr val="FFFF00"/>
              </a:solidFill>
            </a:rPr>
            <a:t>giữa</a:t>
          </a:r>
          <a:r>
            <a:rPr lang="en-US" sz="2000" b="1" kern="1200" dirty="0">
              <a:solidFill>
                <a:srgbClr val="FFFF00"/>
              </a:solidFill>
            </a:rPr>
            <a:t> </a:t>
          </a:r>
          <a:r>
            <a:rPr lang="en-US" sz="2000" b="1" kern="1200" dirty="0" err="1">
              <a:solidFill>
                <a:srgbClr val="FFFF00"/>
              </a:solidFill>
            </a:rPr>
            <a:t>văn</a:t>
          </a:r>
          <a:r>
            <a:rPr lang="en-US" sz="2000" b="1" kern="1200" dirty="0">
              <a:solidFill>
                <a:srgbClr val="FFFF00"/>
              </a:solidFill>
            </a:rPr>
            <a:t> </a:t>
          </a:r>
          <a:r>
            <a:rPr lang="en-US" sz="2000" b="1" kern="1200" dirty="0" err="1">
              <a:solidFill>
                <a:srgbClr val="FFFF00"/>
              </a:solidFill>
            </a:rPr>
            <a:t>bản</a:t>
          </a:r>
          <a:r>
            <a:rPr lang="en-US" sz="2000" b="1" kern="1200" dirty="0">
              <a:solidFill>
                <a:srgbClr val="FFFF00"/>
              </a:solidFill>
            </a:rPr>
            <a:t> </a:t>
          </a:r>
          <a:r>
            <a:rPr lang="en-US" sz="2000" b="1" kern="1200" dirty="0" err="1">
              <a:solidFill>
                <a:srgbClr val="FFFF00"/>
              </a:solidFill>
            </a:rPr>
            <a:t>và</a:t>
          </a:r>
          <a:r>
            <a:rPr lang="en-US" sz="2000" b="1" kern="1200" dirty="0">
              <a:solidFill>
                <a:srgbClr val="FFFF00"/>
              </a:solidFill>
            </a:rPr>
            <a:t> </a:t>
          </a:r>
          <a:r>
            <a:rPr lang="en-US" sz="2000" b="1" kern="1200" dirty="0" err="1">
              <a:solidFill>
                <a:srgbClr val="FFFF00"/>
              </a:solidFill>
            </a:rPr>
            <a:t>nội</a:t>
          </a:r>
          <a:r>
            <a:rPr lang="en-US" sz="2000" b="1" kern="1200" dirty="0">
              <a:solidFill>
                <a:srgbClr val="FFFF00"/>
              </a:solidFill>
            </a:rPr>
            <a:t> dung </a:t>
          </a:r>
          <a:r>
            <a:rPr lang="en-US" sz="2000" b="1" kern="1200" dirty="0" err="1">
              <a:solidFill>
                <a:srgbClr val="FFFF00"/>
              </a:solidFill>
            </a:rPr>
            <a:t>đăng</a:t>
          </a:r>
          <a:r>
            <a:rPr lang="en-US" sz="2000" b="1" kern="1200" dirty="0">
              <a:solidFill>
                <a:srgbClr val="FFFF00"/>
              </a:solidFill>
            </a:rPr>
            <a:t> </a:t>
          </a:r>
          <a:r>
            <a:rPr lang="en-US" sz="2000" b="1" kern="1200" dirty="0" err="1">
              <a:solidFill>
                <a:srgbClr val="FFFF00"/>
              </a:solidFill>
            </a:rPr>
            <a:t>tải</a:t>
          </a:r>
          <a:endParaRPr lang="en-US" sz="2000" b="1" kern="1200" dirty="0">
            <a:solidFill>
              <a:srgbClr val="FFFF00"/>
            </a:solidFill>
          </a:endParaRPr>
        </a:p>
      </dsp:txBody>
      <dsp:txXfrm>
        <a:off x="628189" y="452586"/>
        <a:ext cx="7537895" cy="905172"/>
      </dsp:txXfrm>
    </dsp:sp>
    <dsp:sp modelId="{33F58344-5A4E-4EE7-9A1B-7BCCE3F55D34}">
      <dsp:nvSpPr>
        <dsp:cNvPr id="0" name=""/>
        <dsp:cNvSpPr/>
      </dsp:nvSpPr>
      <dsp:spPr>
        <a:xfrm>
          <a:off x="62456" y="339439"/>
          <a:ext cx="1131465" cy="1131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00ED66-AF1E-4989-B326-D6F65EAD6412}">
      <dsp:nvSpPr>
        <dsp:cNvPr id="0" name=""/>
        <dsp:cNvSpPr/>
      </dsp:nvSpPr>
      <dsp:spPr>
        <a:xfrm>
          <a:off x="1001770" y="1829100"/>
          <a:ext cx="7208865" cy="9051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81"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t>Sửa</a:t>
          </a:r>
          <a:r>
            <a:rPr lang="en-US" sz="2000" b="1" kern="1200" dirty="0"/>
            <a:t> </a:t>
          </a:r>
          <a:r>
            <a:rPr lang="en-US" sz="2000" b="1" kern="1200" dirty="0" err="1"/>
            <a:t>đổi</a:t>
          </a:r>
          <a:r>
            <a:rPr lang="en-US" sz="2000" b="1" kern="1200" dirty="0"/>
            <a:t>, </a:t>
          </a:r>
          <a:r>
            <a:rPr lang="en-US" sz="2000" b="1" kern="1200" dirty="0" err="1"/>
            <a:t>bổ</a:t>
          </a:r>
          <a:r>
            <a:rPr lang="en-US" sz="2000" b="1" kern="1200" dirty="0"/>
            <a:t> sung </a:t>
          </a:r>
          <a:r>
            <a:rPr lang="en-US" sz="2000" b="1" kern="1200" dirty="0" err="1"/>
            <a:t>ngành</a:t>
          </a:r>
          <a:r>
            <a:rPr lang="en-US" sz="2000" b="1" kern="1200" dirty="0"/>
            <a:t>, </a:t>
          </a:r>
          <a:r>
            <a:rPr lang="en-US" sz="2000" b="1" kern="1200" dirty="0" err="1"/>
            <a:t>nghề</a:t>
          </a:r>
          <a:r>
            <a:rPr lang="en-US" sz="2000" b="1" kern="1200" dirty="0"/>
            <a:t> </a:t>
          </a:r>
          <a:r>
            <a:rPr lang="en-US" sz="2000" b="1" kern="1200" dirty="0" err="1"/>
            <a:t>đầu</a:t>
          </a:r>
          <a:r>
            <a:rPr lang="en-US" sz="2000" b="1" kern="1200" dirty="0"/>
            <a:t> </a:t>
          </a:r>
          <a:r>
            <a:rPr lang="en-US" sz="2000" b="1" kern="1200" dirty="0" err="1"/>
            <a:t>tư</a:t>
          </a:r>
          <a:r>
            <a:rPr lang="en-US" sz="2000" b="1" kern="1200" dirty="0"/>
            <a:t> </a:t>
          </a:r>
          <a:r>
            <a:rPr lang="en-US" sz="2000" b="1" kern="1200" dirty="0" err="1"/>
            <a:t>kinh</a:t>
          </a:r>
          <a:r>
            <a:rPr lang="en-US" sz="2000" b="1" kern="1200" dirty="0"/>
            <a:t> </a:t>
          </a:r>
          <a:r>
            <a:rPr lang="en-US" sz="2000" b="1" kern="1200" dirty="0" err="1"/>
            <a:t>doanh</a:t>
          </a:r>
          <a:r>
            <a:rPr lang="en-US" sz="2000" b="1" kern="1200" dirty="0"/>
            <a:t> </a:t>
          </a:r>
          <a:r>
            <a:rPr lang="en-US" sz="2000" b="1" kern="1200" dirty="0" err="1"/>
            <a:t>có</a:t>
          </a:r>
          <a:r>
            <a:rPr lang="en-US" sz="2000" b="1" kern="1200" dirty="0"/>
            <a:t> </a:t>
          </a:r>
          <a:r>
            <a:rPr lang="en-US" sz="2000" b="1" kern="1200" dirty="0" err="1"/>
            <a:t>điều</a:t>
          </a:r>
          <a:r>
            <a:rPr lang="en-US" sz="2000" b="1" kern="1200" dirty="0"/>
            <a:t> </a:t>
          </a:r>
          <a:r>
            <a:rPr lang="en-US" sz="2000" b="1" kern="1200" dirty="0" err="1"/>
            <a:t>kiện</a:t>
          </a:r>
          <a:r>
            <a:rPr lang="en-US" sz="2000" b="1" kern="1200" dirty="0"/>
            <a:t>: </a:t>
          </a:r>
          <a:r>
            <a:rPr lang="en-US" sz="2000" b="1" kern="1200" dirty="0" err="1"/>
            <a:t>Bộ</a:t>
          </a:r>
          <a:r>
            <a:rPr lang="en-US" sz="2000" b="1" kern="1200" dirty="0"/>
            <a:t>, </a:t>
          </a:r>
          <a:r>
            <a:rPr lang="en-US" sz="2000" b="1" kern="1200" dirty="0" err="1"/>
            <a:t>ngành</a:t>
          </a:r>
          <a:r>
            <a:rPr lang="en-US" sz="2000" b="1" kern="1200" dirty="0"/>
            <a:t> - MPI</a:t>
          </a:r>
        </a:p>
      </dsp:txBody>
      <dsp:txXfrm>
        <a:off x="1001770" y="1829100"/>
        <a:ext cx="7208865" cy="905172"/>
      </dsp:txXfrm>
    </dsp:sp>
    <dsp:sp modelId="{0A4BC59D-516C-44D0-8255-EBF81B3A493B}">
      <dsp:nvSpPr>
        <dsp:cNvPr id="0" name=""/>
        <dsp:cNvSpPr/>
      </dsp:nvSpPr>
      <dsp:spPr>
        <a:xfrm>
          <a:off x="391487" y="1697198"/>
          <a:ext cx="1131465" cy="1131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A5144-DB1B-4A7D-AFE1-CF96F09F5FB2}">
      <dsp:nvSpPr>
        <dsp:cNvPr id="0" name=""/>
        <dsp:cNvSpPr/>
      </dsp:nvSpPr>
      <dsp:spPr>
        <a:xfrm>
          <a:off x="628189" y="3168104"/>
          <a:ext cx="7537895" cy="9051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81"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t>Rà</a:t>
          </a:r>
          <a:r>
            <a:rPr lang="en-US" sz="2000" b="1" kern="1200" dirty="0"/>
            <a:t> </a:t>
          </a:r>
          <a:r>
            <a:rPr lang="en-US" sz="2000" b="1" kern="1200" dirty="0" err="1"/>
            <a:t>soát</a:t>
          </a:r>
          <a:r>
            <a:rPr lang="en-US" sz="2000" b="1" kern="1200" dirty="0"/>
            <a:t> </a:t>
          </a:r>
          <a:r>
            <a:rPr lang="en-US" sz="2000" b="1" kern="1200" dirty="0" err="1"/>
            <a:t>ngành</a:t>
          </a:r>
          <a:r>
            <a:rPr lang="en-US" sz="2000" b="1" kern="1200" dirty="0"/>
            <a:t>, </a:t>
          </a:r>
          <a:r>
            <a:rPr lang="en-US" sz="2000" b="1" kern="1200" dirty="0" err="1"/>
            <a:t>nghề</a:t>
          </a:r>
          <a:r>
            <a:rPr lang="en-US" sz="2000" b="1" kern="1200" dirty="0"/>
            <a:t> </a:t>
          </a:r>
          <a:r>
            <a:rPr lang="en-US" sz="2000" b="1" kern="1200" dirty="0" err="1"/>
            <a:t>và</a:t>
          </a:r>
          <a:r>
            <a:rPr lang="en-US" sz="2000" b="1" kern="1200" dirty="0"/>
            <a:t> </a:t>
          </a:r>
          <a:r>
            <a:rPr lang="en-US" sz="2000" b="1" kern="1200" dirty="0" err="1"/>
            <a:t>điều</a:t>
          </a:r>
          <a:r>
            <a:rPr lang="en-US" sz="2000" b="1" kern="1200" dirty="0"/>
            <a:t> </a:t>
          </a:r>
          <a:r>
            <a:rPr lang="en-US" sz="2000" b="1" kern="1200" dirty="0" err="1"/>
            <a:t>kiện</a:t>
          </a:r>
          <a:r>
            <a:rPr lang="en-US" sz="2000" b="1" kern="1200" dirty="0"/>
            <a:t> </a:t>
          </a:r>
          <a:r>
            <a:rPr lang="en-US" sz="2000" b="1" kern="1200" dirty="0" err="1"/>
            <a:t>đầu</a:t>
          </a:r>
          <a:r>
            <a:rPr lang="en-US" sz="2000" b="1" kern="1200" dirty="0"/>
            <a:t> </a:t>
          </a:r>
          <a:r>
            <a:rPr lang="en-US" sz="2000" b="1" kern="1200" dirty="0" err="1"/>
            <a:t>tư</a:t>
          </a:r>
          <a:r>
            <a:rPr lang="en-US" sz="2000" b="1" kern="1200" dirty="0"/>
            <a:t> </a:t>
          </a:r>
          <a:r>
            <a:rPr lang="en-US" sz="2000" b="1" kern="1200" dirty="0" err="1"/>
            <a:t>kinh</a:t>
          </a:r>
          <a:r>
            <a:rPr lang="en-US" sz="2000" b="1" kern="1200" dirty="0"/>
            <a:t> </a:t>
          </a:r>
          <a:r>
            <a:rPr lang="en-US" sz="2000" b="1" kern="1200" dirty="0" err="1"/>
            <a:t>doanh</a:t>
          </a:r>
          <a:endParaRPr lang="en-US" sz="2000" b="1" kern="1200" dirty="0"/>
        </a:p>
      </dsp:txBody>
      <dsp:txXfrm>
        <a:off x="628189" y="3168104"/>
        <a:ext cx="7537895" cy="905172"/>
      </dsp:txXfrm>
    </dsp:sp>
    <dsp:sp modelId="{A9D83C2E-F970-49C6-8ECE-ADC33030EACA}">
      <dsp:nvSpPr>
        <dsp:cNvPr id="0" name=""/>
        <dsp:cNvSpPr/>
      </dsp:nvSpPr>
      <dsp:spPr>
        <a:xfrm>
          <a:off x="62456" y="3054957"/>
          <a:ext cx="1131465" cy="1131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E5B8C-5337-4326-BF01-CB8AF3FEA5CF}">
      <dsp:nvSpPr>
        <dsp:cNvPr id="0" name=""/>
        <dsp:cNvSpPr/>
      </dsp:nvSpPr>
      <dsp:spPr>
        <a:xfrm>
          <a:off x="0" y="117093"/>
          <a:ext cx="4346839" cy="16309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err="1"/>
            <a:t>Quyết</a:t>
          </a:r>
          <a:r>
            <a:rPr lang="en-US" sz="4100" kern="1200" dirty="0"/>
            <a:t> </a:t>
          </a:r>
          <a:r>
            <a:rPr lang="en-US" sz="4100" kern="1200" dirty="0" err="1"/>
            <a:t>định</a:t>
          </a:r>
          <a:r>
            <a:rPr lang="en-US" sz="4100" kern="1200" dirty="0"/>
            <a:t> </a:t>
          </a:r>
          <a:r>
            <a:rPr lang="en-US" sz="4100" kern="1200" dirty="0" err="1"/>
            <a:t>chủ</a:t>
          </a:r>
          <a:r>
            <a:rPr lang="en-US" sz="4100" kern="1200" dirty="0"/>
            <a:t> </a:t>
          </a:r>
          <a:r>
            <a:rPr lang="en-US" sz="4100" kern="1200" dirty="0" err="1"/>
            <a:t>trương</a:t>
          </a:r>
          <a:r>
            <a:rPr lang="en-US" sz="4100" kern="1200" dirty="0"/>
            <a:t> </a:t>
          </a:r>
          <a:r>
            <a:rPr lang="en-US" sz="4100" kern="1200" dirty="0" err="1"/>
            <a:t>đầu</a:t>
          </a:r>
          <a:r>
            <a:rPr lang="en-US" sz="4100" kern="1200" dirty="0"/>
            <a:t> </a:t>
          </a:r>
          <a:r>
            <a:rPr lang="en-US" sz="4100" kern="1200" dirty="0" err="1"/>
            <a:t>tư</a:t>
          </a:r>
          <a:endParaRPr lang="en-US" sz="4100" kern="1200" dirty="0"/>
        </a:p>
      </dsp:txBody>
      <dsp:txXfrm>
        <a:off x="79618" y="196711"/>
        <a:ext cx="4187603" cy="1471744"/>
      </dsp:txXfrm>
    </dsp:sp>
    <dsp:sp modelId="{CE231346-F17E-4DC0-A11E-97D0B5F70F12}">
      <dsp:nvSpPr>
        <dsp:cNvPr id="0" name=""/>
        <dsp:cNvSpPr/>
      </dsp:nvSpPr>
      <dsp:spPr>
        <a:xfrm>
          <a:off x="0" y="1748073"/>
          <a:ext cx="4346839" cy="254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12" tIns="52070" rIns="291592" bIns="52070" numCol="1" spcCol="1270" anchor="t" anchorCtr="0">
          <a:noAutofit/>
        </a:bodyPr>
        <a:lstStyle/>
        <a:p>
          <a:pPr marL="285750" lvl="1" indent="-285750" algn="just" defTabSz="1422400">
            <a:lnSpc>
              <a:spcPct val="90000"/>
            </a:lnSpc>
            <a:spcBef>
              <a:spcPct val="0"/>
            </a:spcBef>
            <a:spcAft>
              <a:spcPct val="20000"/>
            </a:spcAft>
            <a:buChar char="•"/>
          </a:pPr>
          <a:r>
            <a:rPr lang="en-US" sz="3200" b="1" kern="1200" dirty="0" err="1"/>
            <a:t>QH</a:t>
          </a:r>
          <a:r>
            <a:rPr lang="en-US" sz="3200" b="1" kern="1200" dirty="0"/>
            <a:t> (Theo </a:t>
          </a:r>
          <a:r>
            <a:rPr lang="en-US" sz="3200" b="1" kern="1200" dirty="0" err="1"/>
            <a:t>kỳ</a:t>
          </a:r>
          <a:r>
            <a:rPr lang="en-US" sz="3200" b="1" kern="1200" dirty="0"/>
            <a:t> </a:t>
          </a:r>
          <a:r>
            <a:rPr lang="en-US" sz="3200" b="1" kern="1200" dirty="0" err="1"/>
            <a:t>họp</a:t>
          </a:r>
          <a:r>
            <a:rPr lang="en-US" sz="3200" b="1" kern="1200" dirty="0"/>
            <a:t>)</a:t>
          </a:r>
        </a:p>
        <a:p>
          <a:pPr marL="285750" lvl="1" indent="-285750" algn="just" defTabSz="1422400">
            <a:lnSpc>
              <a:spcPct val="90000"/>
            </a:lnSpc>
            <a:spcBef>
              <a:spcPct val="0"/>
            </a:spcBef>
            <a:spcAft>
              <a:spcPct val="20000"/>
            </a:spcAft>
            <a:buChar char="•"/>
          </a:pPr>
          <a:r>
            <a:rPr lang="en-US" sz="3200" b="1" kern="1200" dirty="0"/>
            <a:t>TTCP( ? </a:t>
          </a:r>
          <a:r>
            <a:rPr lang="en-US" sz="3200" b="1" kern="1200" dirty="0" err="1"/>
            <a:t>ngày</a:t>
          </a:r>
          <a:r>
            <a:rPr lang="en-US" sz="3200" b="1" kern="1200" dirty="0"/>
            <a:t>)</a:t>
          </a:r>
        </a:p>
        <a:p>
          <a:pPr marL="285750" lvl="1" indent="-285750" algn="just" defTabSz="1422400">
            <a:lnSpc>
              <a:spcPct val="90000"/>
            </a:lnSpc>
            <a:spcBef>
              <a:spcPct val="0"/>
            </a:spcBef>
            <a:spcAft>
              <a:spcPct val="20000"/>
            </a:spcAft>
            <a:buChar char="•"/>
          </a:pPr>
          <a:r>
            <a:rPr lang="en-US" sz="3200" b="1" kern="1200" dirty="0"/>
            <a:t>UBND </a:t>
          </a:r>
          <a:r>
            <a:rPr lang="en-US" sz="3200" b="1" kern="1200" dirty="0" err="1"/>
            <a:t>tỉnh</a:t>
          </a:r>
          <a:r>
            <a:rPr lang="en-US" sz="3200" b="1" kern="1200" dirty="0"/>
            <a:t>, </a:t>
          </a:r>
          <a:r>
            <a:rPr lang="en-US" sz="3200" b="1" kern="1200" dirty="0" err="1"/>
            <a:t>tp</a:t>
          </a:r>
          <a:r>
            <a:rPr lang="en-US" sz="3200" b="1" kern="1200" dirty="0"/>
            <a:t> </a:t>
          </a:r>
          <a:r>
            <a:rPr lang="en-US" sz="3200" b="1" kern="1200" dirty="0" err="1"/>
            <a:t>trực</a:t>
          </a:r>
          <a:r>
            <a:rPr lang="en-US" sz="3200" b="1" kern="1200" dirty="0"/>
            <a:t> </a:t>
          </a:r>
          <a:r>
            <a:rPr lang="en-US" sz="3200" b="1" kern="1200" dirty="0" err="1"/>
            <a:t>thuộc</a:t>
          </a:r>
          <a:r>
            <a:rPr lang="en-US" sz="3200" b="1" kern="1200" dirty="0"/>
            <a:t> TW (? </a:t>
          </a:r>
          <a:r>
            <a:rPr lang="en-US" sz="3200" b="1" kern="1200" dirty="0" err="1"/>
            <a:t>ngày</a:t>
          </a:r>
          <a:r>
            <a:rPr lang="en-US" sz="3200" b="1" kern="1200" dirty="0"/>
            <a:t>)</a:t>
          </a:r>
        </a:p>
      </dsp:txBody>
      <dsp:txXfrm>
        <a:off x="0" y="1748073"/>
        <a:ext cx="4346839" cy="2546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EA750-7BB5-4B74-90BA-9480E12752A6}">
      <dsp:nvSpPr>
        <dsp:cNvPr id="0" name=""/>
        <dsp:cNvSpPr/>
      </dsp:nvSpPr>
      <dsp:spPr>
        <a:xfrm>
          <a:off x="0" y="181954"/>
          <a:ext cx="4040188"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err="1">
              <a:solidFill>
                <a:srgbClr val="FF0000"/>
              </a:solidFill>
            </a:rPr>
            <a:t>Đăng</a:t>
          </a:r>
          <a:r>
            <a:rPr lang="en-US" sz="2300" b="1" kern="1200" dirty="0">
              <a:solidFill>
                <a:srgbClr val="FF0000"/>
              </a:solidFill>
            </a:rPr>
            <a:t> </a:t>
          </a:r>
          <a:r>
            <a:rPr lang="en-US" sz="2300" b="1" kern="1200" dirty="0" err="1">
              <a:solidFill>
                <a:srgbClr val="FF0000"/>
              </a:solidFill>
            </a:rPr>
            <a:t>ký</a:t>
          </a:r>
          <a:r>
            <a:rPr lang="en-US" sz="2300" b="1" kern="1200" dirty="0">
              <a:solidFill>
                <a:srgbClr val="FF0000"/>
              </a:solidFill>
            </a:rPr>
            <a:t> </a:t>
          </a:r>
          <a:r>
            <a:rPr lang="en-US" sz="2300" b="1" kern="1200" dirty="0" err="1">
              <a:solidFill>
                <a:srgbClr val="FF0000"/>
              </a:solidFill>
            </a:rPr>
            <a:t>đầu</a:t>
          </a:r>
          <a:r>
            <a:rPr lang="en-US" sz="2300" b="1" kern="1200" dirty="0">
              <a:solidFill>
                <a:srgbClr val="FF0000"/>
              </a:solidFill>
            </a:rPr>
            <a:t> </a:t>
          </a:r>
          <a:r>
            <a:rPr lang="en-US" sz="2300" b="1" kern="1200" dirty="0" err="1">
              <a:solidFill>
                <a:srgbClr val="FF0000"/>
              </a:solidFill>
            </a:rPr>
            <a:t>tư</a:t>
          </a:r>
          <a:endParaRPr lang="en-US" sz="2300" b="1" kern="1200" dirty="0">
            <a:solidFill>
              <a:srgbClr val="FF0000"/>
            </a:solidFill>
          </a:endParaRPr>
        </a:p>
      </dsp:txBody>
      <dsp:txXfrm>
        <a:off x="44602" y="226556"/>
        <a:ext cx="3950984" cy="824474"/>
      </dsp:txXfrm>
    </dsp:sp>
    <dsp:sp modelId="{01D68363-92A5-457A-8334-7A2F9C33E45F}">
      <dsp:nvSpPr>
        <dsp:cNvPr id="0" name=""/>
        <dsp:cNvSpPr/>
      </dsp:nvSpPr>
      <dsp:spPr>
        <a:xfrm>
          <a:off x="0" y="1095633"/>
          <a:ext cx="4040188"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7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15 </a:t>
          </a:r>
          <a:r>
            <a:rPr lang="en-US" sz="1800" b="1" kern="1200" dirty="0" err="1"/>
            <a:t>ngày</a:t>
          </a:r>
          <a:endParaRPr lang="en-US" sz="1800" b="1" kern="1200" dirty="0"/>
        </a:p>
        <a:p>
          <a:pPr marL="171450" lvl="1" indent="-171450" algn="l" defTabSz="800100">
            <a:lnSpc>
              <a:spcPct val="90000"/>
            </a:lnSpc>
            <a:spcBef>
              <a:spcPct val="0"/>
            </a:spcBef>
            <a:spcAft>
              <a:spcPct val="20000"/>
            </a:spcAft>
            <a:buChar char="•"/>
          </a:pPr>
          <a:r>
            <a:rPr lang="en-US" sz="1800" b="1" kern="1200" dirty="0" err="1"/>
            <a:t>Từ</a:t>
          </a:r>
          <a:r>
            <a:rPr lang="en-US" sz="1800" b="1" kern="1200" dirty="0"/>
            <a:t> 15 </a:t>
          </a:r>
          <a:r>
            <a:rPr lang="en-US" sz="1800" b="1" kern="1200" dirty="0" err="1"/>
            <a:t>tỷ</a:t>
          </a:r>
          <a:r>
            <a:rPr lang="en-US" sz="1800" b="1" kern="1200" dirty="0"/>
            <a:t> </a:t>
          </a:r>
          <a:r>
            <a:rPr lang="en-US" sz="1800" b="1" kern="1200" dirty="0" err="1"/>
            <a:t>đến</a:t>
          </a:r>
          <a:r>
            <a:rPr lang="en-US" sz="1800" b="1" kern="1200" dirty="0"/>
            <a:t> </a:t>
          </a:r>
          <a:r>
            <a:rPr lang="en-US" sz="1800" b="1" kern="1200" dirty="0" err="1"/>
            <a:t>dưới</a:t>
          </a:r>
          <a:r>
            <a:rPr lang="en-US" sz="1800" b="1" kern="1200" dirty="0"/>
            <a:t> 300 </a:t>
          </a:r>
          <a:r>
            <a:rPr lang="en-US" sz="1800" b="1" kern="1200" dirty="0" err="1"/>
            <a:t>tỷ</a:t>
          </a:r>
          <a:r>
            <a:rPr lang="en-US" sz="1800" b="1" kern="1200" dirty="0"/>
            <a:t> </a:t>
          </a:r>
          <a:r>
            <a:rPr lang="en-US" sz="1800" b="1" kern="1200" dirty="0" err="1"/>
            <a:t>đồng</a:t>
          </a:r>
          <a:endParaRPr lang="en-US" sz="1800" b="1" kern="1200" dirty="0"/>
        </a:p>
      </dsp:txBody>
      <dsp:txXfrm>
        <a:off x="0" y="1095633"/>
        <a:ext cx="4040188" cy="618930"/>
      </dsp:txXfrm>
    </dsp:sp>
    <dsp:sp modelId="{94D7EE9A-7BF7-453A-938B-ACB7ECA746D1}">
      <dsp:nvSpPr>
        <dsp:cNvPr id="0" name=""/>
        <dsp:cNvSpPr/>
      </dsp:nvSpPr>
      <dsp:spPr>
        <a:xfrm>
          <a:off x="0" y="1714563"/>
          <a:ext cx="4040188"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err="1">
              <a:solidFill>
                <a:srgbClr val="FF0000"/>
              </a:solidFill>
            </a:rPr>
            <a:t>Thẩm</a:t>
          </a:r>
          <a:r>
            <a:rPr lang="en-US" sz="2300" b="1" kern="1200" dirty="0">
              <a:solidFill>
                <a:srgbClr val="FF0000"/>
              </a:solidFill>
            </a:rPr>
            <a:t> </a:t>
          </a:r>
          <a:r>
            <a:rPr lang="en-US" sz="2300" b="1" kern="1200" dirty="0" err="1">
              <a:solidFill>
                <a:srgbClr val="FF0000"/>
              </a:solidFill>
            </a:rPr>
            <a:t>tra</a:t>
          </a:r>
          <a:r>
            <a:rPr lang="en-US" sz="2300" b="1" kern="1200" dirty="0">
              <a:solidFill>
                <a:srgbClr val="FF0000"/>
              </a:solidFill>
            </a:rPr>
            <a:t> </a:t>
          </a:r>
          <a:r>
            <a:rPr lang="en-US" sz="2300" b="1" kern="1200" dirty="0" err="1">
              <a:solidFill>
                <a:srgbClr val="FF0000"/>
              </a:solidFill>
            </a:rPr>
            <a:t>cấp</a:t>
          </a:r>
          <a:r>
            <a:rPr lang="en-US" sz="2300" b="1" kern="1200" dirty="0">
              <a:solidFill>
                <a:srgbClr val="FF0000"/>
              </a:solidFill>
            </a:rPr>
            <a:t> GCNĐT</a:t>
          </a:r>
        </a:p>
      </dsp:txBody>
      <dsp:txXfrm>
        <a:off x="44602" y="1759165"/>
        <a:ext cx="3950984" cy="824474"/>
      </dsp:txXfrm>
    </dsp:sp>
    <dsp:sp modelId="{EE734E4F-1607-4A2D-98E9-3134E235AA47}">
      <dsp:nvSpPr>
        <dsp:cNvPr id="0" name=""/>
        <dsp:cNvSpPr/>
      </dsp:nvSpPr>
      <dsp:spPr>
        <a:xfrm>
          <a:off x="0" y="2628241"/>
          <a:ext cx="4040188"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7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30 </a:t>
          </a:r>
          <a:r>
            <a:rPr lang="en-US" sz="1800" b="1" kern="1200" dirty="0" err="1"/>
            <a:t>ngày</a:t>
          </a:r>
          <a:r>
            <a:rPr lang="en-US" sz="1800" b="1" kern="1200" dirty="0"/>
            <a:t> /45 </a:t>
          </a:r>
          <a:r>
            <a:rPr lang="en-US" sz="1800" b="1" kern="1200" dirty="0" err="1"/>
            <a:t>ngày</a:t>
          </a:r>
          <a:endParaRPr lang="en-US" sz="1800" b="1" kern="1200" dirty="0"/>
        </a:p>
        <a:p>
          <a:pPr marL="171450" lvl="1" indent="-171450" algn="l" defTabSz="800100">
            <a:lnSpc>
              <a:spcPct val="90000"/>
            </a:lnSpc>
            <a:spcBef>
              <a:spcPct val="0"/>
            </a:spcBef>
            <a:spcAft>
              <a:spcPct val="20000"/>
            </a:spcAft>
            <a:buChar char="•"/>
          </a:pPr>
          <a:r>
            <a:rPr lang="en-US" sz="1800" b="1" kern="1200" dirty="0" err="1"/>
            <a:t>Trên</a:t>
          </a:r>
          <a:r>
            <a:rPr lang="en-US" sz="1800" b="1" kern="1200" dirty="0"/>
            <a:t> 300 </a:t>
          </a:r>
          <a:r>
            <a:rPr lang="en-US" sz="1800" b="1" kern="1200" dirty="0" err="1"/>
            <a:t>tỷ</a:t>
          </a:r>
          <a:r>
            <a:rPr lang="en-US" sz="1800" b="1" kern="1200" dirty="0"/>
            <a:t> </a:t>
          </a:r>
          <a:r>
            <a:rPr lang="en-US" sz="1800" b="1" kern="1200" dirty="0" err="1"/>
            <a:t>hoặc</a:t>
          </a:r>
          <a:r>
            <a:rPr lang="en-US" sz="1800" b="1" kern="1200" dirty="0"/>
            <a:t> </a:t>
          </a:r>
          <a:r>
            <a:rPr lang="en-US" sz="1800" b="1" kern="1200" dirty="0" err="1"/>
            <a:t>có</a:t>
          </a:r>
          <a:r>
            <a:rPr lang="en-US" sz="1800" b="1" kern="1200" dirty="0"/>
            <a:t> </a:t>
          </a:r>
          <a:r>
            <a:rPr lang="en-US" sz="1800" b="1" kern="1200" dirty="0" err="1"/>
            <a:t>đk</a:t>
          </a:r>
          <a:endParaRPr lang="en-US" sz="1800" b="1" kern="1200" dirty="0"/>
        </a:p>
      </dsp:txBody>
      <dsp:txXfrm>
        <a:off x="0" y="2628241"/>
        <a:ext cx="4040188" cy="618930"/>
      </dsp:txXfrm>
    </dsp:sp>
    <dsp:sp modelId="{8B218547-9A50-49CA-9F28-27061738C8A7}">
      <dsp:nvSpPr>
        <dsp:cNvPr id="0" name=""/>
        <dsp:cNvSpPr/>
      </dsp:nvSpPr>
      <dsp:spPr>
        <a:xfrm>
          <a:off x="0" y="3247171"/>
          <a:ext cx="4040188"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err="1">
              <a:solidFill>
                <a:srgbClr val="FF0000"/>
              </a:solidFill>
            </a:rPr>
            <a:t>Chủ</a:t>
          </a:r>
          <a:r>
            <a:rPr lang="en-US" sz="2300" b="1" kern="1200" dirty="0">
              <a:solidFill>
                <a:srgbClr val="FF0000"/>
              </a:solidFill>
            </a:rPr>
            <a:t> </a:t>
          </a:r>
          <a:r>
            <a:rPr lang="en-US" sz="2300" b="1" kern="1200" dirty="0" err="1">
              <a:solidFill>
                <a:srgbClr val="FF0000"/>
              </a:solidFill>
            </a:rPr>
            <a:t>trương</a:t>
          </a:r>
          <a:r>
            <a:rPr lang="en-US" sz="2300" b="1" kern="1200" dirty="0">
              <a:solidFill>
                <a:srgbClr val="FF0000"/>
              </a:solidFill>
            </a:rPr>
            <a:t> </a:t>
          </a:r>
          <a:r>
            <a:rPr lang="en-US" sz="2300" b="1" kern="1200" dirty="0" err="1">
              <a:solidFill>
                <a:srgbClr val="FF0000"/>
              </a:solidFill>
            </a:rPr>
            <a:t>đầu</a:t>
          </a:r>
          <a:r>
            <a:rPr lang="en-US" sz="2300" b="1" kern="1200" dirty="0">
              <a:solidFill>
                <a:srgbClr val="FF0000"/>
              </a:solidFill>
            </a:rPr>
            <a:t> </a:t>
          </a:r>
          <a:r>
            <a:rPr lang="en-US" sz="2300" b="1" kern="1200" dirty="0" err="1">
              <a:solidFill>
                <a:srgbClr val="FF0000"/>
              </a:solidFill>
            </a:rPr>
            <a:t>tư</a:t>
          </a:r>
          <a:r>
            <a:rPr lang="en-US" sz="2300" b="1" kern="1200" dirty="0">
              <a:solidFill>
                <a:srgbClr val="FF0000"/>
              </a:solidFill>
            </a:rPr>
            <a:t> </a:t>
          </a:r>
          <a:r>
            <a:rPr lang="en-US" sz="2300" b="1" kern="1200" dirty="0" err="1">
              <a:solidFill>
                <a:srgbClr val="FF0000"/>
              </a:solidFill>
            </a:rPr>
            <a:t>của</a:t>
          </a:r>
          <a:r>
            <a:rPr lang="en-US" sz="2300" b="1" kern="1200" dirty="0">
              <a:solidFill>
                <a:srgbClr val="FF0000"/>
              </a:solidFill>
            </a:rPr>
            <a:t> </a:t>
          </a:r>
          <a:r>
            <a:rPr lang="en-US" sz="2300" b="1" kern="1200" dirty="0" err="1">
              <a:solidFill>
                <a:srgbClr val="FF0000"/>
              </a:solidFill>
            </a:rPr>
            <a:t>QH</a:t>
          </a:r>
          <a:r>
            <a:rPr lang="en-US" sz="2300" b="1" kern="1200" dirty="0">
              <a:solidFill>
                <a:srgbClr val="FF0000"/>
              </a:solidFill>
            </a:rPr>
            <a:t>, </a:t>
          </a:r>
          <a:r>
            <a:rPr lang="en-US" sz="2300" b="1" kern="1200" dirty="0" err="1">
              <a:solidFill>
                <a:srgbClr val="FF0000"/>
              </a:solidFill>
            </a:rPr>
            <a:t>TTCP</a:t>
          </a:r>
          <a:endParaRPr lang="en-US" sz="2300" b="1" kern="1200" dirty="0">
            <a:solidFill>
              <a:srgbClr val="FF0000"/>
            </a:solidFill>
          </a:endParaRPr>
        </a:p>
      </dsp:txBody>
      <dsp:txXfrm>
        <a:off x="44602" y="3291773"/>
        <a:ext cx="3950984" cy="824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86AF0-6CFE-4C6F-957E-ECFBAAA7F231}">
      <dsp:nvSpPr>
        <dsp:cNvPr id="0" name=""/>
        <dsp:cNvSpPr/>
      </dsp:nvSpPr>
      <dsp:spPr>
        <a:xfrm>
          <a:off x="-114293" y="0"/>
          <a:ext cx="8229571" cy="1357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err="1">
              <a:solidFill>
                <a:srgbClr val="FF0000"/>
              </a:solidFill>
            </a:rPr>
            <a:t>Bước</a:t>
          </a:r>
          <a:r>
            <a:rPr lang="en-US" sz="2600" b="1" kern="1200" dirty="0">
              <a:solidFill>
                <a:srgbClr val="FF0000"/>
              </a:solidFill>
            </a:rPr>
            <a:t> 1: </a:t>
          </a:r>
          <a:r>
            <a:rPr lang="en-US" sz="2600" b="1" kern="1200" dirty="0" err="1"/>
            <a:t>Nộp</a:t>
          </a:r>
          <a:r>
            <a:rPr lang="en-US" sz="2600" b="1" kern="1200" dirty="0"/>
            <a:t> </a:t>
          </a:r>
          <a:r>
            <a:rPr lang="en-US" sz="2600" b="1" kern="1200" dirty="0" err="1"/>
            <a:t>hồ</a:t>
          </a:r>
          <a:r>
            <a:rPr lang="en-US" sz="2600" b="1" kern="1200" dirty="0"/>
            <a:t> </a:t>
          </a:r>
          <a:r>
            <a:rPr lang="en-US" sz="2600" b="1" kern="1200" dirty="0" err="1"/>
            <a:t>sơ</a:t>
          </a:r>
          <a:r>
            <a:rPr lang="en-US" sz="2600" b="1" kern="1200" dirty="0"/>
            <a:t> </a:t>
          </a:r>
          <a:r>
            <a:rPr lang="en-US" sz="2600" b="1" kern="1200" dirty="0" err="1"/>
            <a:t>chấp</a:t>
          </a:r>
          <a:r>
            <a:rPr lang="en-US" sz="2600" b="1" kern="1200" dirty="0"/>
            <a:t> </a:t>
          </a:r>
          <a:r>
            <a:rPr lang="en-US" sz="2600" b="1" kern="1200" dirty="0" err="1"/>
            <a:t>thuận</a:t>
          </a:r>
          <a:r>
            <a:rPr lang="en-US" sz="2600" b="1" kern="1200" dirty="0"/>
            <a:t> </a:t>
          </a:r>
          <a:r>
            <a:rPr lang="en-US" sz="2600" b="1" kern="1200" dirty="0" err="1"/>
            <a:t>chủ</a:t>
          </a:r>
          <a:r>
            <a:rPr lang="en-US" sz="2600" b="1" kern="1200" dirty="0"/>
            <a:t> </a:t>
          </a:r>
          <a:r>
            <a:rPr lang="en-US" sz="2600" b="1" kern="1200" dirty="0" err="1"/>
            <a:t>trương</a:t>
          </a:r>
          <a:r>
            <a:rPr lang="en-US" sz="2600" b="1" kern="1200" dirty="0"/>
            <a:t> </a:t>
          </a:r>
          <a:r>
            <a:rPr lang="en-US" sz="2600" b="1" kern="1200" dirty="0" err="1"/>
            <a:t>đầu</a:t>
          </a:r>
          <a:r>
            <a:rPr lang="en-US" sz="2600" b="1" kern="1200" dirty="0"/>
            <a:t> </a:t>
          </a:r>
          <a:r>
            <a:rPr lang="en-US" sz="2600" b="1" kern="1200" dirty="0" err="1"/>
            <a:t>tư</a:t>
          </a:r>
          <a:r>
            <a:rPr lang="en-US" sz="2600" b="1" kern="1200" dirty="0"/>
            <a:t> </a:t>
          </a:r>
          <a:r>
            <a:rPr lang="en-US" sz="2600" b="1" kern="1200" dirty="0" err="1"/>
            <a:t>tại</a:t>
          </a:r>
          <a:r>
            <a:rPr lang="en-US" sz="2600" b="1" kern="1200" dirty="0"/>
            <a:t> </a:t>
          </a:r>
          <a:r>
            <a:rPr lang="en-US" sz="2600" b="1" kern="1200" dirty="0" err="1"/>
            <a:t>cơ</a:t>
          </a:r>
          <a:r>
            <a:rPr lang="en-US" sz="2600" b="1" kern="1200" dirty="0"/>
            <a:t> </a:t>
          </a:r>
          <a:r>
            <a:rPr lang="en-US" sz="2600" b="1" kern="1200" dirty="0" err="1"/>
            <a:t>quan</a:t>
          </a:r>
          <a:r>
            <a:rPr lang="en-US" sz="2600" b="1" kern="1200" dirty="0"/>
            <a:t> </a:t>
          </a:r>
          <a:r>
            <a:rPr lang="en-US" sz="2600" b="1" kern="1200" dirty="0" err="1"/>
            <a:t>đăng</a:t>
          </a:r>
          <a:r>
            <a:rPr lang="en-US" sz="2600" b="1" kern="1200" dirty="0"/>
            <a:t> </a:t>
          </a:r>
          <a:r>
            <a:rPr lang="en-US" sz="2600" b="1" kern="1200" dirty="0" err="1"/>
            <a:t>ký</a:t>
          </a:r>
          <a:r>
            <a:rPr lang="en-US" sz="2600" b="1" kern="1200" dirty="0"/>
            <a:t> </a:t>
          </a:r>
          <a:r>
            <a:rPr lang="en-US" sz="2600" b="1" kern="1200" dirty="0" err="1"/>
            <a:t>đầu</a:t>
          </a:r>
          <a:r>
            <a:rPr lang="en-US" sz="2600" b="1" kern="1200" dirty="0"/>
            <a:t> </a:t>
          </a:r>
          <a:r>
            <a:rPr lang="en-US" sz="2600" b="1" kern="1200" dirty="0" err="1"/>
            <a:t>tư</a:t>
          </a:r>
          <a:endParaRPr lang="en-US" sz="2600" b="1" kern="1200" dirty="0"/>
        </a:p>
      </dsp:txBody>
      <dsp:txXfrm>
        <a:off x="-74526" y="39767"/>
        <a:ext cx="6682944" cy="1278224"/>
      </dsp:txXfrm>
    </dsp:sp>
    <dsp:sp modelId="{C4E6C693-FE90-418C-90F0-F836FF867C4B}">
      <dsp:nvSpPr>
        <dsp:cNvPr id="0" name=""/>
        <dsp:cNvSpPr/>
      </dsp:nvSpPr>
      <dsp:spPr>
        <a:xfrm>
          <a:off x="478704" y="1543346"/>
          <a:ext cx="8284289" cy="1357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err="1">
              <a:solidFill>
                <a:srgbClr val="FF0000"/>
              </a:solidFill>
            </a:rPr>
            <a:t>Bước</a:t>
          </a:r>
          <a:r>
            <a:rPr lang="en-US" sz="3000" b="1" kern="1200" dirty="0">
              <a:solidFill>
                <a:srgbClr val="FF0000"/>
              </a:solidFill>
            </a:rPr>
            <a:t> 2:</a:t>
          </a:r>
          <a:r>
            <a:rPr lang="en-US" sz="3000" b="1" kern="1200" dirty="0"/>
            <a:t> </a:t>
          </a:r>
          <a:r>
            <a:rPr lang="en-US" sz="3000" b="1" kern="1200" dirty="0" err="1"/>
            <a:t>CQĐKĐT</a:t>
          </a:r>
          <a:r>
            <a:rPr lang="en-US" sz="3000" b="1" kern="1200" dirty="0"/>
            <a:t>: </a:t>
          </a:r>
          <a:r>
            <a:rPr lang="en-US" sz="3000" b="1" kern="1200" dirty="0" err="1"/>
            <a:t>Trình</a:t>
          </a:r>
          <a:r>
            <a:rPr lang="en-US" sz="3000" b="1" kern="1200" dirty="0"/>
            <a:t> </a:t>
          </a:r>
          <a:r>
            <a:rPr lang="en-US" sz="3000" b="1" kern="1200" dirty="0" err="1"/>
            <a:t>chấp</a:t>
          </a:r>
          <a:r>
            <a:rPr lang="en-US" sz="3000" b="1" kern="1200" dirty="0"/>
            <a:t> </a:t>
          </a:r>
          <a:r>
            <a:rPr lang="en-US" sz="3000" b="1" kern="1200" dirty="0" err="1"/>
            <a:t>thuận</a:t>
          </a:r>
          <a:r>
            <a:rPr lang="en-US" sz="3000" b="1" kern="1200" dirty="0"/>
            <a:t> </a:t>
          </a:r>
          <a:r>
            <a:rPr lang="en-US" sz="3000" b="1" kern="1200" dirty="0" err="1"/>
            <a:t>chủ</a:t>
          </a:r>
          <a:r>
            <a:rPr lang="en-US" sz="3000" b="1" kern="1200" dirty="0"/>
            <a:t> </a:t>
          </a:r>
          <a:r>
            <a:rPr lang="en-US" sz="3000" b="1" kern="1200" dirty="0" err="1"/>
            <a:t>trương</a:t>
          </a:r>
          <a:r>
            <a:rPr lang="en-US" sz="3000" b="1" kern="1200" dirty="0"/>
            <a:t>: </a:t>
          </a:r>
          <a:r>
            <a:rPr lang="en-US" sz="3000" b="1" kern="1200" dirty="0" err="1"/>
            <a:t>QH</a:t>
          </a:r>
          <a:r>
            <a:rPr lang="en-US" sz="3000" b="1" kern="1200" dirty="0"/>
            <a:t>, </a:t>
          </a:r>
          <a:r>
            <a:rPr lang="en-US" sz="3000" b="1" kern="1200" dirty="0" err="1"/>
            <a:t>TTg</a:t>
          </a:r>
          <a:r>
            <a:rPr lang="en-US" sz="3000" b="1" kern="1200" dirty="0"/>
            <a:t>, UBND </a:t>
          </a:r>
          <a:r>
            <a:rPr lang="en-US" sz="3000" b="1" kern="1200" dirty="0" err="1"/>
            <a:t>cấp</a:t>
          </a:r>
          <a:r>
            <a:rPr lang="en-US" sz="3000" b="1" kern="1200" dirty="0"/>
            <a:t> </a:t>
          </a:r>
          <a:r>
            <a:rPr lang="en-US" sz="3000" b="1" kern="1200" dirty="0" err="1"/>
            <a:t>tỉnh</a:t>
          </a:r>
          <a:endParaRPr lang="en-US" sz="3000" b="1" kern="1200" dirty="0"/>
        </a:p>
      </dsp:txBody>
      <dsp:txXfrm>
        <a:off x="518471" y="1583113"/>
        <a:ext cx="6533121" cy="1278224"/>
      </dsp:txXfrm>
    </dsp:sp>
    <dsp:sp modelId="{389B6AE7-0871-441A-9FCE-CBF0E61B7D89}">
      <dsp:nvSpPr>
        <dsp:cNvPr id="0" name=""/>
        <dsp:cNvSpPr/>
      </dsp:nvSpPr>
      <dsp:spPr>
        <a:xfrm>
          <a:off x="1485892" y="3168104"/>
          <a:ext cx="7772399" cy="1357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err="1">
              <a:solidFill>
                <a:srgbClr val="FF0000"/>
              </a:solidFill>
            </a:rPr>
            <a:t>Bước</a:t>
          </a:r>
          <a:r>
            <a:rPr lang="en-US" sz="3200" b="1" kern="1200" dirty="0">
              <a:solidFill>
                <a:srgbClr val="FF0000"/>
              </a:solidFill>
            </a:rPr>
            <a:t> 3: </a:t>
          </a:r>
          <a:r>
            <a:rPr lang="en-US" sz="3200" b="1" kern="1200" dirty="0" err="1">
              <a:solidFill>
                <a:schemeClr val="bg1"/>
              </a:solidFill>
            </a:rPr>
            <a:t>Cơ</a:t>
          </a:r>
          <a:r>
            <a:rPr lang="en-US" sz="3200" b="1" kern="1200" dirty="0">
              <a:solidFill>
                <a:schemeClr val="bg1"/>
              </a:solidFill>
            </a:rPr>
            <a:t> </a:t>
          </a:r>
          <a:r>
            <a:rPr lang="en-US" sz="3200" b="1" kern="1200" dirty="0" err="1">
              <a:solidFill>
                <a:schemeClr val="bg1"/>
              </a:solidFill>
            </a:rPr>
            <a:t>quan</a:t>
          </a:r>
          <a:r>
            <a:rPr lang="en-US" sz="3200" b="1" kern="1200" dirty="0">
              <a:solidFill>
                <a:schemeClr val="bg1"/>
              </a:solidFill>
            </a:rPr>
            <a:t> ĐKĐT: </a:t>
          </a:r>
          <a:r>
            <a:rPr lang="en-US" sz="3200" b="1" kern="1200" dirty="0" err="1">
              <a:solidFill>
                <a:schemeClr val="bg1"/>
              </a:solidFill>
            </a:rPr>
            <a:t>Thông</a:t>
          </a:r>
          <a:r>
            <a:rPr lang="en-US" sz="3200" b="1" kern="1200" dirty="0">
              <a:solidFill>
                <a:schemeClr val="bg1"/>
              </a:solidFill>
            </a:rPr>
            <a:t> </a:t>
          </a:r>
          <a:r>
            <a:rPr lang="en-US" sz="3200" b="1" kern="1200" dirty="0" err="1">
              <a:solidFill>
                <a:schemeClr val="bg1"/>
              </a:solidFill>
            </a:rPr>
            <a:t>báo</a:t>
          </a:r>
          <a:r>
            <a:rPr lang="en-US" sz="3200" b="1" kern="1200" dirty="0">
              <a:solidFill>
                <a:schemeClr val="bg1"/>
              </a:solidFill>
            </a:rPr>
            <a:t> </a:t>
          </a:r>
          <a:r>
            <a:rPr lang="en-US" sz="3200" b="1" kern="1200" dirty="0" err="1">
              <a:solidFill>
                <a:schemeClr val="bg1"/>
              </a:solidFill>
            </a:rPr>
            <a:t>chủ</a:t>
          </a:r>
          <a:r>
            <a:rPr lang="en-US" sz="3200" b="1" kern="1200" dirty="0">
              <a:solidFill>
                <a:schemeClr val="bg1"/>
              </a:solidFill>
            </a:rPr>
            <a:t> </a:t>
          </a:r>
          <a:r>
            <a:rPr lang="en-US" sz="3200" b="1" kern="1200" dirty="0" err="1">
              <a:solidFill>
                <a:schemeClr val="bg1"/>
              </a:solidFill>
            </a:rPr>
            <a:t>trương</a:t>
          </a:r>
          <a:r>
            <a:rPr lang="en-US" sz="3200" b="1" kern="1200" dirty="0">
              <a:solidFill>
                <a:schemeClr val="bg1"/>
              </a:solidFill>
            </a:rPr>
            <a:t> </a:t>
          </a:r>
          <a:r>
            <a:rPr lang="en-US" sz="3200" b="1" kern="1200" dirty="0" err="1">
              <a:solidFill>
                <a:schemeClr val="bg1"/>
              </a:solidFill>
            </a:rPr>
            <a:t>đầu</a:t>
          </a:r>
          <a:r>
            <a:rPr lang="en-US" sz="3200" b="1" kern="1200" dirty="0">
              <a:solidFill>
                <a:schemeClr val="bg1"/>
              </a:solidFill>
            </a:rPr>
            <a:t> </a:t>
          </a:r>
          <a:r>
            <a:rPr lang="en-US" sz="3200" b="1" kern="1200" dirty="0" err="1">
              <a:solidFill>
                <a:schemeClr val="bg1"/>
              </a:solidFill>
            </a:rPr>
            <a:t>tư</a:t>
          </a:r>
          <a:endParaRPr lang="en-US" sz="3200" b="1" kern="1200" dirty="0">
            <a:solidFill>
              <a:schemeClr val="bg1"/>
            </a:solidFill>
          </a:endParaRPr>
        </a:p>
      </dsp:txBody>
      <dsp:txXfrm>
        <a:off x="1525659" y="3207871"/>
        <a:ext cx="6124521" cy="1278224"/>
      </dsp:txXfrm>
    </dsp:sp>
    <dsp:sp modelId="{9D9FE1B6-2808-4254-9DD3-80EB4A7D8FB6}">
      <dsp:nvSpPr>
        <dsp:cNvPr id="0" name=""/>
        <dsp:cNvSpPr/>
      </dsp:nvSpPr>
      <dsp:spPr>
        <a:xfrm>
          <a:off x="7004148" y="1029633"/>
          <a:ext cx="882543" cy="8825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02720" y="1029633"/>
        <a:ext cx="485399" cy="664114"/>
      </dsp:txXfrm>
    </dsp:sp>
    <dsp:sp modelId="{950DA257-434E-4AB9-871E-C7FDAAF49949}">
      <dsp:nvSpPr>
        <dsp:cNvPr id="0" name=""/>
        <dsp:cNvSpPr/>
      </dsp:nvSpPr>
      <dsp:spPr>
        <a:xfrm>
          <a:off x="7689948" y="2604634"/>
          <a:ext cx="882543" cy="8825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88520" y="2604634"/>
        <a:ext cx="485399" cy="6641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C2294-2973-4648-8173-13E8E912C214}">
      <dsp:nvSpPr>
        <dsp:cNvPr id="0" name=""/>
        <dsp:cNvSpPr/>
      </dsp:nvSpPr>
      <dsp:spPr>
        <a:xfrm>
          <a:off x="-219071" y="0"/>
          <a:ext cx="8191487" cy="995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rgbClr val="FF0000"/>
              </a:solidFill>
            </a:rPr>
            <a:t>Bước</a:t>
          </a:r>
          <a:r>
            <a:rPr lang="en-US" sz="2400" b="1" kern="1200" dirty="0">
              <a:solidFill>
                <a:srgbClr val="FF0000"/>
              </a:solidFill>
            </a:rPr>
            <a:t> 1: </a:t>
          </a:r>
          <a:r>
            <a:rPr lang="en-US" sz="2400" b="1" kern="1200" dirty="0" err="1"/>
            <a:t>Nộp</a:t>
          </a:r>
          <a:r>
            <a:rPr lang="en-US" sz="2400" b="1" kern="1200" dirty="0"/>
            <a:t> </a:t>
          </a:r>
          <a:r>
            <a:rPr lang="en-US" sz="2400" b="1" kern="1200" dirty="0" err="1"/>
            <a:t>hồ</a:t>
          </a:r>
          <a:r>
            <a:rPr lang="en-US" sz="2400" b="1" kern="1200" dirty="0"/>
            <a:t> </a:t>
          </a:r>
          <a:r>
            <a:rPr lang="en-US" sz="2400" b="1" kern="1200" dirty="0" err="1"/>
            <a:t>sơ</a:t>
          </a:r>
          <a:r>
            <a:rPr lang="en-US" sz="2400" b="1" kern="1200" dirty="0"/>
            <a:t> </a:t>
          </a:r>
          <a:r>
            <a:rPr lang="en-US" sz="2400" b="1" kern="1200" dirty="0" err="1"/>
            <a:t>chấp</a:t>
          </a:r>
          <a:r>
            <a:rPr lang="en-US" sz="2400" b="1" kern="1200" dirty="0"/>
            <a:t> </a:t>
          </a:r>
          <a:r>
            <a:rPr lang="en-US" sz="2400" b="1" kern="1200" dirty="0" err="1"/>
            <a:t>thuận</a:t>
          </a:r>
          <a:r>
            <a:rPr lang="en-US" sz="2400" b="1" kern="1200" dirty="0"/>
            <a:t> </a:t>
          </a:r>
          <a:r>
            <a:rPr lang="en-US" sz="2400" b="1" kern="1200" dirty="0" err="1"/>
            <a:t>chủ</a:t>
          </a:r>
          <a:r>
            <a:rPr lang="en-US" sz="2400" b="1" kern="1200" dirty="0"/>
            <a:t> </a:t>
          </a:r>
          <a:r>
            <a:rPr lang="en-US" sz="2400" b="1" kern="1200" dirty="0" err="1"/>
            <a:t>trương</a:t>
          </a:r>
          <a:r>
            <a:rPr lang="en-US" sz="2400" b="1" kern="1200" dirty="0"/>
            <a:t> </a:t>
          </a:r>
          <a:r>
            <a:rPr lang="en-US" sz="2400" b="1" kern="1200" dirty="0" err="1"/>
            <a:t>đầu</a:t>
          </a:r>
          <a:r>
            <a:rPr lang="en-US" sz="2400" b="1" kern="1200" dirty="0"/>
            <a:t> </a:t>
          </a:r>
          <a:r>
            <a:rPr lang="en-US" sz="2400" b="1" kern="1200" dirty="0" err="1"/>
            <a:t>tư</a:t>
          </a:r>
          <a:r>
            <a:rPr lang="en-US" sz="2400" b="1" kern="1200" dirty="0"/>
            <a:t> </a:t>
          </a:r>
          <a:r>
            <a:rPr lang="en-US" sz="2400" b="1" kern="1200" dirty="0" err="1"/>
            <a:t>tại</a:t>
          </a:r>
          <a:r>
            <a:rPr lang="en-US" sz="2400" b="1" kern="1200" dirty="0"/>
            <a:t> </a:t>
          </a:r>
          <a:r>
            <a:rPr lang="en-US" sz="2400" b="1" kern="1200" dirty="0" err="1"/>
            <a:t>cơ</a:t>
          </a:r>
          <a:r>
            <a:rPr lang="en-US" sz="2400" b="1" kern="1200" dirty="0"/>
            <a:t> </a:t>
          </a:r>
          <a:r>
            <a:rPr lang="en-US" sz="2400" b="1" kern="1200" dirty="0" err="1"/>
            <a:t>quan</a:t>
          </a:r>
          <a:r>
            <a:rPr lang="en-US" sz="2400" b="1" kern="1200" dirty="0"/>
            <a:t> </a:t>
          </a:r>
          <a:r>
            <a:rPr lang="en-US" sz="2400" b="1" kern="1200" dirty="0" err="1"/>
            <a:t>đăng</a:t>
          </a:r>
          <a:r>
            <a:rPr lang="en-US" sz="2400" b="1" kern="1200" dirty="0"/>
            <a:t> </a:t>
          </a:r>
          <a:r>
            <a:rPr lang="en-US" sz="2400" b="1" kern="1200" dirty="0" err="1"/>
            <a:t>ký</a:t>
          </a:r>
          <a:r>
            <a:rPr lang="en-US" sz="2400" b="1" kern="1200" dirty="0"/>
            <a:t> </a:t>
          </a:r>
          <a:r>
            <a:rPr lang="en-US" sz="2400" b="1" kern="1200" dirty="0" err="1"/>
            <a:t>đầu</a:t>
          </a:r>
          <a:r>
            <a:rPr lang="en-US" sz="2400" b="1" kern="1200" dirty="0"/>
            <a:t> </a:t>
          </a:r>
          <a:r>
            <a:rPr lang="en-US" sz="2400" b="1" kern="1200" dirty="0" err="1"/>
            <a:t>tư</a:t>
          </a:r>
          <a:endParaRPr lang="en-US" sz="2400" b="1" kern="1200" dirty="0"/>
        </a:p>
      </dsp:txBody>
      <dsp:txXfrm>
        <a:off x="-189908" y="29163"/>
        <a:ext cx="6901127" cy="937363"/>
      </dsp:txXfrm>
    </dsp:sp>
    <dsp:sp modelId="{95F944F4-FB2C-4528-A8AC-CAFBA7EA7A5A}">
      <dsp:nvSpPr>
        <dsp:cNvPr id="0" name=""/>
        <dsp:cNvSpPr/>
      </dsp:nvSpPr>
      <dsp:spPr>
        <a:xfrm>
          <a:off x="831719" y="1176724"/>
          <a:ext cx="7315200" cy="995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err="1">
              <a:solidFill>
                <a:srgbClr val="FF0000"/>
              </a:solidFill>
            </a:rPr>
            <a:t>Bước</a:t>
          </a:r>
          <a:r>
            <a:rPr lang="en-US" sz="3000" b="1" kern="1200" dirty="0">
              <a:solidFill>
                <a:srgbClr val="FF0000"/>
              </a:solidFill>
            </a:rPr>
            <a:t> 2:</a:t>
          </a:r>
          <a:r>
            <a:rPr lang="en-US" sz="3000" b="1" kern="1200" dirty="0"/>
            <a:t> </a:t>
          </a:r>
          <a:r>
            <a:rPr lang="en-US" sz="3000" b="1" kern="1200" dirty="0" err="1"/>
            <a:t>CQĐKĐT</a:t>
          </a:r>
          <a:r>
            <a:rPr lang="en-US" sz="3000" b="1" kern="1200" dirty="0"/>
            <a:t>: </a:t>
          </a:r>
          <a:r>
            <a:rPr lang="en-US" sz="3000" b="1" kern="1200" dirty="0" err="1"/>
            <a:t>Trình</a:t>
          </a:r>
          <a:r>
            <a:rPr lang="en-US" sz="3000" b="1" kern="1200" dirty="0"/>
            <a:t> </a:t>
          </a:r>
          <a:r>
            <a:rPr lang="en-US" sz="3000" b="1" kern="1200" dirty="0" err="1"/>
            <a:t>chấp</a:t>
          </a:r>
          <a:r>
            <a:rPr lang="en-US" sz="3000" b="1" kern="1200" dirty="0"/>
            <a:t> </a:t>
          </a:r>
          <a:r>
            <a:rPr lang="en-US" sz="3000" b="1" kern="1200" dirty="0" err="1"/>
            <a:t>thuận</a:t>
          </a:r>
          <a:r>
            <a:rPr lang="en-US" sz="3000" b="1" kern="1200" dirty="0"/>
            <a:t> </a:t>
          </a:r>
          <a:r>
            <a:rPr lang="en-US" sz="3000" b="1" kern="1200" dirty="0" err="1"/>
            <a:t>chủ</a:t>
          </a:r>
          <a:r>
            <a:rPr lang="en-US" sz="3000" b="1" kern="1200" dirty="0"/>
            <a:t> </a:t>
          </a:r>
          <a:r>
            <a:rPr lang="en-US" sz="3000" b="1" kern="1200" dirty="0" err="1"/>
            <a:t>trương</a:t>
          </a:r>
          <a:r>
            <a:rPr lang="en-US" sz="3000" b="1" kern="1200" dirty="0"/>
            <a:t>: </a:t>
          </a:r>
          <a:r>
            <a:rPr lang="en-US" sz="3000" b="1" kern="1200" dirty="0" err="1"/>
            <a:t>QH</a:t>
          </a:r>
          <a:r>
            <a:rPr lang="en-US" sz="3000" b="1" kern="1200" dirty="0"/>
            <a:t>, </a:t>
          </a:r>
          <a:r>
            <a:rPr lang="en-US" sz="3000" b="1" kern="1200" dirty="0" err="1"/>
            <a:t>TTg</a:t>
          </a:r>
          <a:r>
            <a:rPr lang="en-US" sz="3000" b="1" kern="1200" dirty="0"/>
            <a:t>, UBND </a:t>
          </a:r>
          <a:r>
            <a:rPr lang="en-US" sz="3000" b="1" kern="1200" dirty="0" err="1"/>
            <a:t>cấp</a:t>
          </a:r>
          <a:r>
            <a:rPr lang="en-US" sz="3000" b="1" kern="1200" dirty="0"/>
            <a:t> </a:t>
          </a:r>
          <a:r>
            <a:rPr lang="en-US" sz="3000" b="1" kern="1200" dirty="0" err="1"/>
            <a:t>tỉnh</a:t>
          </a:r>
          <a:endParaRPr lang="en-US" sz="3000" b="1" kern="1200" dirty="0"/>
        </a:p>
      </dsp:txBody>
      <dsp:txXfrm>
        <a:off x="860882" y="1205887"/>
        <a:ext cx="5997027" cy="937363"/>
      </dsp:txXfrm>
    </dsp:sp>
    <dsp:sp modelId="{F922A56C-26B3-4425-B61F-504544D6F83A}">
      <dsp:nvSpPr>
        <dsp:cNvPr id="0" name=""/>
        <dsp:cNvSpPr/>
      </dsp:nvSpPr>
      <dsp:spPr>
        <a:xfrm>
          <a:off x="1435223" y="2353448"/>
          <a:ext cx="7315200" cy="995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err="1">
              <a:solidFill>
                <a:srgbClr val="FF0000"/>
              </a:solidFill>
            </a:rPr>
            <a:t>Bước</a:t>
          </a:r>
          <a:r>
            <a:rPr lang="en-US" sz="3200" b="1" kern="1200" dirty="0">
              <a:solidFill>
                <a:srgbClr val="FF0000"/>
              </a:solidFill>
            </a:rPr>
            <a:t> 3: </a:t>
          </a:r>
          <a:r>
            <a:rPr lang="en-US" sz="3200" b="1" kern="1200" dirty="0" err="1">
              <a:solidFill>
                <a:schemeClr val="bg1"/>
              </a:solidFill>
            </a:rPr>
            <a:t>Cơ</a:t>
          </a:r>
          <a:r>
            <a:rPr lang="en-US" sz="3200" b="1" kern="1200" dirty="0">
              <a:solidFill>
                <a:schemeClr val="bg1"/>
              </a:solidFill>
            </a:rPr>
            <a:t> </a:t>
          </a:r>
          <a:r>
            <a:rPr lang="en-US" sz="3200" b="1" kern="1200" dirty="0" err="1">
              <a:solidFill>
                <a:schemeClr val="bg1"/>
              </a:solidFill>
            </a:rPr>
            <a:t>quan</a:t>
          </a:r>
          <a:r>
            <a:rPr lang="en-US" sz="3200" b="1" kern="1200" dirty="0">
              <a:solidFill>
                <a:schemeClr val="bg1"/>
              </a:solidFill>
            </a:rPr>
            <a:t> ĐKĐT: </a:t>
          </a:r>
          <a:r>
            <a:rPr lang="en-US" sz="3200" b="1" kern="1200" dirty="0" err="1">
              <a:solidFill>
                <a:schemeClr val="bg1"/>
              </a:solidFill>
            </a:rPr>
            <a:t>Thông</a:t>
          </a:r>
          <a:r>
            <a:rPr lang="en-US" sz="3200" b="1" kern="1200" dirty="0">
              <a:solidFill>
                <a:schemeClr val="bg1"/>
              </a:solidFill>
            </a:rPr>
            <a:t> </a:t>
          </a:r>
          <a:r>
            <a:rPr lang="en-US" sz="3200" b="1" kern="1200" dirty="0" err="1">
              <a:solidFill>
                <a:schemeClr val="bg1"/>
              </a:solidFill>
            </a:rPr>
            <a:t>báo</a:t>
          </a:r>
          <a:r>
            <a:rPr lang="en-US" sz="3200" b="1" kern="1200" dirty="0">
              <a:solidFill>
                <a:schemeClr val="bg1"/>
              </a:solidFill>
            </a:rPr>
            <a:t> </a:t>
          </a:r>
          <a:r>
            <a:rPr lang="en-US" sz="3200" b="1" kern="1200" dirty="0" err="1">
              <a:solidFill>
                <a:schemeClr val="bg1"/>
              </a:solidFill>
            </a:rPr>
            <a:t>chủ</a:t>
          </a:r>
          <a:r>
            <a:rPr lang="en-US" sz="3200" b="1" kern="1200" dirty="0">
              <a:solidFill>
                <a:schemeClr val="bg1"/>
              </a:solidFill>
            </a:rPr>
            <a:t> </a:t>
          </a:r>
          <a:r>
            <a:rPr lang="en-US" sz="3200" b="1" kern="1200" dirty="0" err="1">
              <a:solidFill>
                <a:schemeClr val="bg1"/>
              </a:solidFill>
            </a:rPr>
            <a:t>trương</a:t>
          </a:r>
          <a:r>
            <a:rPr lang="en-US" sz="3200" b="1" kern="1200" dirty="0">
              <a:solidFill>
                <a:schemeClr val="bg1"/>
              </a:solidFill>
            </a:rPr>
            <a:t> </a:t>
          </a:r>
          <a:r>
            <a:rPr lang="en-US" sz="3200" b="1" kern="1200" dirty="0" err="1">
              <a:solidFill>
                <a:schemeClr val="bg1"/>
              </a:solidFill>
            </a:rPr>
            <a:t>đầu</a:t>
          </a:r>
          <a:r>
            <a:rPr lang="en-US" sz="3200" b="1" kern="1200" dirty="0">
              <a:solidFill>
                <a:schemeClr val="bg1"/>
              </a:solidFill>
            </a:rPr>
            <a:t> </a:t>
          </a:r>
          <a:r>
            <a:rPr lang="en-US" sz="3200" b="1" kern="1200" dirty="0" err="1">
              <a:solidFill>
                <a:schemeClr val="bg1"/>
              </a:solidFill>
            </a:rPr>
            <a:t>tư</a:t>
          </a:r>
          <a:endParaRPr lang="en-US" sz="3200" b="1" kern="1200" dirty="0">
            <a:solidFill>
              <a:schemeClr val="bg1"/>
            </a:solidFill>
          </a:endParaRPr>
        </a:p>
      </dsp:txBody>
      <dsp:txXfrm>
        <a:off x="1464386" y="2382611"/>
        <a:ext cx="6006171" cy="937363"/>
      </dsp:txXfrm>
    </dsp:sp>
    <dsp:sp modelId="{3A53A09B-FBB2-4424-B6A2-2BAE3ECE68C3}">
      <dsp:nvSpPr>
        <dsp:cNvPr id="0" name=""/>
        <dsp:cNvSpPr/>
      </dsp:nvSpPr>
      <dsp:spPr>
        <a:xfrm>
          <a:off x="2047871" y="3530173"/>
          <a:ext cx="7315200" cy="995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err="1">
              <a:solidFill>
                <a:srgbClr val="FF0000"/>
              </a:solidFill>
            </a:rPr>
            <a:t>Bước</a:t>
          </a:r>
          <a:r>
            <a:rPr lang="en-US" sz="3000" b="1" kern="1200" dirty="0">
              <a:solidFill>
                <a:srgbClr val="FF0000"/>
              </a:solidFill>
            </a:rPr>
            <a:t> 4: </a:t>
          </a:r>
          <a:r>
            <a:rPr lang="en-US" sz="3000" b="1" kern="1200" dirty="0" err="1">
              <a:solidFill>
                <a:schemeClr val="bg1"/>
              </a:solidFill>
            </a:rPr>
            <a:t>Cơ</a:t>
          </a:r>
          <a:r>
            <a:rPr lang="en-US" sz="3000" b="1" kern="1200" dirty="0">
              <a:solidFill>
                <a:schemeClr val="bg1"/>
              </a:solidFill>
            </a:rPr>
            <a:t> </a:t>
          </a:r>
          <a:r>
            <a:rPr lang="en-US" sz="3000" b="1" kern="1200" dirty="0" err="1">
              <a:solidFill>
                <a:schemeClr val="bg1"/>
              </a:solidFill>
            </a:rPr>
            <a:t>quan</a:t>
          </a:r>
          <a:r>
            <a:rPr lang="en-US" sz="3000" b="1" kern="1200" dirty="0">
              <a:solidFill>
                <a:schemeClr val="bg1"/>
              </a:solidFill>
            </a:rPr>
            <a:t> ĐKĐT: CẤP GCNĐKĐT</a:t>
          </a:r>
        </a:p>
      </dsp:txBody>
      <dsp:txXfrm>
        <a:off x="2077034" y="3559336"/>
        <a:ext cx="5997027" cy="937363"/>
      </dsp:txXfrm>
    </dsp:sp>
    <dsp:sp modelId="{AD10B449-16DA-42F9-86B0-49DE9B613582}">
      <dsp:nvSpPr>
        <dsp:cNvPr id="0" name=""/>
        <dsp:cNvSpPr/>
      </dsp:nvSpPr>
      <dsp:spPr>
        <a:xfrm>
          <a:off x="6887073" y="762607"/>
          <a:ext cx="647198" cy="64719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032693" y="762607"/>
        <a:ext cx="355958" cy="487016"/>
      </dsp:txXfrm>
    </dsp:sp>
    <dsp:sp modelId="{74099193-6090-4B3F-80E6-F4CE6298A951}">
      <dsp:nvSpPr>
        <dsp:cNvPr id="0" name=""/>
        <dsp:cNvSpPr/>
      </dsp:nvSpPr>
      <dsp:spPr>
        <a:xfrm>
          <a:off x="7499721" y="1939332"/>
          <a:ext cx="647198" cy="64719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645341" y="1939332"/>
        <a:ext cx="355958" cy="487016"/>
      </dsp:txXfrm>
    </dsp:sp>
    <dsp:sp modelId="{EAFB055B-AE50-42AF-9B8F-8E09C4EF6554}">
      <dsp:nvSpPr>
        <dsp:cNvPr id="0" name=""/>
        <dsp:cNvSpPr/>
      </dsp:nvSpPr>
      <dsp:spPr>
        <a:xfrm>
          <a:off x="8103225" y="3116056"/>
          <a:ext cx="647198" cy="64719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248845" y="3116056"/>
        <a:ext cx="355958" cy="487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8AB509DE-8278-4B13-9996-78C1B6244A50}" type="datetimeFigureOut">
              <a:rPr lang="en-US"/>
              <a:pPr>
                <a:defRPr/>
              </a:pPr>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4191A2-8188-4996-9C04-1F2BE2DAC05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1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08A615B-4E0E-4A1E-A78D-0D1A4DA5991E}" type="slidenum">
              <a:rPr lang="en-US" altLang="en-US"/>
              <a:pPr eaLnBrk="1" hangingPunct="1"/>
              <a:t>155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a typeface="MS PGothic" panose="020B0600070205080204" pitchFamily="34" charset="-128"/>
            </a:endParaRPr>
          </a:p>
        </p:txBody>
      </p:sp>
      <p:sp>
        <p:nvSpPr>
          <p:cNvPr id="352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FC2A0C8-D24F-483B-B5F5-176CD3855121}" type="slidenum">
              <a:rPr lang="en-US" altLang="en-US"/>
              <a:pPr eaLnBrk="1" hangingPunct="1"/>
              <a:t>221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353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F32C606-D088-4E06-BAD5-757F1F2E4B70}" type="slidenum">
              <a:rPr lang="en-US" altLang="en-US">
                <a:ea typeface="MS PGothic" panose="020B0600070205080204" pitchFamily="34" charset="-128"/>
              </a:rPr>
              <a:pPr eaLnBrk="1" hangingPunct="1"/>
              <a:t>223</a:t>
            </a:fld>
            <a:endParaRPr lang="en-US" altLang="en-US">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6BFD632-D9C8-4895-BAEF-5791B8360E4C}" type="slidenum">
              <a:rPr lang="en-US" altLang="en-US">
                <a:ea typeface="MS PGothic" panose="020B0600070205080204" pitchFamily="34" charset="-128"/>
              </a:rPr>
              <a:pPr eaLnBrk="1" hangingPunct="1"/>
              <a:t>224</a:t>
            </a:fld>
            <a:endParaRPr lang="en-US" altLang="en-US">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355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D1449C1-12F1-4329-B940-A19EC07B51B4}" type="slidenum">
              <a:rPr lang="en-US" altLang="en-US">
                <a:ea typeface="MS PGothic" panose="020B0600070205080204" pitchFamily="34" charset="-128"/>
              </a:rPr>
              <a:pPr eaLnBrk="1" hangingPunct="1"/>
              <a:t>225</a:t>
            </a:fld>
            <a:endParaRPr lang="en-US" altLang="en-US">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D29FFB2-C7A4-4054-8367-BDA2DA2D9DBB}" type="slidenum">
              <a:rPr lang="en-US" altLang="en-US">
                <a:ea typeface="MS PGothic" panose="020B0600070205080204" pitchFamily="34" charset="-128"/>
              </a:rPr>
              <a:pPr eaLnBrk="1" hangingPunct="1"/>
              <a:t>226</a:t>
            </a:fld>
            <a:endParaRPr lang="en-US" altLang="en-US">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357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7E789A0-E2D8-4C83-BD3B-9995367CE0BB}" type="slidenum">
              <a:rPr lang="en-US" altLang="en-US">
                <a:ea typeface="MS PGothic" panose="020B0600070205080204" pitchFamily="34" charset="-128"/>
              </a:rPr>
              <a:pPr eaLnBrk="1" hangingPunct="1"/>
              <a:t>227</a:t>
            </a:fld>
            <a:endParaRPr lang="en-US" altLang="en-US">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358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009AFD5-3377-4789-8CDE-D4D70D335D5B}" type="slidenum">
              <a:rPr lang="en-US" altLang="en-US">
                <a:ea typeface="MS PGothic" panose="020B0600070205080204" pitchFamily="34" charset="-128"/>
              </a:rPr>
              <a:pPr eaLnBrk="1" hangingPunct="1"/>
              <a:t>228</a:t>
            </a:fld>
            <a:endParaRPr lang="en-US" altLang="en-US">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359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40833A6-555C-4934-BB83-69B9B6905FBA}" type="slidenum">
              <a:rPr lang="en-US" altLang="en-US">
                <a:ea typeface="MS PGothic" panose="020B0600070205080204" pitchFamily="34" charset="-128"/>
              </a:rPr>
              <a:pPr eaLnBrk="1" hangingPunct="1"/>
              <a:t>229</a:t>
            </a:fld>
            <a:endParaRPr lang="en-US" altLang="en-US">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pPr>
                  <a:defRPr/>
                </a:pPr>
                <a:endParaRPr lang="en-US">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defRPr/>
                </a:pPr>
                <a:endParaRPr lang="en-US">
                  <a:cs typeface="Arial"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pPr>
                  <a:defRPr/>
                </a:pPr>
                <a:endParaRPr lang="en-US">
                  <a:cs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defRPr/>
                </a:pPr>
                <a:endParaRPr lang="en-US">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defRPr/>
              </a:pPr>
              <a:endParaRPr lang="en-US">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pPr>
                <a:defRPr/>
              </a:pPr>
              <a:endParaRPr lang="en-US">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cs typeface="Arial" charset="0"/>
              </a:endParaRPr>
            </a:p>
          </p:txBody>
        </p:sp>
      </p:grpSp>
      <p:sp>
        <p:nvSpPr>
          <p:cNvPr id="922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9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38EF71B-2EB1-48DB-A720-5068A83D80E4}" type="slidenum">
              <a:rPr lang="en-US" altLang="en-US"/>
              <a:pPr/>
              <a:t>‹#›</a:t>
            </a:fld>
            <a:endParaRPr lang="en-US" altLang="en-US"/>
          </a:p>
        </p:txBody>
      </p:sp>
    </p:spTree>
    <p:extLst>
      <p:ext uri="{BB962C8B-B14F-4D97-AF65-F5344CB8AC3E}">
        <p14:creationId xmlns:p14="http://schemas.microsoft.com/office/powerpoint/2010/main" val="425868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E6D6CC1-0B57-4D00-A97A-8D6B9FCE74CD}" type="slidenum">
              <a:rPr lang="en-US" altLang="en-US"/>
              <a:pPr/>
              <a:t>‹#›</a:t>
            </a:fld>
            <a:endParaRPr lang="en-US" altLang="en-US"/>
          </a:p>
        </p:txBody>
      </p:sp>
    </p:spTree>
    <p:extLst>
      <p:ext uri="{BB962C8B-B14F-4D97-AF65-F5344CB8AC3E}">
        <p14:creationId xmlns:p14="http://schemas.microsoft.com/office/powerpoint/2010/main" val="164019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5BF4BC39-5403-49C8-8850-B5BE2DDE0B15}" type="slidenum">
              <a:rPr lang="en-US" altLang="en-US"/>
              <a:pPr/>
              <a:t>‹#›</a:t>
            </a:fld>
            <a:endParaRPr lang="en-US" altLang="en-US"/>
          </a:p>
        </p:txBody>
      </p:sp>
    </p:spTree>
    <p:extLst>
      <p:ext uri="{BB962C8B-B14F-4D97-AF65-F5344CB8AC3E}">
        <p14:creationId xmlns:p14="http://schemas.microsoft.com/office/powerpoint/2010/main" val="106927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929311AF-D194-468D-97E1-392C0C5C5423}" type="slidenum">
              <a:rPr lang="en-US" altLang="en-US"/>
              <a:pPr/>
              <a:t>‹#›</a:t>
            </a:fld>
            <a:endParaRPr lang="en-US" altLang="en-US"/>
          </a:p>
        </p:txBody>
      </p:sp>
    </p:spTree>
    <p:extLst>
      <p:ext uri="{BB962C8B-B14F-4D97-AF65-F5344CB8AC3E}">
        <p14:creationId xmlns:p14="http://schemas.microsoft.com/office/powerpoint/2010/main" val="108179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76447551-51D6-435B-9ACD-558FDAD9C0E4}" type="slidenum">
              <a:rPr lang="en-US" altLang="en-US"/>
              <a:pPr/>
              <a:t>‹#›</a:t>
            </a:fld>
            <a:endParaRPr lang="en-US" altLang="en-US"/>
          </a:p>
        </p:txBody>
      </p:sp>
    </p:spTree>
    <p:extLst>
      <p:ext uri="{BB962C8B-B14F-4D97-AF65-F5344CB8AC3E}">
        <p14:creationId xmlns:p14="http://schemas.microsoft.com/office/powerpoint/2010/main" val="223488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EFF8130-283E-47A8-9B05-8364F34AB35E}" type="slidenum">
              <a:rPr lang="en-US" altLang="en-US"/>
              <a:pPr/>
              <a:t>‹#›</a:t>
            </a:fld>
            <a:endParaRPr lang="en-US" altLang="en-US"/>
          </a:p>
        </p:txBody>
      </p:sp>
    </p:spTree>
    <p:extLst>
      <p:ext uri="{BB962C8B-B14F-4D97-AF65-F5344CB8AC3E}">
        <p14:creationId xmlns:p14="http://schemas.microsoft.com/office/powerpoint/2010/main" val="235307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61BE0A7F-6D2B-4ECA-A02B-BD6788BE387B}" type="slidenum">
              <a:rPr lang="en-US" altLang="en-US"/>
              <a:pPr/>
              <a:t>‹#›</a:t>
            </a:fld>
            <a:endParaRPr lang="en-US" altLang="en-US"/>
          </a:p>
        </p:txBody>
      </p:sp>
    </p:spTree>
    <p:extLst>
      <p:ext uri="{BB962C8B-B14F-4D97-AF65-F5344CB8AC3E}">
        <p14:creationId xmlns:p14="http://schemas.microsoft.com/office/powerpoint/2010/main" val="314541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3AD84B7A-B44C-4F35-AFF8-BD1318F6DC56}" type="slidenum">
              <a:rPr lang="en-US" altLang="en-US"/>
              <a:pPr/>
              <a:t>‹#›</a:t>
            </a:fld>
            <a:endParaRPr lang="en-US" altLang="en-US"/>
          </a:p>
        </p:txBody>
      </p:sp>
    </p:spTree>
    <p:extLst>
      <p:ext uri="{BB962C8B-B14F-4D97-AF65-F5344CB8AC3E}">
        <p14:creationId xmlns:p14="http://schemas.microsoft.com/office/powerpoint/2010/main" val="195130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7FEBBC41-70B5-4E2F-B4D5-88CA3818DC59}" type="slidenum">
              <a:rPr lang="en-US" altLang="en-US"/>
              <a:pPr/>
              <a:t>‹#›</a:t>
            </a:fld>
            <a:endParaRPr lang="en-US" altLang="en-US"/>
          </a:p>
        </p:txBody>
      </p:sp>
    </p:spTree>
    <p:extLst>
      <p:ext uri="{BB962C8B-B14F-4D97-AF65-F5344CB8AC3E}">
        <p14:creationId xmlns:p14="http://schemas.microsoft.com/office/powerpoint/2010/main" val="273471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A0463343-8181-48E8-A746-A9FCCEE6D35C}" type="slidenum">
              <a:rPr lang="en-US" altLang="en-US"/>
              <a:pPr/>
              <a:t>‹#›</a:t>
            </a:fld>
            <a:endParaRPr lang="en-US" altLang="en-US"/>
          </a:p>
        </p:txBody>
      </p:sp>
    </p:spTree>
    <p:extLst>
      <p:ext uri="{BB962C8B-B14F-4D97-AF65-F5344CB8AC3E}">
        <p14:creationId xmlns:p14="http://schemas.microsoft.com/office/powerpoint/2010/main" val="54312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8583C979-9D1C-4675-9DB9-8FC625341617}" type="slidenum">
              <a:rPr lang="en-US" altLang="en-US"/>
              <a:pPr/>
              <a:t>‹#›</a:t>
            </a:fld>
            <a:endParaRPr lang="en-US" altLang="en-US"/>
          </a:p>
        </p:txBody>
      </p:sp>
    </p:spTree>
    <p:extLst>
      <p:ext uri="{BB962C8B-B14F-4D97-AF65-F5344CB8AC3E}">
        <p14:creationId xmlns:p14="http://schemas.microsoft.com/office/powerpoint/2010/main" val="76879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defRPr/>
            </a:pPr>
            <a:endParaRPr kumimoji="1" lang="en-US" sz="2400">
              <a:cs typeface="Arial"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defRPr/>
            </a:pPr>
            <a:endParaRPr kumimoji="1" lang="en-US" sz="2400">
              <a:cs typeface="Arial"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defRPr/>
            </a:pPr>
            <a:endParaRPr kumimoji="1" lang="en-US" sz="2400">
              <a:cs typeface="Arial"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kumimoji="1" lang="en-US" sz="2400">
              <a:cs typeface="Arial"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defRPr/>
            </a:pPr>
            <a:endParaRPr kumimoji="1" lang="en-US" sz="2400">
              <a:cs typeface="Arial"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defRPr/>
            </a:pPr>
            <a:endParaRPr kumimoji="1" lang="en-US" sz="2400">
              <a:cs typeface="Arial"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defRPr/>
            </a:pPr>
            <a:endParaRPr kumimoji="1" lang="en-US" sz="2400">
              <a:cs typeface="Arial" charset="0"/>
            </a:endParaRPr>
          </a:p>
        </p:txBody>
      </p:sp>
      <p:sp>
        <p:nvSpPr>
          <p:cNvPr id="2057"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20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Arial" charset="0"/>
              </a:defRPr>
            </a:lvl1pPr>
          </a:lstStyle>
          <a:p>
            <a:pPr>
              <a:defRPr/>
            </a:pPr>
            <a:endParaRPr lang="en-US"/>
          </a:p>
        </p:txBody>
      </p:sp>
      <p:sp>
        <p:nvSpPr>
          <p:cNvPr id="820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Arial" charset="0"/>
              </a:defRPr>
            </a:lvl1pPr>
          </a:lstStyle>
          <a:p>
            <a:pPr>
              <a:defRPr/>
            </a:pPr>
            <a:endParaRPr lang="en-US"/>
          </a:p>
        </p:txBody>
      </p:sp>
      <p:sp>
        <p:nvSpPr>
          <p:cNvPr id="820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822D668D-8D7B-4446-A319-B3ABDFEB0A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740" r:id="rId1"/>
    <p:sldLayoutId id="2147485730" r:id="rId2"/>
    <p:sldLayoutId id="2147485731" r:id="rId3"/>
    <p:sldLayoutId id="2147485732" r:id="rId4"/>
    <p:sldLayoutId id="2147485733" r:id="rId5"/>
    <p:sldLayoutId id="2147485734" r:id="rId6"/>
    <p:sldLayoutId id="2147485735" r:id="rId7"/>
    <p:sldLayoutId id="2147485736" r:id="rId8"/>
    <p:sldLayoutId id="2147485737" r:id="rId9"/>
    <p:sldLayoutId id="2147485738" r:id="rId10"/>
    <p:sldLayoutId id="214748573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aothanhtu@facebook.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oleObject" Target="../embeddings/oleObject4.bin"/></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3.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8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8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luatvietnam.vn/VL/662/Nghi-dinh-1312015NDCP-cua-Chinh-phu-huong-dan-ve-du-an-quan-trong-quoc-gia/E062080D-0D90-42C2-A004-827FF43E69D3/default.asp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google.com/url?sa=t&amp;source=web&amp;cd=1&amp;ved=0CBQQFjAA&amp;url=http%3A%2F%2Fapplications-of-strategic-management.24xls.com%2Fen124&amp;ei=4VSITdXpG4m3cLGvxKgM&amp;usg=AFQjCNH9ZFmlxWb1tLdxF4DR20PJdUhS-A&amp;sig2=R3A1Eh4OGs-CDyHJiwJLcw"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thuvienphapluat.vn/van-ban/Dau-tu/Nghi-dinh-84-2015-ND-CP-giam-sat-danh-gia-dau-tu-292148.asp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huvienphapluat.vn/phap-luat/tim-van-ban.aspx?keyword=135%2f2015%2fN%c4%90-CP&amp;area=2&amp;type=0&amp;lan=1&amp;match=False&amp;sort=2&amp;vc=True" TargetMode="External"/><Relationship Id="rId2" Type="http://schemas.openxmlformats.org/officeDocument/2006/relationships/hyperlink" Target="http://thuvienphapluat.vn/phap-luat/tim-van-ban.aspx?keyword=10%2f2016%2fTT-NHNN&amp;area=2&amp;type=0&amp;lan=1&amp;match=False&amp;sort=2&amp;vc=True" TargetMode="External"/><Relationship Id="rId1" Type="http://schemas.openxmlformats.org/officeDocument/2006/relationships/slideLayout" Target="../slideLayouts/slideLayout2.xml"/><Relationship Id="rId4" Type="http://schemas.openxmlformats.org/officeDocument/2006/relationships/hyperlink" Target="http://luatvietnam.vn/VL/662/Thong-tu-092015TTBKHDT-cua-Bo-Ke-hoach-va-Dau-tu-ve-viec-ban-hanh-mau-van-ban-thuc-hien-thu-tuc-dau-/36CA81B4-94C7-43D6-B8CB-FB87602670FC/default.aspx"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5257800"/>
          </a:xfrm>
        </p:spPr>
        <p:txBody>
          <a:bodyPr/>
          <a:lstStyle/>
          <a:p>
            <a:pPr algn="ctr"/>
            <a:br>
              <a:rPr lang="en-US" altLang="en-US" sz="3200" b="1" u="sng"/>
            </a:br>
            <a:br>
              <a:rPr lang="en-US" altLang="en-US" sz="3200" b="1" u="sng"/>
            </a:br>
            <a:br>
              <a:rPr lang="en-US" altLang="en-US" sz="3200" b="1" u="sng"/>
            </a:br>
            <a:br>
              <a:rPr lang="en-US" altLang="en-US" sz="3200" b="1" u="sng"/>
            </a:br>
            <a:br>
              <a:rPr lang="en-US" altLang="en-US" sz="3200" b="1" u="sng"/>
            </a:br>
            <a:br>
              <a:rPr lang="en-US" altLang="en-US" sz="3200" b="1" u="sng"/>
            </a:br>
            <a:br>
              <a:rPr lang="en-US" altLang="en-US" sz="3200" b="1" u="sng"/>
            </a:br>
            <a:br>
              <a:rPr lang="en-US" altLang="en-US" sz="3200" b="1" u="sng"/>
            </a:br>
            <a:br>
              <a:rPr lang="en-US" altLang="en-US" sz="3200" b="1" u="sng"/>
            </a:br>
            <a:br>
              <a:rPr lang="en-US" altLang="en-US" sz="3200" b="1" u="sng"/>
            </a:br>
            <a:br>
              <a:rPr lang="en-US" altLang="en-US" sz="3200" b="1" u="sng"/>
            </a:br>
            <a:br>
              <a:rPr lang="en-US" altLang="en-US" sz="2800" b="1" u="sng">
                <a:solidFill>
                  <a:srgbClr val="00B0F0"/>
                </a:solidFill>
              </a:rPr>
            </a:br>
            <a:br>
              <a:rPr lang="en-US" altLang="en-US" sz="3200" b="1" u="sng"/>
            </a:br>
            <a:br>
              <a:rPr lang="en-US" altLang="en-US" sz="3200" b="1" u="sng"/>
            </a:br>
            <a:r>
              <a:rPr lang="en-US" altLang="en-US" sz="5000" b="1">
                <a:solidFill>
                  <a:srgbClr val="FF0000"/>
                </a:solidFill>
              </a:rPr>
              <a:t>LUẬT ĐẦU TƯ</a:t>
            </a:r>
            <a:br>
              <a:rPr lang="en-US" altLang="en-US" sz="5000" b="1">
                <a:solidFill>
                  <a:srgbClr val="FF0000"/>
                </a:solidFill>
              </a:rPr>
            </a:br>
            <a:r>
              <a:rPr lang="en-US" altLang="en-US" sz="3600" b="1"/>
              <a:t>(LAW ON INVESTMENT)</a:t>
            </a:r>
            <a:br>
              <a:rPr lang="en-US" altLang="en-US" sz="3600" b="1"/>
            </a:br>
            <a:br>
              <a:rPr lang="en-US" altLang="en-US" sz="3600" b="1"/>
            </a:br>
            <a:br>
              <a:rPr lang="en-US" altLang="en-US" sz="3600" b="1"/>
            </a:br>
            <a:r>
              <a:rPr lang="en-US" altLang="en-US" sz="3600" b="1"/>
              <a:t>Ncs-</a:t>
            </a:r>
            <a:r>
              <a:rPr lang="en-US" altLang="en-US" sz="3200" b="1"/>
              <a:t>Ths. Từ Thanh Thảo</a:t>
            </a:r>
            <a:br>
              <a:rPr lang="en-US" altLang="en-US" sz="3200" b="1"/>
            </a:br>
            <a:r>
              <a:rPr lang="en-US" altLang="en-US" sz="3200" b="1"/>
              <a:t>GV ĐH LUẬT TP.HCM</a:t>
            </a:r>
            <a:br>
              <a:rPr lang="en-US" altLang="en-US" sz="3200" b="1"/>
            </a:br>
            <a:r>
              <a:rPr lang="en-US" altLang="en-US" sz="3200" b="1"/>
              <a:t> </a:t>
            </a:r>
            <a:br>
              <a:rPr lang="en-US" altLang="en-US" sz="3200" b="1"/>
            </a:br>
            <a:r>
              <a:rPr lang="en-US" altLang="en-US" sz="3200" b="1"/>
              <a:t>  </a:t>
            </a:r>
            <a:br>
              <a:rPr lang="en-US" altLang="en-US" sz="3200" b="1"/>
            </a:br>
            <a:r>
              <a:rPr lang="en-US" altLang="en-US" sz="3200" b="1"/>
              <a:t>  </a:t>
            </a:r>
          </a:p>
        </p:txBody>
      </p:sp>
      <p:sp>
        <p:nvSpPr>
          <p:cNvPr id="4099" name="Rectangle 3"/>
          <p:cNvSpPr>
            <a:spLocks noGrp="1" noChangeArrowheads="1"/>
          </p:cNvSpPr>
          <p:nvPr>
            <p:ph type="subTitle" idx="1"/>
          </p:nvPr>
        </p:nvSpPr>
        <p:spPr>
          <a:xfrm>
            <a:off x="0" y="4038600"/>
            <a:ext cx="9144000" cy="2438400"/>
          </a:xfrm>
        </p:spPr>
        <p:txBody>
          <a:bodyPr/>
          <a:lstStyle/>
          <a:p>
            <a:pPr algn="just" eaLnBrk="1" hangingPunct="1"/>
            <a:r>
              <a:rPr lang="en-US" altLang="en-US" sz="2800" b="1">
                <a:solidFill>
                  <a:srgbClr val="FF0000"/>
                </a:solidFill>
                <a:latin typeface="VNI-Times" pitchFamily="2" charset="0"/>
              </a:rPr>
              <a:t>	</a:t>
            </a:r>
            <a:r>
              <a:rPr lang="en-US" altLang="en-US" sz="2500" b="1">
                <a:solidFill>
                  <a:srgbClr val="FF0000"/>
                </a:solidFill>
                <a:latin typeface="VNI-Times" pitchFamily="2" charset="0"/>
              </a:rPr>
              <a:t>ĐT: 0936135274</a:t>
            </a:r>
          </a:p>
          <a:p>
            <a:pPr algn="just" eaLnBrk="1" hangingPunct="1"/>
            <a:r>
              <a:rPr lang="en-US" altLang="en-US" sz="2500" b="1">
                <a:solidFill>
                  <a:srgbClr val="FF0000"/>
                </a:solidFill>
                <a:latin typeface="VNI-Times" pitchFamily="2" charset="0"/>
              </a:rPr>
              <a:t>	Fb: </a:t>
            </a:r>
            <a:r>
              <a:rPr lang="en-US" altLang="en-US" sz="2500" b="1">
                <a:solidFill>
                  <a:srgbClr val="FF0000"/>
                </a:solidFill>
                <a:latin typeface="VNI-Times" pitchFamily="2" charset="0"/>
                <a:hlinkClick r:id="rId2"/>
              </a:rPr>
              <a:t>thaothanhtu@facebook.com</a:t>
            </a:r>
            <a:endParaRPr lang="en-US" altLang="en-US" sz="2500" b="1">
              <a:solidFill>
                <a:srgbClr val="FF0000"/>
              </a:solidFill>
              <a:latin typeface="VNI-Times" pitchFamily="2" charset="0"/>
            </a:endParaRPr>
          </a:p>
          <a:p>
            <a:pPr algn="just" eaLnBrk="1" hangingPunct="1"/>
            <a:r>
              <a:rPr lang="en-US" altLang="en-US" sz="2500" b="1">
                <a:solidFill>
                  <a:srgbClr val="FF0000"/>
                </a:solidFill>
                <a:latin typeface="VNI-Times" pitchFamily="2" charset="0"/>
              </a:rPr>
              <a:t>	Email: thanhthaodhl@gmail.com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28600"/>
            <a:ext cx="7793038" cy="776288"/>
          </a:xfrm>
        </p:spPr>
        <p:txBody>
          <a:bodyPr/>
          <a:lstStyle/>
          <a:p>
            <a:pPr algn="ctr"/>
            <a:r>
              <a:rPr lang="en-US" altLang="en-US" sz="3600" b="1"/>
              <a:t>Tài liệu khoa học</a:t>
            </a:r>
          </a:p>
        </p:txBody>
      </p:sp>
      <p:sp>
        <p:nvSpPr>
          <p:cNvPr id="13315" name="Content Placeholder 2"/>
          <p:cNvSpPr>
            <a:spLocks noGrp="1"/>
          </p:cNvSpPr>
          <p:nvPr>
            <p:ph idx="1"/>
          </p:nvPr>
        </p:nvSpPr>
        <p:spPr>
          <a:xfrm>
            <a:off x="0" y="533400"/>
            <a:ext cx="8991600" cy="5638800"/>
          </a:xfrm>
        </p:spPr>
        <p:txBody>
          <a:bodyPr/>
          <a:lstStyle/>
          <a:p>
            <a:pPr algn="just"/>
            <a:r>
              <a:rPr lang="en-US" altLang="en-US" sz="2400" b="1"/>
              <a:t>Tập thể tác giả: </a:t>
            </a:r>
            <a:r>
              <a:rPr lang="en-US" altLang="en-US" sz="2400" b="1" i="1"/>
              <a:t>Giáo trình Luật thương mại 1,</a:t>
            </a:r>
            <a:r>
              <a:rPr lang="en-US" altLang="en-US" sz="2400" b="1"/>
              <a:t> Đại học Luật Hà nội, Nxb CAND. Hà nội, 2006.</a:t>
            </a:r>
          </a:p>
          <a:p>
            <a:pPr algn="just">
              <a:buFont typeface="Wingdings" panose="05000000000000000000" pitchFamily="2" charset="2"/>
              <a:buNone/>
            </a:pPr>
            <a:endParaRPr lang="en-US" altLang="en-US" sz="2400" b="1"/>
          </a:p>
          <a:p>
            <a:pPr algn="just"/>
            <a:r>
              <a:rPr lang="en-US" altLang="en-US" sz="2400" b="1"/>
              <a:t>Tập thể tác giả: </a:t>
            </a:r>
            <a:r>
              <a:rPr lang="en-US" altLang="en-US" sz="2400" b="1" i="1"/>
              <a:t>Giáo trình Luật thương mại 2,</a:t>
            </a:r>
            <a:r>
              <a:rPr lang="en-US" altLang="en-US" sz="2400" b="1"/>
              <a:t> Khoa Luật  ĐHQG Hà nội, Nxb CAND. Hà nội, 2006. </a:t>
            </a:r>
          </a:p>
          <a:p>
            <a:pPr algn="just"/>
            <a:endParaRPr lang="en-US" altLang="en-US" sz="2400" b="1"/>
          </a:p>
          <a:p>
            <a:pPr algn="just"/>
            <a:r>
              <a:rPr lang="en-US" altLang="en-US" sz="2400" b="1"/>
              <a:t>TS Phạm Duy Nghĩa “Chuyên khảo luật kinh tế ” - Khoa Luật ĐHQG Hà nội, NxB Đại học Quốc gia Hà nội, 2004. </a:t>
            </a:r>
          </a:p>
          <a:p>
            <a:pPr algn="just">
              <a:buFont typeface="Wingdings" panose="05000000000000000000" pitchFamily="2" charset="2"/>
              <a:buNone/>
            </a:pPr>
            <a:endParaRPr lang="en-US" altLang="en-US" sz="2400" b="1"/>
          </a:p>
          <a:p>
            <a:pPr algn="just"/>
            <a:r>
              <a:rPr lang="en-US" altLang="en-US" sz="2400" b="1"/>
              <a:t>Th.s Lê Minh Toàn: </a:t>
            </a:r>
            <a:r>
              <a:rPr lang="en-US" altLang="en-US" sz="2400" b="1" i="1"/>
              <a:t>Những điều cần biết về đầu tư nước ngoài</a:t>
            </a:r>
            <a:r>
              <a:rPr lang="en-US" altLang="en-US" sz="2400" b="1"/>
              <a:t>, Nxb Chính trị Quốc gia, Hà nội, năm 2001. </a:t>
            </a:r>
          </a:p>
          <a:p>
            <a:pPr algn="just">
              <a:buFont typeface="Wingdings" panose="05000000000000000000" pitchFamily="2" charset="2"/>
              <a:buNone/>
            </a:pPr>
            <a:endParaRPr lang="en-US" altLang="en-US" sz="2400" b="1"/>
          </a:p>
          <a:p>
            <a:pPr algn="just"/>
            <a:r>
              <a:rPr lang="vi-VN" altLang="en-US" sz="2400" b="1"/>
              <a:t>Luận án </a:t>
            </a:r>
            <a:r>
              <a:rPr lang="en-US" altLang="en-US" sz="2400" b="1"/>
              <a:t>TS</a:t>
            </a:r>
            <a:r>
              <a:rPr lang="vi-VN" altLang="en-US" sz="2400" b="1"/>
              <a:t>/ Nguyễn Khắc Định</a:t>
            </a:r>
            <a:r>
              <a:rPr lang="en-US" altLang="en-US" sz="2400" b="1"/>
              <a:t>: </a:t>
            </a:r>
            <a:r>
              <a:rPr lang="vi-VN" altLang="en-US" sz="2400" b="1"/>
              <a:t>Hoàn thiện pháp luật về đầu tư trực tiếp nước ngoài trong xu hướng nhất thể hoá pháp luật về đầu tư ở nước ngoài</a:t>
            </a:r>
            <a:r>
              <a:rPr lang="en-US" altLang="en-US" sz="2400" b="1"/>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209800" y="-731838"/>
            <a:ext cx="7793038" cy="1463676"/>
          </a:xfrm>
        </p:spPr>
        <p:txBody>
          <a:bodyPr/>
          <a:lstStyle/>
          <a:p>
            <a:pPr eaLnBrk="1" hangingPunct="1"/>
            <a:r>
              <a:rPr lang="en-US" altLang="en-US" sz="2800" b="1">
                <a:solidFill>
                  <a:srgbClr val="FF0000"/>
                </a:solidFill>
              </a:rPr>
              <a:t>Quyền tự do kinh doanh</a:t>
            </a:r>
          </a:p>
        </p:txBody>
      </p:sp>
      <p:graphicFrame>
        <p:nvGraphicFramePr>
          <p:cNvPr id="5" name="Content Placeholder 4"/>
          <p:cNvGraphicFramePr>
            <a:graphicFrameLocks noGrp="1"/>
          </p:cNvGraphicFramePr>
          <p:nvPr>
            <p:ph idx="1"/>
          </p:nvPr>
        </p:nvGraphicFramePr>
        <p:xfrm>
          <a:off x="457728" y="1599903"/>
          <a:ext cx="8686271" cy="452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477" name="TextBox 6"/>
          <p:cNvSpPr txBox="1">
            <a:spLocks noChangeArrowheads="1"/>
          </p:cNvSpPr>
          <p:nvPr/>
        </p:nvSpPr>
        <p:spPr bwMode="auto">
          <a:xfrm>
            <a:off x="228600" y="304800"/>
            <a:ext cx="18034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buFont typeface="Courier New" panose="02070309020205020404" pitchFamily="49" charset="0"/>
              <a:buChar char="o"/>
            </a:pPr>
            <a:r>
              <a:rPr lang="en-US" altLang="en-US" sz="1400"/>
              <a:t> </a:t>
            </a:r>
            <a:r>
              <a:rPr lang="en-US" altLang="en-US" b="1"/>
              <a:t>Ngành, nghề chỉ quy định tại Luật đầu tư</a:t>
            </a:r>
          </a:p>
          <a:p>
            <a:pPr eaLnBrk="1" hangingPunct="1">
              <a:buFont typeface="Courier New" panose="02070309020205020404" pitchFamily="49" charset="0"/>
              <a:buChar char="o"/>
            </a:pPr>
            <a:r>
              <a:rPr lang="en-US" altLang="en-US" b="1"/>
              <a:t> Áp dụng chung cho mọi NĐT</a:t>
            </a:r>
          </a:p>
          <a:p>
            <a:pPr eaLnBrk="1" hangingPunct="1">
              <a:buFont typeface="Courier New" panose="02070309020205020404" pitchFamily="49" charset="0"/>
              <a:buChar char="o"/>
            </a:pPr>
            <a:endParaRPr lang="en-US" altLang="en-US" b="1"/>
          </a:p>
          <a:p>
            <a:pPr eaLnBrk="1" hangingPunct="1">
              <a:buFont typeface="Courier New" panose="02070309020205020404" pitchFamily="49" charset="0"/>
              <a:buChar char="o"/>
            </a:pPr>
            <a:r>
              <a:rPr lang="en-US" altLang="en-US" b="1"/>
              <a:t> Điều kiện cho từng ngành, nghề quy định tại Luật, Pháp lệnh, Nghị định,  Điều ước QT.</a:t>
            </a:r>
          </a:p>
          <a:p>
            <a:pPr eaLnBrk="1" hangingPunct="1">
              <a:buFont typeface="Courier New" panose="02070309020205020404" pitchFamily="49" charset="0"/>
              <a:buChar char="o"/>
            </a:pPr>
            <a:endParaRPr lang="en-US" altLang="en-US" b="1"/>
          </a:p>
          <a:p>
            <a:pPr eaLnBrk="1" hangingPunct="1">
              <a:buFont typeface="Courier New" panose="02070309020205020404" pitchFamily="49" charset="0"/>
              <a:buChar char="o"/>
            </a:pPr>
            <a:r>
              <a:rPr lang="en-US" altLang="en-US" b="1"/>
              <a:t> Đăng tải trên cổng thông tin quốc gia về đăng ký doanh nghiệp</a:t>
            </a:r>
          </a:p>
          <a:p>
            <a:pPr eaLnBrk="1" hangingPunct="1">
              <a:buFont typeface="Courier New" panose="02070309020205020404" pitchFamily="49" charset="0"/>
              <a:buChar char="o"/>
            </a:pPr>
            <a:endParaRPr lang="en-US" altLang="en-US" sz="1400"/>
          </a:p>
          <a:p>
            <a:pPr eaLnBrk="1" hangingPunct="1">
              <a:buFont typeface="Courier New" panose="02070309020205020404" pitchFamily="49" charset="0"/>
              <a:buChar char="o"/>
            </a:pPr>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31838"/>
            <a:ext cx="7793038" cy="1462088"/>
          </a:xfrm>
        </p:spPr>
        <p:txBody>
          <a:bodyPr/>
          <a:lstStyle/>
          <a:p>
            <a:pPr eaLnBrk="1" hangingPunct="1"/>
            <a:r>
              <a:rPr lang="en-US" altLang="en-US" sz="3500" b="1"/>
              <a:t>1. Cấm đầu tư kinh doanh</a:t>
            </a:r>
          </a:p>
        </p:txBody>
      </p:sp>
      <p:sp>
        <p:nvSpPr>
          <p:cNvPr id="106499" name="Content Placeholder 2"/>
          <p:cNvSpPr>
            <a:spLocks noGrp="1"/>
          </p:cNvSpPr>
          <p:nvPr>
            <p:ph idx="1"/>
          </p:nvPr>
        </p:nvSpPr>
        <p:spPr>
          <a:xfrm>
            <a:off x="828675" y="1327150"/>
            <a:ext cx="6708775" cy="4195763"/>
          </a:xfrm>
        </p:spPr>
        <p:txBody>
          <a:bodyPr/>
          <a:lstStyle/>
          <a:p>
            <a:pPr eaLnBrk="1" hangingPunct="1"/>
            <a:endParaRPr lang="en-US" altLang="en-US" sz="2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altLang="en-US"/>
          </a:p>
        </p:txBody>
      </p:sp>
      <p:sp>
        <p:nvSpPr>
          <p:cNvPr id="107523" name="Content Placeholder 2"/>
          <p:cNvSpPr>
            <a:spLocks noGrp="1"/>
          </p:cNvSpPr>
          <p:nvPr>
            <p:ph idx="1"/>
          </p:nvPr>
        </p:nvSpPr>
        <p:spPr>
          <a:xfrm>
            <a:off x="381000" y="2017713"/>
            <a:ext cx="8574088" cy="4114800"/>
          </a:xfrm>
        </p:spPr>
        <p:txBody>
          <a:bodyPr/>
          <a:lstStyle/>
          <a:p>
            <a:pPr algn="just">
              <a:buFont typeface="Wingdings" panose="05000000000000000000" pitchFamily="2" charset="2"/>
              <a:buNone/>
            </a:pPr>
            <a:r>
              <a:rPr lang="en-US" altLang="en-US" b="1"/>
              <a:t>	</a:t>
            </a:r>
            <a:r>
              <a:rPr lang="vi-VN" altLang="en-US" b="1"/>
              <a:t>Luật Sửa đổi, bổ sung Điều 6 và Phụ lục 4 về Danh mục ngành, nghề đầu tư kinh doanh có điều kiện của Luật Đầu tư của Quốc hội, số 03/2016/QH14</a:t>
            </a:r>
            <a:r>
              <a:rPr lang="en-US" altLang="en-US" b="1"/>
              <a:t>:</a:t>
            </a:r>
          </a:p>
          <a:p>
            <a:pPr>
              <a:buFont typeface="Wingdings" panose="05000000000000000000" pitchFamily="2" charset="2"/>
              <a:buNone/>
            </a:pPr>
            <a:r>
              <a:rPr lang="en-US" altLang="en-US" b="1">
                <a:solidFill>
                  <a:srgbClr val="FF0000"/>
                </a:solidFill>
              </a:rPr>
              <a:t>	Bổ sung: Cấm Kinh doanh pháo nổ</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914400" y="-731838"/>
            <a:ext cx="7793038" cy="1462088"/>
          </a:xfrm>
        </p:spPr>
        <p:txBody>
          <a:bodyPr/>
          <a:lstStyle/>
          <a:p>
            <a:pPr eaLnBrk="1" hangingPunct="1"/>
            <a:r>
              <a:rPr lang="en-US" altLang="en-US" sz="2500" b="1"/>
              <a:t> Cấm đầu tư kinh doanh</a:t>
            </a:r>
          </a:p>
        </p:txBody>
      </p:sp>
      <p:sp>
        <p:nvSpPr>
          <p:cNvPr id="3" name="Content Placeholder 2"/>
          <p:cNvSpPr>
            <a:spLocks noGrp="1"/>
          </p:cNvSpPr>
          <p:nvPr>
            <p:ph idx="1"/>
          </p:nvPr>
        </p:nvSpPr>
        <p:spPr>
          <a:xfrm>
            <a:off x="0" y="838200"/>
            <a:ext cx="8915400" cy="5875338"/>
          </a:xfrm>
        </p:spPr>
        <p:txBody>
          <a:bodyPr rtlCol="0">
            <a:normAutofit/>
          </a:bodyPr>
          <a:lstStyle/>
          <a:p>
            <a:pPr algn="just" eaLnBrk="1" fontAlgn="auto" hangingPunct="1">
              <a:spcAft>
                <a:spcPts val="0"/>
              </a:spcAft>
              <a:buClr>
                <a:schemeClr val="bg2">
                  <a:lumMod val="40000"/>
                  <a:lumOff val="60000"/>
                </a:schemeClr>
              </a:buClr>
              <a:buFont typeface="Wingdings" panose="05000000000000000000" pitchFamily="2" charset="2"/>
              <a:buChar char="Ø"/>
              <a:defRPr/>
            </a:pPr>
            <a:r>
              <a:rPr lang="en-US" sz="2400" b="1" dirty="0" err="1"/>
              <a:t>Luật</a:t>
            </a:r>
            <a:r>
              <a:rPr lang="en-US" sz="2400" b="1" dirty="0"/>
              <a:t> </a:t>
            </a:r>
            <a:r>
              <a:rPr lang="en-US" sz="2400" b="1" dirty="0" err="1"/>
              <a:t>đầu</a:t>
            </a:r>
            <a:r>
              <a:rPr lang="en-US" sz="2400" b="1" dirty="0"/>
              <a:t> </a:t>
            </a:r>
            <a:r>
              <a:rPr lang="en-US" sz="2400" b="1" dirty="0" err="1"/>
              <a:t>tư</a:t>
            </a:r>
            <a:r>
              <a:rPr lang="en-US" sz="2400" b="1" dirty="0"/>
              <a:t> 2005 </a:t>
            </a:r>
            <a:r>
              <a:rPr lang="en-US" sz="2400" b="1" dirty="0" err="1"/>
              <a:t>nêu</a:t>
            </a:r>
            <a:r>
              <a:rPr lang="en-US" sz="2400" b="1" dirty="0"/>
              <a:t> </a:t>
            </a:r>
            <a:r>
              <a:rPr lang="en-US" sz="2400" b="1" dirty="0" err="1"/>
              <a:t>một</a:t>
            </a:r>
            <a:r>
              <a:rPr lang="en-US" sz="2400" b="1" dirty="0"/>
              <a:t> </a:t>
            </a:r>
            <a:r>
              <a:rPr lang="en-US" sz="2400" b="1" dirty="0" err="1"/>
              <a:t>cách</a:t>
            </a:r>
            <a:r>
              <a:rPr lang="en-US" sz="2400" b="1" dirty="0"/>
              <a:t> </a:t>
            </a:r>
            <a:r>
              <a:rPr lang="en-US" sz="2400" b="1" dirty="0" err="1"/>
              <a:t>khá</a:t>
            </a:r>
            <a:r>
              <a:rPr lang="en-US" sz="2400" b="1" dirty="0"/>
              <a:t> </a:t>
            </a:r>
            <a:r>
              <a:rPr lang="en-US" sz="2400" b="1" dirty="0" err="1"/>
              <a:t>chung</a:t>
            </a:r>
            <a:r>
              <a:rPr lang="en-US" sz="2400" b="1" dirty="0"/>
              <a:t> </a:t>
            </a:r>
            <a:r>
              <a:rPr lang="en-US" sz="2400" b="1" dirty="0" err="1"/>
              <a:t>chung</a:t>
            </a:r>
            <a:r>
              <a:rPr lang="en-US" sz="2400" b="1" dirty="0"/>
              <a:t>, </a:t>
            </a:r>
            <a:r>
              <a:rPr lang="en-US" sz="2400" b="1" dirty="0" err="1"/>
              <a:t>khó</a:t>
            </a:r>
            <a:r>
              <a:rPr lang="en-US" sz="2400" b="1" dirty="0"/>
              <a:t> </a:t>
            </a:r>
            <a:r>
              <a:rPr lang="en-US" sz="2400" b="1" dirty="0" err="1"/>
              <a:t>xác</a:t>
            </a:r>
            <a:r>
              <a:rPr lang="en-US" sz="2400" b="1" dirty="0"/>
              <a:t> </a:t>
            </a:r>
            <a:r>
              <a:rPr lang="en-US" sz="2400" b="1" dirty="0" err="1"/>
              <a:t>định</a:t>
            </a:r>
            <a:r>
              <a:rPr lang="en-US" sz="2400" b="1" dirty="0"/>
              <a:t> -&gt;</a:t>
            </a:r>
            <a:r>
              <a:rPr lang="en-US" sz="2400" b="1" dirty="0" err="1"/>
              <a:t>khó</a:t>
            </a:r>
            <a:r>
              <a:rPr lang="en-US" sz="2400" b="1" dirty="0"/>
              <a:t> </a:t>
            </a:r>
            <a:r>
              <a:rPr lang="en-US" sz="2400" b="1" dirty="0" err="1"/>
              <a:t>khăn</a:t>
            </a:r>
            <a:r>
              <a:rPr lang="en-US" sz="2400" b="1" dirty="0"/>
              <a:t> </a:t>
            </a:r>
            <a:r>
              <a:rPr lang="en-US" sz="2400" b="1" dirty="0" err="1"/>
              <a:t>trong</a:t>
            </a:r>
            <a:r>
              <a:rPr lang="en-US" sz="2400" b="1" dirty="0"/>
              <a:t> </a:t>
            </a:r>
            <a:r>
              <a:rPr lang="en-US" sz="2400" b="1" dirty="0" err="1"/>
              <a:t>quá</a:t>
            </a:r>
            <a:r>
              <a:rPr lang="en-US" sz="2400" b="1" dirty="0"/>
              <a:t> </a:t>
            </a:r>
            <a:r>
              <a:rPr lang="en-US" sz="2400" b="1" dirty="0" err="1"/>
              <a:t>trình</a:t>
            </a:r>
            <a:r>
              <a:rPr lang="en-US" sz="2400" b="1" dirty="0"/>
              <a:t> </a:t>
            </a:r>
            <a:r>
              <a:rPr lang="en-US" sz="2400" b="1" dirty="0" err="1"/>
              <a:t>thực</a:t>
            </a:r>
            <a:r>
              <a:rPr lang="en-US" sz="2400" b="1" dirty="0"/>
              <a:t> </a:t>
            </a:r>
            <a:r>
              <a:rPr lang="en-US" sz="2400" b="1" dirty="0" err="1"/>
              <a:t>hiện</a:t>
            </a:r>
            <a:r>
              <a:rPr lang="en-US" sz="2400" b="1" dirty="0"/>
              <a:t> </a:t>
            </a:r>
            <a:r>
              <a:rPr lang="en-US" sz="2400" b="1" dirty="0" err="1"/>
              <a:t>đầu</a:t>
            </a:r>
            <a:r>
              <a:rPr lang="en-US" sz="2400" b="1" dirty="0"/>
              <a:t> </a:t>
            </a:r>
            <a:r>
              <a:rPr lang="en-US" sz="2400" b="1" dirty="0" err="1"/>
              <a:t>tư</a:t>
            </a:r>
            <a:r>
              <a:rPr lang="en-US" sz="2400" b="1" dirty="0"/>
              <a:t> </a:t>
            </a:r>
            <a:r>
              <a:rPr lang="en-US" sz="2400" b="1" dirty="0" err="1"/>
              <a:t>kinh</a:t>
            </a:r>
            <a:r>
              <a:rPr lang="en-US" sz="2400" b="1" dirty="0"/>
              <a:t> </a:t>
            </a:r>
            <a:r>
              <a:rPr lang="en-US" sz="2400" b="1" dirty="0" err="1"/>
              <a:t>doanh</a:t>
            </a:r>
            <a:endParaRPr lang="en-US" sz="2400" b="1" dirty="0"/>
          </a:p>
          <a:p>
            <a:pPr algn="just" eaLnBrk="1" fontAlgn="auto" hangingPunct="1">
              <a:spcAft>
                <a:spcPts val="0"/>
              </a:spcAft>
              <a:buClr>
                <a:schemeClr val="bg2">
                  <a:lumMod val="40000"/>
                  <a:lumOff val="60000"/>
                </a:schemeClr>
              </a:buClr>
              <a:buFont typeface="Wingdings" panose="05000000000000000000" pitchFamily="2" charset="2"/>
              <a:buChar char="Ø"/>
              <a:defRPr/>
            </a:pPr>
            <a:endParaRPr lang="en-US" sz="2400" b="1" dirty="0"/>
          </a:p>
          <a:p>
            <a:pPr algn="just" eaLnBrk="1" fontAlgn="auto" hangingPunct="1">
              <a:spcAft>
                <a:spcPts val="0"/>
              </a:spcAft>
              <a:buClr>
                <a:schemeClr val="bg2">
                  <a:lumMod val="40000"/>
                  <a:lumOff val="60000"/>
                </a:schemeClr>
              </a:buClr>
              <a:buFont typeface="Wingdings" panose="05000000000000000000" pitchFamily="2" charset="2"/>
              <a:buChar char="Ø"/>
              <a:defRPr/>
            </a:pPr>
            <a:r>
              <a:rPr lang="en-US" sz="2400" b="1" dirty="0" err="1"/>
              <a:t>Luật</a:t>
            </a:r>
            <a:r>
              <a:rPr lang="en-US" sz="2400" b="1" dirty="0"/>
              <a:t> </a:t>
            </a:r>
            <a:r>
              <a:rPr lang="en-US" sz="2400" b="1" dirty="0" err="1"/>
              <a:t>đầu</a:t>
            </a:r>
            <a:r>
              <a:rPr lang="en-US" sz="2400" b="1" dirty="0"/>
              <a:t> </a:t>
            </a:r>
            <a:r>
              <a:rPr lang="en-US" sz="2400" b="1" dirty="0" err="1"/>
              <a:t>tư</a:t>
            </a:r>
            <a:r>
              <a:rPr lang="en-US" sz="2400" b="1" dirty="0"/>
              <a:t> 2014 </a:t>
            </a:r>
            <a:r>
              <a:rPr lang="en-US" sz="2400" b="1" dirty="0" err="1"/>
              <a:t>vạch</a:t>
            </a:r>
            <a:r>
              <a:rPr lang="en-US" sz="2400" b="1" dirty="0"/>
              <a:t> </a:t>
            </a:r>
            <a:r>
              <a:rPr lang="en-US" sz="2400" b="1" dirty="0" err="1"/>
              <a:t>rõ</a:t>
            </a:r>
            <a:r>
              <a:rPr lang="en-US" sz="2400" b="1" dirty="0"/>
              <a:t> </a:t>
            </a:r>
            <a:r>
              <a:rPr lang="en-US" sz="2400" b="1" dirty="0" err="1"/>
              <a:t>ranh</a:t>
            </a:r>
            <a:r>
              <a:rPr lang="en-US" sz="2400" b="1" dirty="0"/>
              <a:t> </a:t>
            </a:r>
            <a:r>
              <a:rPr lang="en-US" sz="2400" b="1" dirty="0" err="1"/>
              <a:t>giới</a:t>
            </a:r>
            <a:r>
              <a:rPr lang="en-US" sz="2400" b="1" dirty="0"/>
              <a:t> </a:t>
            </a:r>
            <a:r>
              <a:rPr lang="en-US" sz="2400" b="1" dirty="0" err="1"/>
              <a:t>của</a:t>
            </a:r>
            <a:r>
              <a:rPr lang="en-US" sz="2400" b="1" dirty="0"/>
              <a:t> </a:t>
            </a:r>
            <a:r>
              <a:rPr lang="en-US" sz="2400" b="1" dirty="0" err="1"/>
              <a:t>các</a:t>
            </a:r>
            <a:r>
              <a:rPr lang="en-US" sz="2400" b="1" dirty="0"/>
              <a:t> </a:t>
            </a:r>
            <a:r>
              <a:rPr lang="en-US" sz="2400" b="1" dirty="0" err="1"/>
              <a:t>ngành</a:t>
            </a:r>
            <a:r>
              <a:rPr lang="en-US" sz="2400" b="1" dirty="0"/>
              <a:t> </a:t>
            </a:r>
            <a:r>
              <a:rPr lang="en-US" sz="2400" b="1" dirty="0" err="1"/>
              <a:t>nghề</a:t>
            </a:r>
            <a:r>
              <a:rPr lang="en-US" sz="2400" b="1" dirty="0"/>
              <a:t> </a:t>
            </a:r>
            <a:r>
              <a:rPr lang="en-US" sz="2400" b="1" dirty="0" err="1"/>
              <a:t>bị</a:t>
            </a:r>
            <a:r>
              <a:rPr lang="en-US" sz="2400" b="1" dirty="0"/>
              <a:t> </a:t>
            </a:r>
            <a:r>
              <a:rPr lang="en-US" sz="2400" b="1" dirty="0" err="1"/>
              <a:t>cấm</a:t>
            </a:r>
            <a:r>
              <a:rPr lang="en-US" sz="2400" b="1" dirty="0"/>
              <a:t> </a:t>
            </a:r>
            <a:r>
              <a:rPr lang="en-US" sz="2400" b="1" dirty="0" err="1"/>
              <a:t>đầu</a:t>
            </a:r>
            <a:r>
              <a:rPr lang="en-US" sz="2400" b="1" dirty="0"/>
              <a:t> </a:t>
            </a:r>
            <a:r>
              <a:rPr lang="en-US" sz="2400" b="1" dirty="0" err="1"/>
              <a:t>tư</a:t>
            </a:r>
            <a:r>
              <a:rPr lang="en-US" sz="2400" b="1" dirty="0"/>
              <a:t> </a:t>
            </a:r>
            <a:r>
              <a:rPr lang="en-US" sz="2400" b="1" dirty="0" err="1"/>
              <a:t>kinh</a:t>
            </a:r>
            <a:r>
              <a:rPr lang="en-US" sz="2400" b="1" dirty="0"/>
              <a:t> </a:t>
            </a:r>
            <a:r>
              <a:rPr lang="en-US" sz="2400" b="1" dirty="0" err="1"/>
              <a:t>doanh</a:t>
            </a:r>
            <a:r>
              <a:rPr lang="en-US" sz="2400" b="1" dirty="0"/>
              <a:t> : </a:t>
            </a:r>
            <a:r>
              <a:rPr lang="en-US" sz="2400" b="1" dirty="0" err="1"/>
              <a:t>Các</a:t>
            </a:r>
            <a:r>
              <a:rPr lang="en-US" sz="2400" b="1" dirty="0"/>
              <a:t> </a:t>
            </a:r>
            <a:r>
              <a:rPr lang="en-US" sz="2400" b="1" dirty="0" err="1"/>
              <a:t>chất</a:t>
            </a:r>
            <a:r>
              <a:rPr lang="en-US" sz="2400" b="1" dirty="0"/>
              <a:t> ma </a:t>
            </a:r>
            <a:r>
              <a:rPr lang="en-US" sz="2400" b="1" dirty="0" err="1"/>
              <a:t>túy</a:t>
            </a:r>
            <a:r>
              <a:rPr lang="en-US" sz="2400" b="1" dirty="0"/>
              <a:t> </a:t>
            </a:r>
            <a:r>
              <a:rPr lang="en-US" sz="2400" b="1" dirty="0" err="1"/>
              <a:t>theo</a:t>
            </a:r>
            <a:r>
              <a:rPr lang="en-US" sz="2400" b="1" dirty="0"/>
              <a:t> </a:t>
            </a:r>
            <a:r>
              <a:rPr lang="en-US" sz="2400" b="1" dirty="0" err="1"/>
              <a:t>quy</a:t>
            </a:r>
            <a:r>
              <a:rPr lang="en-US" sz="2400" b="1" dirty="0"/>
              <a:t> </a:t>
            </a:r>
            <a:r>
              <a:rPr lang="en-US" sz="2400" b="1" dirty="0" err="1"/>
              <a:t>định</a:t>
            </a:r>
            <a:r>
              <a:rPr lang="en-US" sz="2400" b="1" dirty="0"/>
              <a:t> </a:t>
            </a:r>
            <a:r>
              <a:rPr lang="en-US" sz="2400" b="1" dirty="0" err="1"/>
              <a:t>tại</a:t>
            </a:r>
            <a:r>
              <a:rPr lang="en-US" sz="2400" b="1" dirty="0"/>
              <a:t> </a:t>
            </a:r>
            <a:r>
              <a:rPr lang="en-US" sz="2400" b="1" dirty="0" err="1"/>
              <a:t>Phụ</a:t>
            </a:r>
            <a:r>
              <a:rPr lang="en-US" sz="2400" b="1" dirty="0"/>
              <a:t> </a:t>
            </a:r>
            <a:r>
              <a:rPr lang="en-US" sz="2400" b="1" dirty="0" err="1"/>
              <a:t>lục</a:t>
            </a:r>
            <a:r>
              <a:rPr lang="en-US" sz="2400" b="1" dirty="0"/>
              <a:t> 1; </a:t>
            </a:r>
            <a:r>
              <a:rPr lang="en-US" sz="2400" b="1" dirty="0" err="1"/>
              <a:t>Các</a:t>
            </a:r>
            <a:r>
              <a:rPr lang="en-US" sz="2400" b="1" dirty="0"/>
              <a:t> </a:t>
            </a:r>
            <a:r>
              <a:rPr lang="en-US" sz="2400" b="1" dirty="0" err="1"/>
              <a:t>loại</a:t>
            </a:r>
            <a:r>
              <a:rPr lang="en-US" sz="2400" b="1" dirty="0"/>
              <a:t> </a:t>
            </a:r>
            <a:r>
              <a:rPr lang="en-US" sz="2400" b="1" dirty="0" err="1"/>
              <a:t>hóa</a:t>
            </a:r>
            <a:r>
              <a:rPr lang="en-US" sz="2400" b="1" dirty="0"/>
              <a:t> </a:t>
            </a:r>
            <a:r>
              <a:rPr lang="en-US" sz="2400" b="1" dirty="0" err="1"/>
              <a:t>chất</a:t>
            </a:r>
            <a:r>
              <a:rPr lang="en-US" sz="2400" b="1" dirty="0"/>
              <a:t>, </a:t>
            </a:r>
            <a:r>
              <a:rPr lang="en-US" sz="2400" b="1" dirty="0" err="1"/>
              <a:t>khoáng</a:t>
            </a:r>
            <a:r>
              <a:rPr lang="en-US" sz="2400" b="1" dirty="0"/>
              <a:t> </a:t>
            </a:r>
            <a:r>
              <a:rPr lang="en-US" sz="2400" b="1" dirty="0" err="1"/>
              <a:t>vật</a:t>
            </a:r>
            <a:r>
              <a:rPr lang="en-US" sz="2400" b="1" dirty="0"/>
              <a:t> </a:t>
            </a:r>
            <a:r>
              <a:rPr lang="en-US" sz="2400" b="1" dirty="0" err="1"/>
              <a:t>quy</a:t>
            </a:r>
            <a:r>
              <a:rPr lang="en-US" sz="2400" b="1" dirty="0"/>
              <a:t> </a:t>
            </a:r>
            <a:r>
              <a:rPr lang="en-US" sz="2400" b="1" dirty="0" err="1"/>
              <a:t>định</a:t>
            </a:r>
            <a:r>
              <a:rPr lang="en-US" sz="2400" b="1" dirty="0"/>
              <a:t> </a:t>
            </a:r>
            <a:r>
              <a:rPr lang="en-US" sz="2400" b="1" dirty="0" err="1"/>
              <a:t>tại</a:t>
            </a:r>
            <a:r>
              <a:rPr lang="en-US" sz="2400" b="1" dirty="0"/>
              <a:t> </a:t>
            </a:r>
            <a:r>
              <a:rPr lang="en-US" sz="2400" b="1" dirty="0" err="1"/>
              <a:t>Phụ</a:t>
            </a:r>
            <a:r>
              <a:rPr lang="en-US" sz="2400" b="1" dirty="0"/>
              <a:t> </a:t>
            </a:r>
            <a:r>
              <a:rPr lang="en-US" sz="2400" b="1" dirty="0" err="1"/>
              <a:t>lục</a:t>
            </a:r>
            <a:r>
              <a:rPr lang="en-US" sz="2400" b="1" dirty="0"/>
              <a:t> 2... -&gt; </a:t>
            </a:r>
            <a:r>
              <a:rPr lang="en-US" sz="2400" b="1" dirty="0" err="1"/>
              <a:t>dễ</a:t>
            </a:r>
            <a:r>
              <a:rPr lang="en-US" sz="2400" b="1" dirty="0"/>
              <a:t> </a:t>
            </a:r>
            <a:r>
              <a:rPr lang="en-US" sz="2400" b="1" dirty="0" err="1"/>
              <a:t>dàng</a:t>
            </a:r>
            <a:r>
              <a:rPr lang="en-US" sz="2400" b="1" dirty="0"/>
              <a:t> </a:t>
            </a:r>
            <a:r>
              <a:rPr lang="en-US" sz="2400" b="1" dirty="0" err="1"/>
              <a:t>nắm</a:t>
            </a:r>
            <a:r>
              <a:rPr lang="en-US" sz="2400" b="1" dirty="0"/>
              <a:t> </a:t>
            </a:r>
            <a:r>
              <a:rPr lang="en-US" sz="2400" b="1" dirty="0" err="1"/>
              <a:t>bắt</a:t>
            </a:r>
            <a:r>
              <a:rPr lang="en-US" sz="2400" b="1" dirty="0"/>
              <a:t> </a:t>
            </a:r>
            <a:r>
              <a:rPr lang="en-US" sz="2400" b="1" dirty="0" err="1"/>
              <a:t>rõ</a:t>
            </a:r>
            <a:r>
              <a:rPr lang="en-US" sz="2400" b="1" dirty="0"/>
              <a:t> </a:t>
            </a:r>
            <a:r>
              <a:rPr lang="en-US" sz="2400" b="1" dirty="0" err="1"/>
              <a:t>các</a:t>
            </a:r>
            <a:r>
              <a:rPr lang="en-US" sz="2400" b="1" dirty="0"/>
              <a:t> </a:t>
            </a:r>
            <a:r>
              <a:rPr lang="en-US" sz="2400" b="1" dirty="0" err="1"/>
              <a:t>điều</a:t>
            </a:r>
            <a:r>
              <a:rPr lang="en-US" sz="2400" b="1" dirty="0"/>
              <a:t> </a:t>
            </a:r>
            <a:r>
              <a:rPr lang="en-US" sz="2400" b="1" dirty="0" err="1"/>
              <a:t>luật</a:t>
            </a:r>
            <a:r>
              <a:rPr lang="en-US" sz="2400" b="1" dirty="0"/>
              <a:t>, </a:t>
            </a:r>
            <a:r>
              <a:rPr lang="en-US" sz="2400" b="1" dirty="0" err="1"/>
              <a:t>tránh</a:t>
            </a:r>
            <a:r>
              <a:rPr lang="en-US" sz="2400" b="1" dirty="0"/>
              <a:t> </a:t>
            </a:r>
            <a:r>
              <a:rPr lang="en-US" sz="2400" b="1" dirty="0" err="1"/>
              <a:t>những</a:t>
            </a:r>
            <a:r>
              <a:rPr lang="en-US" sz="2400" b="1" dirty="0"/>
              <a:t> </a:t>
            </a:r>
            <a:r>
              <a:rPr lang="en-US" sz="2400" b="1" dirty="0" err="1"/>
              <a:t>cách</a:t>
            </a:r>
            <a:r>
              <a:rPr lang="en-US" sz="2400" b="1" dirty="0"/>
              <a:t> </a:t>
            </a:r>
            <a:r>
              <a:rPr lang="en-US" sz="2400" b="1" dirty="0" err="1"/>
              <a:t>hiểu</a:t>
            </a:r>
            <a:r>
              <a:rPr lang="en-US" sz="2400" b="1" dirty="0"/>
              <a:t> </a:t>
            </a:r>
            <a:r>
              <a:rPr lang="en-US" sz="2400" b="1" dirty="0" err="1"/>
              <a:t>khác</a:t>
            </a:r>
            <a:r>
              <a:rPr lang="en-US" sz="2400" b="1" dirty="0"/>
              <a:t> </a:t>
            </a:r>
            <a:r>
              <a:rPr lang="en-US" sz="2400" b="1" dirty="0" err="1"/>
              <a:t>nhau</a:t>
            </a:r>
            <a:r>
              <a:rPr lang="en-US" sz="2400" b="1" dirty="0"/>
              <a:t> </a:t>
            </a:r>
          </a:p>
          <a:p>
            <a:pPr algn="just" eaLnBrk="1" fontAlgn="auto" hangingPunct="1">
              <a:spcAft>
                <a:spcPts val="0"/>
              </a:spcAft>
              <a:buClr>
                <a:schemeClr val="bg2">
                  <a:lumMod val="40000"/>
                  <a:lumOff val="60000"/>
                </a:schemeClr>
              </a:buClr>
              <a:buFont typeface="Wingdings" panose="05000000000000000000" pitchFamily="2" charset="2"/>
              <a:buChar char="Ø"/>
              <a:defRPr/>
            </a:pPr>
            <a:endParaRPr lang="en-US" sz="2400" b="1" dirty="0"/>
          </a:p>
          <a:p>
            <a:pPr marL="0" indent="0" algn="just" eaLnBrk="1" fontAlgn="auto" hangingPunct="1">
              <a:spcAft>
                <a:spcPts val="0"/>
              </a:spcAft>
              <a:buClr>
                <a:schemeClr val="bg2">
                  <a:lumMod val="40000"/>
                  <a:lumOff val="60000"/>
                </a:schemeClr>
              </a:buClr>
              <a:buFont typeface="Wingdings 3" charset="2"/>
              <a:buNone/>
              <a:defRPr/>
            </a:pPr>
            <a:r>
              <a:rPr lang="en-US" sz="2400" b="1" dirty="0"/>
              <a:t>=&gt; </a:t>
            </a:r>
            <a:r>
              <a:rPr lang="en-US" sz="2400" b="1" dirty="0" err="1"/>
              <a:t>Thay</a:t>
            </a:r>
            <a:r>
              <a:rPr lang="en-US" sz="2400" b="1" dirty="0"/>
              <a:t> </a:t>
            </a:r>
            <a:r>
              <a:rPr lang="en-US" sz="2400" b="1" dirty="0" err="1"/>
              <a:t>đổi</a:t>
            </a:r>
            <a:r>
              <a:rPr lang="en-US" sz="2400" b="1" dirty="0"/>
              <a:t> </a:t>
            </a:r>
            <a:r>
              <a:rPr lang="en-US" sz="2400" b="1" dirty="0" err="1"/>
              <a:t>quan</a:t>
            </a:r>
            <a:r>
              <a:rPr lang="en-US" sz="2400" b="1" dirty="0"/>
              <a:t> </a:t>
            </a:r>
            <a:r>
              <a:rPr lang="en-US" sz="2400" b="1" dirty="0" err="1"/>
              <a:t>trọng</a:t>
            </a:r>
            <a:r>
              <a:rPr lang="en-US" sz="2400" b="1" dirty="0"/>
              <a:t> </a:t>
            </a:r>
            <a:r>
              <a:rPr lang="en-US" sz="2400" b="1" dirty="0" err="1"/>
              <a:t>nhất</a:t>
            </a:r>
            <a:r>
              <a:rPr lang="en-US" sz="2400" b="1" dirty="0"/>
              <a:t> </a:t>
            </a:r>
            <a:r>
              <a:rPr lang="en-US" sz="2400" b="1" dirty="0" err="1"/>
              <a:t>của</a:t>
            </a:r>
            <a:r>
              <a:rPr lang="en-US" sz="2400" b="1" dirty="0"/>
              <a:t> </a:t>
            </a:r>
            <a:r>
              <a:rPr lang="en-US" sz="2400" b="1" dirty="0" err="1"/>
              <a:t>Luật</a:t>
            </a:r>
            <a:r>
              <a:rPr lang="en-US" sz="2400" b="1" dirty="0"/>
              <a:t> </a:t>
            </a:r>
            <a:r>
              <a:rPr lang="en-US" sz="2400" b="1" dirty="0" err="1"/>
              <a:t>Đầu</a:t>
            </a:r>
            <a:r>
              <a:rPr lang="en-US" sz="2400" b="1" dirty="0"/>
              <a:t> </a:t>
            </a:r>
            <a:r>
              <a:rPr lang="en-US" sz="2400" b="1" dirty="0" err="1"/>
              <a:t>tư</a:t>
            </a:r>
            <a:r>
              <a:rPr lang="en-US" sz="2400" b="1" dirty="0"/>
              <a:t> 2014 </a:t>
            </a:r>
            <a:r>
              <a:rPr lang="en-US" sz="2400" b="1" dirty="0" err="1"/>
              <a:t>trong</a:t>
            </a:r>
            <a:r>
              <a:rPr lang="en-US" sz="2400" b="1" dirty="0"/>
              <a:t> </a:t>
            </a:r>
            <a:r>
              <a:rPr lang="en-US" sz="2400" b="1" dirty="0" err="1"/>
              <a:t>việc</a:t>
            </a:r>
            <a:r>
              <a:rPr lang="en-US" sz="2400" b="1" dirty="0"/>
              <a:t> </a:t>
            </a:r>
            <a:r>
              <a:rPr lang="en-US" sz="2400" b="1" dirty="0" err="1"/>
              <a:t>tạo</a:t>
            </a:r>
            <a:r>
              <a:rPr lang="en-US" sz="2400" b="1" dirty="0"/>
              <a:t> </a:t>
            </a:r>
            <a:r>
              <a:rPr lang="en-US" sz="2400" b="1" dirty="0" err="1"/>
              <a:t>lập</a:t>
            </a:r>
            <a:r>
              <a:rPr lang="en-US" sz="2400" b="1" dirty="0"/>
              <a:t> </a:t>
            </a:r>
            <a:r>
              <a:rPr lang="en-US" sz="2400" b="1" dirty="0" err="1"/>
              <a:t>cơ</a:t>
            </a:r>
            <a:r>
              <a:rPr lang="en-US" sz="2400" b="1" dirty="0"/>
              <a:t> </a:t>
            </a:r>
            <a:r>
              <a:rPr lang="en-US" sz="2400" b="1" dirty="0" err="1"/>
              <a:t>sở</a:t>
            </a:r>
            <a:r>
              <a:rPr lang="en-US" sz="2400" b="1" dirty="0"/>
              <a:t> </a:t>
            </a:r>
            <a:r>
              <a:rPr lang="en-US" sz="2400" b="1" dirty="0" err="1"/>
              <a:t>pháp</a:t>
            </a:r>
            <a:r>
              <a:rPr lang="en-US" sz="2400" b="1" dirty="0"/>
              <a:t> </a:t>
            </a:r>
            <a:r>
              <a:rPr lang="en-US" sz="2400" b="1" dirty="0" err="1"/>
              <a:t>lý</a:t>
            </a:r>
            <a:r>
              <a:rPr lang="en-US" sz="2400" b="1" dirty="0"/>
              <a:t> minh </a:t>
            </a:r>
            <a:r>
              <a:rPr lang="en-US" sz="2400" b="1" dirty="0" err="1"/>
              <a:t>bạch</a:t>
            </a:r>
            <a:r>
              <a:rPr lang="en-US" sz="2400" b="1" dirty="0"/>
              <a:t> </a:t>
            </a:r>
            <a:r>
              <a:rPr lang="en-US" sz="2400" b="1" dirty="0" err="1"/>
              <a:t>để</a:t>
            </a:r>
            <a:r>
              <a:rPr lang="en-US" sz="2400" b="1" dirty="0"/>
              <a:t> </a:t>
            </a:r>
            <a:r>
              <a:rPr lang="en-US" sz="2400" b="1" dirty="0" err="1"/>
              <a:t>bảo</a:t>
            </a:r>
            <a:r>
              <a:rPr lang="en-US" sz="2400" b="1" dirty="0"/>
              <a:t> </a:t>
            </a:r>
            <a:r>
              <a:rPr lang="en-US" sz="2400" b="1" dirty="0" err="1"/>
              <a:t>đảm</a:t>
            </a:r>
            <a:r>
              <a:rPr lang="en-US" sz="2400" b="1" dirty="0"/>
              <a:t> </a:t>
            </a:r>
            <a:r>
              <a:rPr lang="en-US" sz="2400" b="1" dirty="0" err="1"/>
              <a:t>thực</a:t>
            </a:r>
            <a:r>
              <a:rPr lang="en-US" sz="2400" b="1" dirty="0"/>
              <a:t> </a:t>
            </a:r>
            <a:r>
              <a:rPr lang="en-US" sz="2400" b="1" dirty="0" err="1"/>
              <a:t>hiện</a:t>
            </a:r>
            <a:r>
              <a:rPr lang="en-US" sz="2400" b="1" dirty="0"/>
              <a:t> </a:t>
            </a:r>
            <a:r>
              <a:rPr lang="en-US" sz="2400" b="1" dirty="0" err="1"/>
              <a:t>nguyên</a:t>
            </a:r>
            <a:r>
              <a:rPr lang="en-US" sz="2400" b="1" dirty="0"/>
              <a:t> </a:t>
            </a:r>
            <a:r>
              <a:rPr lang="en-US" sz="2400" b="1" dirty="0" err="1"/>
              <a:t>tắc</a:t>
            </a:r>
            <a:r>
              <a:rPr lang="en-US" sz="2400" b="1" dirty="0"/>
              <a:t> </a:t>
            </a:r>
            <a:r>
              <a:rPr lang="en-US" sz="2400" b="1" dirty="0" err="1"/>
              <a:t>Hiến</a:t>
            </a:r>
            <a:r>
              <a:rPr lang="en-US" sz="2400" b="1" dirty="0"/>
              <a:t> </a:t>
            </a:r>
            <a:r>
              <a:rPr lang="en-US" sz="2400" b="1" dirty="0" err="1"/>
              <a:t>định</a:t>
            </a:r>
            <a:r>
              <a:rPr lang="en-US" sz="2400" b="1" dirty="0"/>
              <a:t> </a:t>
            </a:r>
            <a:r>
              <a:rPr lang="en-US" sz="2400" b="1" dirty="0" err="1"/>
              <a:t>về</a:t>
            </a:r>
            <a:r>
              <a:rPr lang="en-US" sz="2400" b="1" dirty="0"/>
              <a:t> </a:t>
            </a:r>
            <a:r>
              <a:rPr lang="en-US" sz="2400" b="1" dirty="0" err="1"/>
              <a:t>quyền</a:t>
            </a:r>
            <a:r>
              <a:rPr lang="en-US" sz="2400" b="1" dirty="0"/>
              <a:t> </a:t>
            </a:r>
            <a:r>
              <a:rPr lang="en-US" sz="2400" b="1" dirty="0" err="1"/>
              <a:t>tự</a:t>
            </a:r>
            <a:r>
              <a:rPr lang="en-US" sz="2400" b="1" dirty="0"/>
              <a:t> do </a:t>
            </a:r>
            <a:r>
              <a:rPr lang="en-US" sz="2400" b="1" dirty="0" err="1"/>
              <a:t>đầu</a:t>
            </a:r>
            <a:r>
              <a:rPr lang="en-US" sz="2400" b="1" dirty="0"/>
              <a:t> </a:t>
            </a:r>
            <a:r>
              <a:rPr lang="en-US" sz="2400" b="1" dirty="0" err="1"/>
              <a:t>tư</a:t>
            </a:r>
            <a:r>
              <a:rPr lang="en-US" sz="2400" b="1" dirty="0"/>
              <a:t> </a:t>
            </a:r>
            <a:r>
              <a:rPr lang="en-US" sz="2400" b="1" dirty="0" err="1"/>
              <a:t>kinh</a:t>
            </a:r>
            <a:r>
              <a:rPr lang="en-US" sz="2400" b="1" dirty="0"/>
              <a:t> </a:t>
            </a:r>
            <a:r>
              <a:rPr lang="en-US" sz="2400" b="1" dirty="0" err="1"/>
              <a:t>doanh</a:t>
            </a:r>
            <a:r>
              <a:rPr lang="en-US" sz="2400" b="1" dirty="0"/>
              <a:t> </a:t>
            </a:r>
            <a:r>
              <a:rPr lang="en-US" sz="2400" b="1" dirty="0" err="1"/>
              <a:t>của</a:t>
            </a:r>
            <a:r>
              <a:rPr lang="en-US" sz="2400" b="1" dirty="0"/>
              <a:t> </a:t>
            </a:r>
            <a:r>
              <a:rPr lang="en-US" sz="2400" b="1" dirty="0" err="1"/>
              <a:t>công</a:t>
            </a:r>
            <a:r>
              <a:rPr lang="en-US" sz="2400" b="1" dirty="0"/>
              <a:t> </a:t>
            </a:r>
            <a:r>
              <a:rPr lang="en-US" sz="2400" b="1" dirty="0" err="1"/>
              <a:t>dân</a:t>
            </a:r>
            <a:r>
              <a:rPr lang="en-US" sz="2400" b="1" dirty="0"/>
              <a:t> </a:t>
            </a:r>
            <a:r>
              <a:rPr lang="en-US" sz="2400" b="1" dirty="0" err="1"/>
              <a:t>trong</a:t>
            </a:r>
            <a:r>
              <a:rPr lang="en-US" sz="2400" b="1" dirty="0"/>
              <a:t> </a:t>
            </a:r>
            <a:r>
              <a:rPr lang="en-US" sz="2400" b="1" dirty="0" err="1"/>
              <a:t>các</a:t>
            </a:r>
            <a:r>
              <a:rPr lang="en-US" sz="2400" b="1" dirty="0"/>
              <a:t> </a:t>
            </a:r>
            <a:r>
              <a:rPr lang="en-US" sz="2400" b="1" dirty="0" err="1"/>
              <a:t>ngành</a:t>
            </a:r>
            <a:r>
              <a:rPr lang="en-US" sz="2400" b="1" dirty="0"/>
              <a:t>, </a:t>
            </a:r>
            <a:r>
              <a:rPr lang="en-US" sz="2400" b="1" dirty="0" err="1"/>
              <a:t>nghề</a:t>
            </a:r>
            <a:r>
              <a:rPr lang="en-US" sz="2400" b="1" dirty="0"/>
              <a:t> </a:t>
            </a:r>
            <a:r>
              <a:rPr lang="en-US" sz="2400" b="1" dirty="0" err="1"/>
              <a:t>mà</a:t>
            </a:r>
            <a:r>
              <a:rPr lang="en-US" sz="2400" b="1" dirty="0"/>
              <a:t> </a:t>
            </a:r>
            <a:r>
              <a:rPr lang="en-US" sz="2400" b="1" dirty="0" err="1"/>
              <a:t>Luật</a:t>
            </a:r>
            <a:r>
              <a:rPr lang="en-US" sz="2400" b="1" dirty="0"/>
              <a:t> </a:t>
            </a:r>
            <a:r>
              <a:rPr lang="en-US" sz="2400" b="1" dirty="0" err="1"/>
              <a:t>không</a:t>
            </a:r>
            <a:r>
              <a:rPr lang="en-US" sz="2400" b="1" dirty="0"/>
              <a:t> </a:t>
            </a:r>
            <a:r>
              <a:rPr lang="en-US" sz="2400" b="1" dirty="0" err="1"/>
              <a:t>cấm</a:t>
            </a:r>
            <a:endParaRPr lang="en-US" sz="2400" b="1" dirty="0"/>
          </a:p>
          <a:p>
            <a:pPr marL="0" indent="0" eaLnBrk="1" fontAlgn="auto" hangingPunct="1">
              <a:spcAft>
                <a:spcPts val="0"/>
              </a:spcAft>
              <a:buClr>
                <a:schemeClr val="bg2">
                  <a:lumMod val="40000"/>
                  <a:lumOff val="60000"/>
                </a:schemeClr>
              </a:buClr>
              <a:buFont typeface="Wingdings 3" charset="2"/>
              <a:buNone/>
              <a:defRPr/>
            </a:pPr>
            <a:endParaRPr lang="en-US" sz="2400" dirty="0"/>
          </a:p>
          <a:p>
            <a:pPr eaLnBrk="1" fontAlgn="auto" hangingPunct="1">
              <a:spcAft>
                <a:spcPts val="0"/>
              </a:spcAft>
              <a:buClr>
                <a:schemeClr val="bg2">
                  <a:lumMod val="40000"/>
                  <a:lumOff val="60000"/>
                </a:schemeClr>
              </a:buClr>
              <a:buFont typeface="Wingdings 3" charset="2"/>
              <a:buChar char=""/>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1088"/>
          </a:xfrm>
        </p:spPr>
        <p:txBody>
          <a:bodyPr/>
          <a:lstStyle/>
          <a:p>
            <a:pPr eaLnBrk="1" hangingPunct="1"/>
            <a:r>
              <a:rPr lang="en-US" altLang="en-US" sz="2500" b="1"/>
              <a:t>2. Các ngành nghề đầu tư kinh doanh có điều kiện</a:t>
            </a:r>
            <a:br>
              <a:rPr lang="en-US" altLang="en-US" sz="2900"/>
            </a:br>
            <a:endParaRPr lang="en-US" altLang="en-US" sz="290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8723"/>
          <a:stretch>
            <a:fillRect/>
          </a:stretch>
        </p:blipFill>
        <p:spPr>
          <a:xfrm>
            <a:off x="0" y="762000"/>
            <a:ext cx="9144000" cy="609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81000" y="-457200"/>
            <a:ext cx="8763000" cy="1462088"/>
          </a:xfrm>
        </p:spPr>
        <p:txBody>
          <a:bodyPr/>
          <a:lstStyle/>
          <a:p>
            <a:r>
              <a:rPr lang="en-US" altLang="en-US" sz="2800" b="1"/>
              <a:t>DANH MỤC NGÀNH, NGHỀ ĐẦU TƯ KINH DOANH CÓ ĐIỀU KIỆN</a:t>
            </a:r>
            <a:endParaRPr lang="en-US" altLang="en-US" sz="2800"/>
          </a:p>
        </p:txBody>
      </p:sp>
      <p:graphicFrame>
        <p:nvGraphicFramePr>
          <p:cNvPr id="4" name="Content Placeholder 3"/>
          <p:cNvGraphicFramePr>
            <a:graphicFrameLocks noGrp="1"/>
          </p:cNvGraphicFramePr>
          <p:nvPr>
            <p:ph idx="1"/>
          </p:nvPr>
        </p:nvGraphicFramePr>
        <p:xfrm>
          <a:off x="228600" y="914400"/>
          <a:ext cx="8686800" cy="5735638"/>
        </p:xfrm>
        <a:graphic>
          <a:graphicData uri="http://schemas.openxmlformats.org/drawingml/2006/table">
            <a:tbl>
              <a:tblPr/>
              <a:tblGrid>
                <a:gridCol w="627063">
                  <a:extLst>
                    <a:ext uri="{9D8B030D-6E8A-4147-A177-3AD203B41FA5}">
                      <a16:colId xmlns:a16="http://schemas.microsoft.com/office/drawing/2014/main" val="20000"/>
                    </a:ext>
                  </a:extLst>
                </a:gridCol>
                <a:gridCol w="8059737">
                  <a:extLst>
                    <a:ext uri="{9D8B030D-6E8A-4147-A177-3AD203B41FA5}">
                      <a16:colId xmlns:a16="http://schemas.microsoft.com/office/drawing/2014/main" val="20001"/>
                    </a:ext>
                  </a:extLst>
                </a:gridCol>
              </a:tblGrid>
              <a:tr h="48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Times New Roman" pitchFamily="18" charset="0"/>
                        </a:rPr>
                        <a:t>STT</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34" charset="0"/>
                          <a:cs typeface="Times New Roman" pitchFamily="18" charset="0"/>
                        </a:rPr>
                        <a:t>NGÀNH, NGHỀ</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Times New Roman" pitchFamily="18" charset="0"/>
                        </a:rPr>
                        <a:t>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34" charset="0"/>
                          <a:cs typeface="Times New Roman" pitchFamily="18" charset="0"/>
                        </a:rPr>
                        <a:t>Sản xuất con dấu</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Times New Roman" pitchFamily="18" charset="0"/>
                        </a:rPr>
                        <a:t>2.</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34" charset="0"/>
                          <a:cs typeface="Times New Roman" pitchFamily="18" charset="0"/>
                        </a:rPr>
                        <a:t>Kinh doanh công cụ hỗ trợ (bao gồm cả sửa chữa)</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Times New Roman" pitchFamily="18" charset="0"/>
                        </a:rPr>
                        <a:t>3.</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34" charset="0"/>
                          <a:cs typeface="Times New Roman" pitchFamily="18" charset="0"/>
                        </a:rPr>
                        <a:t>Kinh doanh các loại pháo, trừ pháo nổ</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04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Times New Roman" pitchFamily="18" charset="0"/>
                        </a:rPr>
                        <a:t>4.</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34" charset="0"/>
                          <a:cs typeface="Times New Roman" pitchFamily="18" charset="0"/>
                        </a:rPr>
                        <a:t>Kinh doanh thiết bị, phần mềm ngụy trang dùng để ghi âm, ghi hình, định vị</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Times New Roman" pitchFamily="18" charset="0"/>
                        </a:rPr>
                        <a:t>5.</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34" charset="0"/>
                          <a:cs typeface="Times New Roman" pitchFamily="18" charset="0"/>
                        </a:rPr>
                        <a:t>Kinh doanh súng bắn sơn</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67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Times New Roman" pitchFamily="18" charset="0"/>
                        </a:rPr>
                        <a:t>6.</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34" charset="0"/>
                          <a:cs typeface="Times New Roman" pitchFamily="18" charset="0"/>
                        </a:rPr>
                        <a:t>Kinh doanh quân trang, quân dụng cho lực lượng vũ trang, vũ khí quân dụng, trang thiết bị, kỹ thuật, khí tài, phương tiện chuyên dùng quân sự, công an; linh kiện, bộ phận, phụ tùng, vật tư và trang thiết bị đặc chủng, công nghệ chuyên dùng chế tạo chúng</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Times New Roman" pitchFamily="18" charset="0"/>
                        </a:rPr>
                        <a:t>7.</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34" charset="0"/>
                          <a:cs typeface="Times New Roman" pitchFamily="18" charset="0"/>
                        </a:rPr>
                        <a:t>Kinh doanh dịch vụ cầm đồ</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Times New Roman" pitchFamily="18" charset="0"/>
                        </a:rPr>
                        <a:t>8.</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34" charset="0"/>
                          <a:cs typeface="Times New Roman" pitchFamily="18" charset="0"/>
                        </a:rPr>
                        <a:t>Kinh doanh dịch vụ xoa bóp</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endParaRPr lang="en-US" altLang="en-US"/>
          </a:p>
        </p:txBody>
      </p:sp>
      <p:sp>
        <p:nvSpPr>
          <p:cNvPr id="111619" name="Content Placeholder 2"/>
          <p:cNvSpPr>
            <a:spLocks noGrp="1"/>
          </p:cNvSpPr>
          <p:nvPr>
            <p:ph idx="1"/>
          </p:nvPr>
        </p:nvSpPr>
        <p:spPr>
          <a:xfrm>
            <a:off x="228600" y="2017713"/>
            <a:ext cx="8726488" cy="4114800"/>
          </a:xfrm>
        </p:spPr>
        <p:txBody>
          <a:bodyPr/>
          <a:lstStyle/>
          <a:p>
            <a:pPr algn="just"/>
            <a:r>
              <a:rPr lang="vi-VN" altLang="en-US" b="1">
                <a:solidFill>
                  <a:srgbClr val="3333FF"/>
                </a:solidFill>
              </a:rPr>
              <a:t>Điều kiện đầu tư kinh doanh </a:t>
            </a:r>
            <a:r>
              <a:rPr lang="vi-VN" altLang="en-US" b="1"/>
              <a:t>là điều kiện mà cá nhân, tổ chức phải đáp ứng theo quy định của </a:t>
            </a:r>
            <a:r>
              <a:rPr lang="vi-VN" altLang="en-US" b="1" i="1" u="sng">
                <a:solidFill>
                  <a:srgbClr val="FF0000"/>
                </a:solidFill>
              </a:rPr>
              <a:t>luật, pháp lệnh, nghị đ</a:t>
            </a:r>
            <a:r>
              <a:rPr lang="en-US" altLang="en-US" b="1" i="1" u="sng">
                <a:solidFill>
                  <a:srgbClr val="FF0000"/>
                </a:solidFill>
              </a:rPr>
              <a:t>ị</a:t>
            </a:r>
            <a:r>
              <a:rPr lang="vi-VN" altLang="en-US" b="1" i="1" u="sng">
                <a:solidFill>
                  <a:srgbClr val="FF0000"/>
                </a:solidFill>
              </a:rPr>
              <a:t>nh và điều ước quốc tế </a:t>
            </a:r>
            <a:r>
              <a:rPr lang="vi-VN" altLang="en-US" b="1"/>
              <a:t>về đầu tư khi thực hiện hoạt động đ</a:t>
            </a:r>
            <a:r>
              <a:rPr lang="en-US" altLang="en-US" b="1"/>
              <a:t>ầ</a:t>
            </a:r>
            <a:r>
              <a:rPr lang="vi-VN" altLang="en-US" b="1"/>
              <a:t>u tư, kinh doanh trong các ngành, ngh</a:t>
            </a:r>
            <a:r>
              <a:rPr lang="en-US" altLang="en-US" b="1"/>
              <a:t>ề </a:t>
            </a:r>
            <a:r>
              <a:rPr lang="vi-VN" altLang="en-US" b="1"/>
              <a:t>quy định tại Phụ lục 4 Luật Đầu tư.</a:t>
            </a:r>
            <a:endParaRPr lang="en-US" altLang="en-US" b="1"/>
          </a:p>
          <a:p>
            <a:endParaRPr lang="en-US" altLang="en-US"/>
          </a:p>
          <a:p>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endParaRPr lang="en-US" altLang="en-US"/>
          </a:p>
        </p:txBody>
      </p:sp>
      <p:sp>
        <p:nvSpPr>
          <p:cNvPr id="112643" name="Content Placeholder 2"/>
          <p:cNvSpPr>
            <a:spLocks noGrp="1"/>
          </p:cNvSpPr>
          <p:nvPr>
            <p:ph idx="1"/>
          </p:nvPr>
        </p:nvSpPr>
        <p:spPr>
          <a:xfrm>
            <a:off x="0" y="304800"/>
            <a:ext cx="9144000" cy="5827713"/>
          </a:xfrm>
        </p:spPr>
        <p:txBody>
          <a:bodyPr/>
          <a:lstStyle/>
          <a:p>
            <a:pPr algn="just"/>
            <a:r>
              <a:rPr lang="en-US" altLang="en-US" b="1"/>
              <a:t>Đ7.3. Điều kiện đầu tư kinh doanh đối với ngành, nghề đầu tư kd có điều kiện được quy định tại các </a:t>
            </a:r>
            <a:r>
              <a:rPr lang="en-US" altLang="en-US" b="1">
                <a:solidFill>
                  <a:srgbClr val="FF0000"/>
                </a:solidFill>
              </a:rPr>
              <a:t>luật, pháp lệnh, nghị định và điều ước quốc tế </a:t>
            </a:r>
            <a:r>
              <a:rPr lang="en-US" altLang="en-US" b="1"/>
              <a:t>mà Cộng hòa xã hội chủ nghĩa Việt Nam là thành viên. </a:t>
            </a:r>
          </a:p>
          <a:p>
            <a:pPr algn="just"/>
            <a:endParaRPr lang="en-US" altLang="en-US" b="1"/>
          </a:p>
          <a:p>
            <a:pPr algn="just"/>
            <a:r>
              <a:rPr lang="en-US" altLang="en-US" b="1"/>
              <a:t>Bộ, cơ quan ngang bộ, Hội đồng nhân dân, Ủy ban nhân dân các cấp, cơ quan, tổ chức, cá nhân khác </a:t>
            </a:r>
            <a:r>
              <a:rPr lang="en-US" altLang="en-US" b="1">
                <a:solidFill>
                  <a:srgbClr val="FF0000"/>
                </a:solidFill>
              </a:rPr>
              <a:t>không được ban hành quy định về điều kiện đầu tư kinh doanh</a:t>
            </a:r>
            <a:r>
              <a:rPr lang="en-US" altLang="en-US" b="1"/>
              <a:t>. </a:t>
            </a:r>
          </a:p>
          <a:p>
            <a:endParaRPr lang="en-US" alt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endParaRPr lang="en-US" altLang="en-US"/>
          </a:p>
        </p:txBody>
      </p:sp>
      <p:sp>
        <p:nvSpPr>
          <p:cNvPr id="113667" name="Content Placeholder 2"/>
          <p:cNvSpPr>
            <a:spLocks noGrp="1"/>
          </p:cNvSpPr>
          <p:nvPr>
            <p:ph idx="1"/>
          </p:nvPr>
        </p:nvSpPr>
        <p:spPr>
          <a:xfrm>
            <a:off x="0" y="457200"/>
            <a:ext cx="8915400" cy="5675313"/>
          </a:xfrm>
        </p:spPr>
        <p:txBody>
          <a:bodyPr/>
          <a:lstStyle/>
          <a:p>
            <a:pPr algn="just"/>
            <a:r>
              <a:rPr lang="en-US" altLang="en-US" sz="2800"/>
              <a:t>Lưu ý: Đ74.3. </a:t>
            </a:r>
            <a:r>
              <a:rPr lang="en-US" altLang="en-US" sz="2800" b="1">
                <a:solidFill>
                  <a:srgbClr val="FF0000"/>
                </a:solidFill>
              </a:rPr>
              <a:t>Điều kiện đầu tư kinh doanh </a:t>
            </a:r>
            <a:r>
              <a:rPr lang="en-US" altLang="en-US" sz="2800" b="1"/>
              <a:t>quy định tại các VBQPPL ban hành trước ngày Luật ĐT có hiệu lực thi hành trái với quy định tại khoản 3 Điều 7 của Luật ĐT </a:t>
            </a:r>
            <a:r>
              <a:rPr lang="en-US" altLang="en-US" sz="2800" b="1">
                <a:solidFill>
                  <a:srgbClr val="FF0000"/>
                </a:solidFill>
              </a:rPr>
              <a:t>hết hiệu lực thi hành kể từ ngày 01 tháng 7 năm 2016. </a:t>
            </a:r>
          </a:p>
          <a:p>
            <a:pPr algn="just"/>
            <a:endParaRPr lang="en-US" altLang="en-US" sz="2800"/>
          </a:p>
          <a:p>
            <a:pPr algn="just"/>
            <a:endParaRPr lang="en-US" altLang="en-US" sz="2800"/>
          </a:p>
          <a:p>
            <a:pPr algn="just"/>
            <a:r>
              <a:rPr lang="en-US" altLang="en-US" sz="2800" b="1"/>
              <a:t>50 nghị định về điều kiện ĐTKD từ ngày 1.7.2016</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endParaRPr lang="en-US" altLang="en-US"/>
          </a:p>
        </p:txBody>
      </p:sp>
      <p:sp>
        <p:nvSpPr>
          <p:cNvPr id="114691" name="Content Placeholder 2"/>
          <p:cNvSpPr>
            <a:spLocks noGrp="1"/>
          </p:cNvSpPr>
          <p:nvPr>
            <p:ph idx="1"/>
          </p:nvPr>
        </p:nvSpPr>
        <p:spPr>
          <a:xfrm>
            <a:off x="0" y="228600"/>
            <a:ext cx="8955088" cy="5903913"/>
          </a:xfrm>
        </p:spPr>
        <p:txBody>
          <a:bodyPr/>
          <a:lstStyle/>
          <a:p>
            <a:pPr algn="just">
              <a:buFont typeface="Wingdings" panose="05000000000000000000" pitchFamily="2" charset="2"/>
              <a:buNone/>
            </a:pPr>
            <a:r>
              <a:rPr lang="en-US" altLang="en-US" sz="2500" b="1"/>
              <a:t>	</a:t>
            </a:r>
            <a:r>
              <a:rPr lang="vi-VN" altLang="en-US" sz="2500" b="1">
                <a:solidFill>
                  <a:srgbClr val="3333FF"/>
                </a:solidFill>
              </a:rPr>
              <a:t>Điều 9. </a:t>
            </a:r>
            <a:r>
              <a:rPr lang="en-US" altLang="en-US" sz="2500" b="1">
                <a:solidFill>
                  <a:srgbClr val="3333FF"/>
                </a:solidFill>
              </a:rPr>
              <a:t>NĐ 118: </a:t>
            </a:r>
            <a:r>
              <a:rPr lang="vi-VN" altLang="en-US" sz="2500" b="1">
                <a:solidFill>
                  <a:srgbClr val="3333FF"/>
                </a:solidFill>
              </a:rPr>
              <a:t>Thực hiện quy định về ngành, nghề đầu tư kinh doanh có điều kiện và điều kiện đầu tư kinh doanh</a:t>
            </a:r>
            <a:endParaRPr lang="en-US" altLang="en-US" sz="2500" b="1">
              <a:solidFill>
                <a:srgbClr val="3333FF"/>
              </a:solidFill>
            </a:endParaRPr>
          </a:p>
          <a:p>
            <a:pPr algn="just">
              <a:buFont typeface="Wingdings" panose="05000000000000000000" pitchFamily="2" charset="2"/>
              <a:buNone/>
            </a:pPr>
            <a:endParaRPr lang="en-US" altLang="en-US" sz="2500" b="1"/>
          </a:p>
          <a:p>
            <a:pPr algn="just"/>
            <a:r>
              <a:rPr lang="vi-VN" altLang="en-US" sz="2500" b="1"/>
              <a:t>1. Cá nhân, tổ chức kinh tế được quyền kinh doanh trong ngành, nghề đầu tư kinh doanh có điều kiện quy định tại Phụ lục 4 Luật Đ</a:t>
            </a:r>
            <a:r>
              <a:rPr lang="en-US" altLang="en-US" sz="2500" b="1"/>
              <a:t>ầ</a:t>
            </a:r>
            <a:r>
              <a:rPr lang="vi-VN" altLang="en-US" sz="2500" b="1"/>
              <a:t>u tư </a:t>
            </a:r>
            <a:r>
              <a:rPr lang="vi-VN" altLang="en-US" sz="2500" b="1">
                <a:solidFill>
                  <a:srgbClr val="FF0000"/>
                </a:solidFill>
              </a:rPr>
              <a:t>kể từ khi đáp ứng đủ điều kiện và phải bảo đảm đáp ứng các đ</a:t>
            </a:r>
            <a:r>
              <a:rPr lang="en-US" altLang="en-US" sz="2500" b="1">
                <a:solidFill>
                  <a:srgbClr val="FF0000"/>
                </a:solidFill>
              </a:rPr>
              <a:t>iề</a:t>
            </a:r>
            <a:r>
              <a:rPr lang="vi-VN" altLang="en-US" sz="2500" b="1">
                <a:solidFill>
                  <a:srgbClr val="FF0000"/>
                </a:solidFill>
              </a:rPr>
              <a:t>u kiện đó trong quá trình hoạt động đầu tư kinh doanh.</a:t>
            </a:r>
            <a:endParaRPr lang="en-US" altLang="en-US" sz="2500" b="1">
              <a:solidFill>
                <a:srgbClr val="FF0000"/>
              </a:solidFill>
            </a:endParaRPr>
          </a:p>
          <a:p>
            <a:pPr algn="just"/>
            <a:endParaRPr lang="en-US" altLang="en-US" sz="25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a:p>
        </p:txBody>
      </p:sp>
      <p:sp>
        <p:nvSpPr>
          <p:cNvPr id="14339" name="Content Placeholder 2"/>
          <p:cNvSpPr>
            <a:spLocks noGrp="1"/>
          </p:cNvSpPr>
          <p:nvPr>
            <p:ph idx="1"/>
          </p:nvPr>
        </p:nvSpPr>
        <p:spPr>
          <a:xfrm>
            <a:off x="0" y="0"/>
            <a:ext cx="8955088" cy="6132513"/>
          </a:xfrm>
        </p:spPr>
        <p:txBody>
          <a:bodyPr/>
          <a:lstStyle/>
          <a:p>
            <a:pPr algn="just"/>
            <a:r>
              <a:rPr lang="en-US" altLang="en-US" sz="2500" b="1"/>
              <a:t>Th.s Lê Minh Toàn: </a:t>
            </a:r>
            <a:r>
              <a:rPr lang="en-US" altLang="en-US" sz="2500" b="1" i="1"/>
              <a:t>Tìm hiểu đầu tư nước ngoài tại Việt Nam</a:t>
            </a:r>
            <a:r>
              <a:rPr lang="en-US" altLang="en-US" sz="2500" b="1"/>
              <a:t>, Nxb CTQG, Hà nội, năm 2004.  </a:t>
            </a:r>
          </a:p>
          <a:p>
            <a:pPr algn="just">
              <a:buFont typeface="Wingdings" panose="05000000000000000000" pitchFamily="2" charset="2"/>
              <a:buNone/>
            </a:pPr>
            <a:endParaRPr lang="en-US" altLang="en-US" sz="2500" b="1"/>
          </a:p>
          <a:p>
            <a:pPr algn="just"/>
            <a:r>
              <a:rPr lang="en-US" altLang="en-US" sz="2500" b="1"/>
              <a:t>Các quy định về đầu tư nước ngoài tại Việt Nam , Nxb Chính trị Quốc gia, Hà nội, năm 2001.  </a:t>
            </a:r>
          </a:p>
          <a:p>
            <a:pPr algn="just">
              <a:buFont typeface="Wingdings" panose="05000000000000000000" pitchFamily="2" charset="2"/>
              <a:buNone/>
            </a:pPr>
            <a:endParaRPr lang="en-US" altLang="en-US" sz="2500" b="1"/>
          </a:p>
          <a:p>
            <a:pPr algn="just"/>
            <a:r>
              <a:rPr lang="en-US" altLang="en-US" sz="2500" b="1"/>
              <a:t>Th.s Lê Thị Hải Ngọc </a:t>
            </a:r>
            <a:r>
              <a:rPr lang="en-US" altLang="en-US" sz="2500" b="1" i="1"/>
              <a:t>Tập bài giảng Luật kinh tế -</a:t>
            </a:r>
            <a:r>
              <a:rPr lang="en-US" altLang="en-US" sz="2500" b="1"/>
              <a:t> Khoa luật Đại học Khoa học Huế năm 2003.</a:t>
            </a:r>
          </a:p>
          <a:p>
            <a:pPr algn="just">
              <a:buFont typeface="Wingdings" panose="05000000000000000000" pitchFamily="2" charset="2"/>
              <a:buNone/>
            </a:pPr>
            <a:endParaRPr lang="en-US" altLang="en-US" sz="2500" b="1"/>
          </a:p>
          <a:p>
            <a:pPr algn="just"/>
            <a:r>
              <a:rPr lang="en-US" altLang="en-US" sz="2500" b="1"/>
              <a:t>UBKT&amp;NS của QH:</a:t>
            </a:r>
            <a:r>
              <a:rPr lang="en-US" altLang="en-US" sz="2500" b="1" i="1"/>
              <a:t>Hộ thảo về các giải pháp nâng cao hiệu quả hoạt động của doanh nghiệp nhà nước</a:t>
            </a:r>
            <a:r>
              <a:rPr lang="en-US" altLang="en-US" sz="2500" b="1"/>
              <a:t>, Thành phố Hồ Chí Minh từ ngày 12- 14.7.1999.</a:t>
            </a:r>
          </a:p>
          <a:p>
            <a:pPr algn="just">
              <a:buFont typeface="Wingdings" panose="05000000000000000000" pitchFamily="2" charset="2"/>
              <a:buNone/>
            </a:pPr>
            <a:endParaRPr lang="en-US" altLang="en-US" sz="2500" b="1"/>
          </a:p>
          <a:p>
            <a:pPr algn="just"/>
            <a:r>
              <a:rPr lang="en-US" altLang="en-US" sz="2500" b="1"/>
              <a:t>Tạp chí</a:t>
            </a:r>
            <a:r>
              <a:rPr lang="en-US" altLang="en-US" sz="2500" b="1" i="1"/>
              <a:t>:  Nhà nước và Pháp luật, Luật học, chứng khoán Việt Nam, Tài chính, Dân chủ và Pháp luật, Toà án nhân dân…</a:t>
            </a:r>
            <a:r>
              <a:rPr lang="en-US" altLang="en-US" sz="2500" b="1"/>
              <a:t> </a:t>
            </a:r>
          </a:p>
          <a:p>
            <a:pPr algn="just">
              <a:buFont typeface="Wingdings" panose="05000000000000000000" pitchFamily="2" charset="2"/>
              <a:buNone/>
            </a:pPr>
            <a:endParaRPr lang="en-US" altLang="en-US" sz="2500" b="1"/>
          </a:p>
          <a:p>
            <a:pPr algn="just"/>
            <a:endParaRPr lang="en-US" altLang="en-US" sz="2500" b="1"/>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endParaRPr lang="en-US" altLang="en-US"/>
          </a:p>
        </p:txBody>
      </p:sp>
      <p:sp>
        <p:nvSpPr>
          <p:cNvPr id="115715"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en-US" altLang="en-US" sz="2500" b="1"/>
              <a:t>	</a:t>
            </a:r>
            <a:r>
              <a:rPr lang="vi-VN" altLang="en-US" sz="2500" b="1">
                <a:solidFill>
                  <a:srgbClr val="FF0000"/>
                </a:solidFill>
              </a:rPr>
              <a:t>2. Điều kiện đầu tư kinh doanh được áp dụng theo một hoặc một số hình thức sau đây:</a:t>
            </a:r>
            <a:endParaRPr lang="en-US" altLang="en-US" sz="2500" b="1">
              <a:solidFill>
                <a:srgbClr val="FF0000"/>
              </a:solidFill>
            </a:endParaRPr>
          </a:p>
          <a:p>
            <a:pPr algn="just"/>
            <a:endParaRPr lang="en-US" altLang="en-US" sz="2500" b="1"/>
          </a:p>
          <a:p>
            <a:pPr algn="just"/>
            <a:r>
              <a:rPr lang="vi-VN" altLang="en-US" sz="2500" b="1"/>
              <a:t>a) Giấy phép;</a:t>
            </a:r>
            <a:endParaRPr lang="en-US" altLang="en-US" sz="2500" b="1"/>
          </a:p>
          <a:p>
            <a:pPr algn="just"/>
            <a:r>
              <a:rPr lang="vi-VN" altLang="en-US" sz="2500" b="1"/>
              <a:t>b) Giấy chứng nhận đủ điều kiện;</a:t>
            </a:r>
            <a:endParaRPr lang="en-US" altLang="en-US" sz="2500" b="1"/>
          </a:p>
          <a:p>
            <a:pPr algn="just"/>
            <a:r>
              <a:rPr lang="vi-VN" altLang="en-US" sz="2500" b="1"/>
              <a:t>c) Chứng chỉ hành nghề;</a:t>
            </a:r>
            <a:endParaRPr lang="en-US" altLang="en-US" sz="2500" b="1"/>
          </a:p>
          <a:p>
            <a:pPr algn="just"/>
            <a:r>
              <a:rPr lang="vi-VN" altLang="en-US" sz="2500" b="1"/>
              <a:t>d) Chứng nhận bảo hiểm trách nhiệm nghề nghiệp;</a:t>
            </a:r>
            <a:endParaRPr lang="en-US" altLang="en-US" sz="2500" b="1"/>
          </a:p>
          <a:p>
            <a:pPr algn="just"/>
            <a:r>
              <a:rPr lang="vi-VN" altLang="en-US" sz="2500" b="1"/>
              <a:t>đ) Văn bản xác nhận;</a:t>
            </a:r>
            <a:endParaRPr lang="en-US" altLang="en-US" sz="2500" b="1"/>
          </a:p>
          <a:p>
            <a:pPr algn="just"/>
            <a:r>
              <a:rPr lang="vi-VN" altLang="en-US" sz="2500" b="1"/>
              <a:t>e) Các hình thức văn bản khác theo quy định của pháp luật không được quy định tại các Điểm a, b, c, d và đ Khoản này;</a:t>
            </a:r>
            <a:endParaRPr lang="en-US" altLang="en-US" sz="2500" b="1"/>
          </a:p>
          <a:p>
            <a:pPr algn="just"/>
            <a:r>
              <a:rPr lang="vi-VN" altLang="en-US" sz="2500" b="1"/>
              <a:t>g) Các điều kiện mà cá nhân, tổ chức kinh tế phải đáp </a:t>
            </a:r>
            <a:r>
              <a:rPr lang="en-US" altLang="en-US" sz="2500" b="1"/>
              <a:t>ứ</a:t>
            </a:r>
            <a:r>
              <a:rPr lang="vi-VN" altLang="en-US" sz="2500" b="1"/>
              <a:t>ng để thực hiện hoạt động đầu tư kinh doanh mà không cần phải có xác nhận, chấp thuận dưới các hình thức văn bản quy định tại các Điểm a, b, c, d, đ và e Khoản này.</a:t>
            </a:r>
            <a:endParaRPr lang="en-US" altLang="en-US" sz="2500" b="1"/>
          </a:p>
          <a:p>
            <a:pPr algn="just"/>
            <a:endParaRPr lang="en-US" altLang="en-US" sz="2500" b="1"/>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endParaRPr lang="en-US" altLang="en-US"/>
          </a:p>
        </p:txBody>
      </p:sp>
      <p:sp>
        <p:nvSpPr>
          <p:cNvPr id="116739" name="Content Placeholder 2"/>
          <p:cNvSpPr>
            <a:spLocks noGrp="1"/>
          </p:cNvSpPr>
          <p:nvPr>
            <p:ph idx="1"/>
          </p:nvPr>
        </p:nvSpPr>
        <p:spPr>
          <a:xfrm>
            <a:off x="0" y="228600"/>
            <a:ext cx="8955088" cy="6132513"/>
          </a:xfrm>
        </p:spPr>
        <p:txBody>
          <a:bodyPr/>
          <a:lstStyle/>
          <a:p>
            <a:pPr algn="just"/>
            <a:r>
              <a:rPr lang="vi-VN" altLang="en-US" sz="2500" b="1"/>
              <a:t>3. Mọi cá nhân, tổ chức đáp ứng điều kiện đầu tư kinh doanh đều có qu</a:t>
            </a:r>
            <a:r>
              <a:rPr lang="en-US" altLang="en-US" sz="2500" b="1"/>
              <a:t>y</a:t>
            </a:r>
            <a:r>
              <a:rPr lang="vi-VN" altLang="en-US" sz="2500" b="1"/>
              <a:t>ền được cấp các văn bản quy định tại các Điểm a, b, c, d, đ và e Khoản 2 Điều này (sau đây gọi chung là giấy phép) hoặc được quyền thực hiện hoạt động đầu tư, kinh doanh khi đáp ứng điều kiện quy định tại Đi</a:t>
            </a:r>
            <a:r>
              <a:rPr lang="en-US" altLang="en-US" sz="2500" b="1"/>
              <a:t>ể</a:t>
            </a:r>
            <a:r>
              <a:rPr lang="vi-VN" altLang="en-US" sz="2500" b="1"/>
              <a:t>m g Khoản 2 Điều này. Trong trường hợp từ chối cấp, gia hạn, sửa đổi, bổ sung giấy phép, cơ quan nhà nước có thẩm quyền phải thông báo bằng văn bản cho cá nhân, tổ chức và nêu rõ lý do từ chối.</a:t>
            </a:r>
            <a:endParaRPr lang="en-US" altLang="en-US" sz="2500" b="1"/>
          </a:p>
          <a:p>
            <a:pPr algn="just">
              <a:buFont typeface="Wingdings" panose="05000000000000000000" pitchFamily="2" charset="2"/>
              <a:buNone/>
            </a:pPr>
            <a:endParaRPr lang="en-US" altLang="en-US" sz="2500" b="1"/>
          </a:p>
          <a:p>
            <a:pPr algn="just"/>
            <a:r>
              <a:rPr lang="vi-VN" altLang="en-US" sz="2500" b="1"/>
              <a:t>4. Trong quá trình thực hiện thủ tục hành chính để được cấp giấy phép hoặc thực hiện các điều kiện quy định tại Điểm g Khoản 2 Điều nà</a:t>
            </a:r>
            <a:r>
              <a:rPr lang="en-US" altLang="en-US" sz="2500" b="1"/>
              <a:t>y</a:t>
            </a:r>
            <a:r>
              <a:rPr lang="vi-VN" altLang="en-US" sz="2500" b="1"/>
              <a:t>, </a:t>
            </a:r>
            <a:r>
              <a:rPr lang="vi-VN" altLang="en-US" sz="2500" b="1">
                <a:solidFill>
                  <a:srgbClr val="FF0000"/>
                </a:solidFill>
              </a:rPr>
              <a:t>doanh nghiệp không phải ghi ngành, nghề kinh doanh có điều kiện tại Giấy chứng nhận đăng ký doanh nghiệp.</a:t>
            </a:r>
            <a:endParaRPr lang="en-US" altLang="en-US" sz="2500" b="1">
              <a:solidFill>
                <a:srgbClr val="FF0000"/>
              </a:solidFill>
            </a:endParaRPr>
          </a:p>
          <a:p>
            <a:pPr algn="just"/>
            <a:endParaRPr lang="en-US" altLang="en-US" sz="2500" b="1"/>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066800" y="-304800"/>
            <a:ext cx="7793038" cy="1462088"/>
          </a:xfrm>
        </p:spPr>
        <p:txBody>
          <a:bodyPr/>
          <a:lstStyle/>
          <a:p>
            <a:r>
              <a:rPr lang="en-US" altLang="en-US"/>
              <a:t>Đầu tư KD có điều kiện</a:t>
            </a:r>
          </a:p>
        </p:txBody>
      </p:sp>
      <p:graphicFrame>
        <p:nvGraphicFramePr>
          <p:cNvPr id="5" name="Content Placeholder 4"/>
          <p:cNvGraphicFramePr>
            <a:graphicFrameLocks noGrp="1"/>
          </p:cNvGraphicFramePr>
          <p:nvPr>
            <p:ph idx="1"/>
          </p:nvPr>
        </p:nvGraphicFramePr>
        <p:xfrm>
          <a:off x="228600" y="1599903"/>
          <a:ext cx="8610599" cy="452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77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0" y="-731838"/>
            <a:ext cx="9448800" cy="1463676"/>
          </a:xfrm>
        </p:spPr>
        <p:txBody>
          <a:bodyPr/>
          <a:lstStyle/>
          <a:p>
            <a:r>
              <a:rPr lang="en-US" altLang="en-US" sz="3000"/>
              <a:t>Yêu cầu về ban hành điều kiện đầu tư KD</a:t>
            </a:r>
          </a:p>
        </p:txBody>
      </p:sp>
      <p:graphicFrame>
        <p:nvGraphicFramePr>
          <p:cNvPr id="5" name="Content Placeholder 4"/>
          <p:cNvGraphicFramePr>
            <a:graphicFrameLocks noGrp="1"/>
          </p:cNvGraphicFramePr>
          <p:nvPr>
            <p:ph idx="1"/>
          </p:nvPr>
        </p:nvGraphicFramePr>
        <p:xfrm>
          <a:off x="0" y="838201"/>
          <a:ext cx="9144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87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304800" y="-228600"/>
            <a:ext cx="8639175" cy="1462088"/>
          </a:xfrm>
        </p:spPr>
        <p:txBody>
          <a:bodyPr/>
          <a:lstStyle/>
          <a:p>
            <a:r>
              <a:rPr lang="en-US" altLang="en-US" sz="3200" b="1"/>
              <a:t>Điều kiện </a:t>
            </a:r>
            <a:br>
              <a:rPr lang="en-US" altLang="en-US" sz="3200" b="1"/>
            </a:br>
            <a:r>
              <a:rPr lang="en-US" altLang="en-US" sz="3200" b="1"/>
              <a:t>đầu tư kinh doanh</a:t>
            </a:r>
          </a:p>
        </p:txBody>
      </p:sp>
      <p:graphicFrame>
        <p:nvGraphicFramePr>
          <p:cNvPr id="5" name="Content Placeholder 4"/>
          <p:cNvGraphicFramePr>
            <a:graphicFrameLocks noGrp="1"/>
          </p:cNvGraphicFramePr>
          <p:nvPr>
            <p:ph idx="1"/>
          </p:nvPr>
        </p:nvGraphicFramePr>
        <p:xfrm>
          <a:off x="457729" y="1599903"/>
          <a:ext cx="8228542" cy="452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98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endParaRPr lang="en-US" altLang="en-US"/>
          </a:p>
        </p:txBody>
      </p:sp>
      <p:sp>
        <p:nvSpPr>
          <p:cNvPr id="120835" name="Content Placeholder 2"/>
          <p:cNvSpPr>
            <a:spLocks noGrp="1"/>
          </p:cNvSpPr>
          <p:nvPr>
            <p:ph idx="1"/>
          </p:nvPr>
        </p:nvSpPr>
        <p:spPr>
          <a:xfrm>
            <a:off x="0" y="0"/>
            <a:ext cx="8955088" cy="6132513"/>
          </a:xfrm>
        </p:spPr>
        <p:txBody>
          <a:bodyPr/>
          <a:lstStyle/>
          <a:p>
            <a:pPr algn="just"/>
            <a:r>
              <a:rPr lang="vi-VN" altLang="en-US" sz="2400" b="1">
                <a:solidFill>
                  <a:srgbClr val="3333FF"/>
                </a:solidFill>
              </a:rPr>
              <a:t>Điều kiện đầu tư đối với </a:t>
            </a:r>
            <a:r>
              <a:rPr lang="vi-VN" altLang="en-US" sz="2400" b="1" i="1" u="sng">
                <a:solidFill>
                  <a:srgbClr val="FF0000"/>
                </a:solidFill>
              </a:rPr>
              <a:t>nhà đầu tư nước ngoài </a:t>
            </a:r>
            <a:r>
              <a:rPr lang="vi-VN" altLang="en-US" sz="2400" b="1"/>
              <a:t>là điều kiện nhà đầu tư nước ngoài phải đ</a:t>
            </a:r>
            <a:r>
              <a:rPr lang="en-US" altLang="en-US" sz="2400" b="1"/>
              <a:t>á</a:t>
            </a:r>
            <a:r>
              <a:rPr lang="vi-VN" altLang="en-US" sz="2400" b="1"/>
              <a:t>p ứng khi thực hiện hoạt động đầu tư trong những ngành, nghề đ</a:t>
            </a:r>
            <a:r>
              <a:rPr lang="en-US" altLang="en-US" sz="2400" b="1"/>
              <a:t>ầ</a:t>
            </a:r>
            <a:r>
              <a:rPr lang="vi-VN" altLang="en-US" sz="2400" b="1"/>
              <a:t>u tư có điều kiện đ</a:t>
            </a:r>
            <a:r>
              <a:rPr lang="en-US" altLang="en-US" sz="2400" b="1"/>
              <a:t>ố</a:t>
            </a:r>
            <a:r>
              <a:rPr lang="vi-VN" altLang="en-US" sz="2400" b="1"/>
              <a:t>i với nhà đầu tư nước ngoài theo quy định tại các luật, pháp lệnh, nghị định, </a:t>
            </a:r>
            <a:r>
              <a:rPr lang="en-US" altLang="en-US" sz="2400" b="1"/>
              <a:t>ĐUQT </a:t>
            </a:r>
            <a:r>
              <a:rPr lang="vi-VN" altLang="en-US" sz="2400" b="1"/>
              <a:t>về đầu tư. </a:t>
            </a:r>
            <a:endParaRPr lang="en-US" altLang="en-US" sz="2400" b="1"/>
          </a:p>
          <a:p>
            <a:pPr algn="just"/>
            <a:endParaRPr lang="en-US" altLang="en-US" sz="2400" b="1"/>
          </a:p>
          <a:p>
            <a:pPr algn="just"/>
            <a:r>
              <a:rPr lang="vi-VN" altLang="en-US" sz="2400" b="1">
                <a:solidFill>
                  <a:srgbClr val="3333FF"/>
                </a:solidFill>
              </a:rPr>
              <a:t>Điều kiện đầu tư đối với nhà đầu tư nước ngoài được áp dụng đối v</a:t>
            </a:r>
            <a:r>
              <a:rPr lang="en-US" altLang="en-US" sz="2400" b="1">
                <a:solidFill>
                  <a:srgbClr val="3333FF"/>
                </a:solidFill>
              </a:rPr>
              <a:t>ớ</a:t>
            </a:r>
            <a:r>
              <a:rPr lang="vi-VN" altLang="en-US" sz="2400" b="1">
                <a:solidFill>
                  <a:srgbClr val="3333FF"/>
                </a:solidFill>
              </a:rPr>
              <a:t>i hoạt động đầu tư c</a:t>
            </a:r>
            <a:r>
              <a:rPr lang="en-US" altLang="en-US" sz="2400" b="1">
                <a:solidFill>
                  <a:srgbClr val="3333FF"/>
                </a:solidFill>
              </a:rPr>
              <a:t>ủ</a:t>
            </a:r>
            <a:r>
              <a:rPr lang="vi-VN" altLang="en-US" sz="2400" b="1">
                <a:solidFill>
                  <a:srgbClr val="3333FF"/>
                </a:solidFill>
              </a:rPr>
              <a:t>a nhà đầu tư nước ngoài thuộc một trong các trường hợp sau:</a:t>
            </a:r>
            <a:endParaRPr lang="en-US" altLang="en-US" sz="2400" b="1">
              <a:solidFill>
                <a:srgbClr val="3333FF"/>
              </a:solidFill>
            </a:endParaRPr>
          </a:p>
          <a:p>
            <a:pPr algn="just"/>
            <a:r>
              <a:rPr lang="vi-VN" altLang="en-US" sz="2200" b="1" i="1"/>
              <a:t>a) Đầu tư thành lập tổ chức kinh tế;</a:t>
            </a:r>
            <a:endParaRPr lang="en-US" altLang="en-US" sz="2200" b="1" i="1"/>
          </a:p>
          <a:p>
            <a:pPr algn="just"/>
            <a:r>
              <a:rPr lang="vi-VN" altLang="en-US" sz="2200" b="1" i="1"/>
              <a:t>b) Đầu tư theo hình thức góp vốn, mua cổ phần, phần vốn góp trong tổ chức kinh tế;</a:t>
            </a:r>
            <a:endParaRPr lang="en-US" altLang="en-US" sz="2200" b="1" i="1"/>
          </a:p>
          <a:p>
            <a:pPr algn="just"/>
            <a:r>
              <a:rPr lang="vi-VN" altLang="en-US" sz="2200" b="1" i="1"/>
              <a:t>c) Đầu tư theo hình thức hợp đồng hợp tác kinh doanh;</a:t>
            </a:r>
            <a:endParaRPr lang="en-US" altLang="en-US" sz="2200" b="1" i="1"/>
          </a:p>
          <a:p>
            <a:pPr algn="just"/>
            <a:r>
              <a:rPr lang="vi-VN" altLang="en-US" sz="2200" b="1" i="1"/>
              <a:t>d) Nhận chuyển nhượng dự án đầu tư hoặc các trường hợp tiếp nhận dự án đầu tư khác;</a:t>
            </a:r>
            <a:endParaRPr lang="en-US" altLang="en-US" sz="2200" b="1" i="1"/>
          </a:p>
          <a:p>
            <a:pPr algn="just"/>
            <a:r>
              <a:rPr lang="vi-VN" altLang="en-US" sz="2200" b="1" i="1"/>
              <a:t>đ) S</a:t>
            </a:r>
            <a:r>
              <a:rPr lang="en-US" altLang="en-US" sz="2200" b="1" i="1"/>
              <a:t>ử</a:t>
            </a:r>
            <a:r>
              <a:rPr lang="vi-VN" altLang="en-US" sz="2200" b="1" i="1"/>
              <a:t>a đổi, bổ sung ngành, nghề đầu tư kinh doanh của tổ chức kinh tế c</a:t>
            </a:r>
            <a:r>
              <a:rPr lang="en-US" altLang="en-US" sz="2200" b="1" i="1"/>
              <a:t>ó </a:t>
            </a:r>
            <a:r>
              <a:rPr lang="vi-VN" altLang="en-US" sz="2200" b="1" i="1"/>
              <a:t>vốn đầu tư nước ngoài.</a:t>
            </a:r>
            <a:endParaRPr lang="en-US" altLang="en-US" sz="2200" b="1" i="1"/>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endParaRPr lang="en-US" altLang="en-US"/>
          </a:p>
        </p:txBody>
      </p:sp>
      <p:sp>
        <p:nvSpPr>
          <p:cNvPr id="121859"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en-US" altLang="en-US" sz="2600" b="1"/>
              <a:t>	</a:t>
            </a:r>
            <a:r>
              <a:rPr lang="en-US" altLang="en-US" sz="2600" b="1">
                <a:solidFill>
                  <a:srgbClr val="FF0000"/>
                </a:solidFill>
              </a:rPr>
              <a:t>Điều 10. NĐ118 Thực hiện quy định về điều kiện đầu tư đối với nhà đầu tư nước ngoài</a:t>
            </a:r>
          </a:p>
          <a:p>
            <a:pPr algn="just"/>
            <a:endParaRPr lang="en-US" altLang="en-US" sz="2600" b="1"/>
          </a:p>
          <a:p>
            <a:pPr algn="just"/>
            <a:r>
              <a:rPr lang="vi-VN" altLang="en-US" sz="2600" b="1"/>
              <a:t>1. Điều kiện đầu tư đối với nhà đầu tư nước ngoài theo quy định tại Khoản 6 Điều 2 Nghị định </a:t>
            </a:r>
            <a:r>
              <a:rPr lang="en-US" altLang="en-US" sz="2600" b="1"/>
              <a:t>118 </a:t>
            </a:r>
            <a:r>
              <a:rPr lang="vi-VN" altLang="en-US" sz="2600" b="1"/>
              <a:t>gồm:</a:t>
            </a:r>
            <a:endParaRPr lang="en-US" altLang="en-US" sz="2600" b="1"/>
          </a:p>
          <a:p>
            <a:pPr algn="just"/>
            <a:r>
              <a:rPr lang="vi-VN" altLang="en-US" sz="2600" b="1"/>
              <a:t>a) Điều kiện về tỷ lệ s</a:t>
            </a:r>
            <a:r>
              <a:rPr lang="en-US" altLang="en-US" sz="2600" b="1"/>
              <a:t>ở </a:t>
            </a:r>
            <a:r>
              <a:rPr lang="vi-VN" altLang="en-US" sz="2600" b="1"/>
              <a:t>hữu vốn điều lệ của nhà đầu tư nước ngoài trong tổ chức kinh tế;</a:t>
            </a:r>
            <a:endParaRPr lang="en-US" altLang="en-US" sz="2600" b="1"/>
          </a:p>
          <a:p>
            <a:pPr algn="just"/>
            <a:r>
              <a:rPr lang="vi-VN" altLang="en-US" sz="2600" b="1"/>
              <a:t>b) Điều kiện về </a:t>
            </a:r>
            <a:r>
              <a:rPr lang="en-US" altLang="en-US" sz="2600" b="1"/>
              <a:t>hì</a:t>
            </a:r>
            <a:r>
              <a:rPr lang="vi-VN" altLang="en-US" sz="2600" b="1"/>
              <a:t>nh thức đầu tư;</a:t>
            </a:r>
            <a:endParaRPr lang="en-US" altLang="en-US" sz="2600" b="1"/>
          </a:p>
          <a:p>
            <a:pPr algn="just"/>
            <a:r>
              <a:rPr lang="vi-VN" altLang="en-US" sz="2600" b="1"/>
              <a:t>c) Điều kiện về phạm vi hoạt động đầu tư;</a:t>
            </a:r>
            <a:endParaRPr lang="en-US" altLang="en-US" sz="2600" b="1"/>
          </a:p>
          <a:p>
            <a:pPr algn="just"/>
            <a:r>
              <a:rPr lang="en-US" altLang="en-US" sz="2600" b="1"/>
              <a:t>d</a:t>
            </a:r>
            <a:r>
              <a:rPr lang="vi-VN" altLang="en-US" sz="2600" b="1"/>
              <a:t>) Điều kiện về đối tác Việt Nam tham gia thực hiện hoạt động đầu tư;</a:t>
            </a:r>
            <a:endParaRPr lang="en-US" altLang="en-US" sz="2600" b="1"/>
          </a:p>
          <a:p>
            <a:pPr algn="just"/>
            <a:r>
              <a:rPr lang="vi-VN" altLang="en-US" sz="2600" b="1"/>
              <a:t>đ) Điều kiện khác theo quy định tại các luật, pháp lệnh, nghị định và điều ước quốc tế về đầu tư.</a:t>
            </a:r>
            <a:endParaRPr lang="en-US" altLang="en-US" sz="2600" b="1"/>
          </a:p>
          <a:p>
            <a:pPr algn="just"/>
            <a:endParaRPr lang="en-US" altLang="en-US" sz="2600" b="1"/>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endParaRPr lang="en-US" altLang="en-US"/>
          </a:p>
        </p:txBody>
      </p:sp>
      <p:sp>
        <p:nvSpPr>
          <p:cNvPr id="122883"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en-US" altLang="en-US" sz="2400" b="1"/>
              <a:t>	</a:t>
            </a:r>
            <a:r>
              <a:rPr lang="vi-VN" altLang="en-US" sz="2600" b="1">
                <a:solidFill>
                  <a:srgbClr val="FF0000"/>
                </a:solidFill>
              </a:rPr>
              <a:t>2. Nguyên tắc áp dụng điều kiện đầu tư đối với nhà đầu tư nước ngoài:</a:t>
            </a:r>
            <a:endParaRPr lang="en-US" altLang="en-US" sz="2600" b="1">
              <a:solidFill>
                <a:srgbClr val="FF0000"/>
              </a:solidFill>
            </a:endParaRPr>
          </a:p>
          <a:p>
            <a:pPr algn="just"/>
            <a:endParaRPr lang="en-US" altLang="en-US" sz="2600" b="1"/>
          </a:p>
          <a:p>
            <a:pPr algn="just"/>
            <a:r>
              <a:rPr lang="vi-VN" altLang="en-US" sz="2600" b="1"/>
              <a:t>a) Nhà đầu tư nước ngoài thực hiện hoạt động đầu tư thuộc các ngành, nghề khác nhau phải đáp ứng toàn bộ điều kiện đầu tư đối với các ngành, nghề đó;</a:t>
            </a:r>
            <a:endParaRPr lang="en-US" altLang="en-US" sz="2600" b="1"/>
          </a:p>
          <a:p>
            <a:pPr algn="just"/>
            <a:endParaRPr lang="en-US" altLang="en-US" sz="2600" b="1"/>
          </a:p>
          <a:p>
            <a:pPr algn="just"/>
            <a:r>
              <a:rPr lang="vi-VN" altLang="en-US" sz="2600" b="1"/>
              <a:t>b) Nhà đầu tư nước ngoài thuộc đối tượng áp dụng của các điều ước quốc tế về đầu tư có quy định khác nhau về điều kiện đầu tư được lựa chọn áp dụng điều kiện đầu tư quy định tại một trong các điều ước đó; trường hợp đã lựa chọn một điều ước quốc tế thì nhà đầu tư nước ngoài thực hiện quyền và nghĩa vụ của mình theo quy định của điều ước quốc tế đó;</a:t>
            </a:r>
            <a:endParaRPr lang="en-US" altLang="en-US" sz="2600" b="1"/>
          </a:p>
          <a:p>
            <a:pPr algn="just"/>
            <a:endParaRPr lang="en-US" altLang="en-US" sz="2600" b="1"/>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endParaRPr lang="en-US" altLang="en-US"/>
          </a:p>
        </p:txBody>
      </p:sp>
      <p:sp>
        <p:nvSpPr>
          <p:cNvPr id="123907" name="Content Placeholder 2"/>
          <p:cNvSpPr>
            <a:spLocks noGrp="1"/>
          </p:cNvSpPr>
          <p:nvPr>
            <p:ph idx="1"/>
          </p:nvPr>
        </p:nvSpPr>
        <p:spPr>
          <a:xfrm>
            <a:off x="0" y="0"/>
            <a:ext cx="8955088" cy="6132513"/>
          </a:xfrm>
        </p:spPr>
        <p:txBody>
          <a:bodyPr/>
          <a:lstStyle/>
          <a:p>
            <a:pPr algn="just"/>
            <a:r>
              <a:rPr lang="vi-VN" altLang="en-US" sz="2600" b="1"/>
              <a:t>c) Đối với những ngành, phân ngành dịch vụ chưa cam kết hoặc không được quy định tại Biểu cam kết của Việt Nam trong WTO và điều ước quốc tế về đầu tư khác mà pháp luật Việt Nam đã có quy đ</a:t>
            </a:r>
            <a:r>
              <a:rPr lang="en-US" altLang="en-US" sz="2600" b="1"/>
              <a:t>ị</a:t>
            </a:r>
            <a:r>
              <a:rPr lang="vi-VN" altLang="en-US" sz="2600" b="1"/>
              <a:t>nh về điều kiện đầu tư đối với nhà đầu tư nước ngoài thì áp dụng quy định của pháp luật Việt Nam;</a:t>
            </a:r>
            <a:endParaRPr lang="en-US" altLang="en-US" sz="2600" b="1"/>
          </a:p>
          <a:p>
            <a:pPr algn="just">
              <a:buFont typeface="Wingdings" panose="05000000000000000000" pitchFamily="2" charset="2"/>
              <a:buNone/>
            </a:pPr>
            <a:endParaRPr lang="en-US" altLang="en-US" sz="2600" b="1"/>
          </a:p>
          <a:p>
            <a:pPr algn="just"/>
            <a:r>
              <a:rPr lang="vi-VN" altLang="en-US" sz="2600" b="1"/>
              <a:t>d) Nhà đầu tư nước ngoài thuộc vùng lãnh thổ không phải là thành viên WTO thực hiện hoạt động đầu tư tại Việt Nam được áp dụng điều kiện đầu tư như quy định đối với nhà đầu tư thuộc quốc gia, vùng lãnh thổ là thành viên WTO, trừ trường hợp pháp luật và điều ước quốc t</a:t>
            </a:r>
            <a:r>
              <a:rPr lang="en-US" altLang="en-US" sz="2600" b="1"/>
              <a:t>ế </a:t>
            </a:r>
            <a:r>
              <a:rPr lang="vi-VN" altLang="en-US" sz="2600" b="1"/>
              <a:t>giữa Việt Nam và quốc gia, vùng lãnh th</a:t>
            </a:r>
            <a:r>
              <a:rPr lang="en-US" altLang="en-US" sz="2600" b="1"/>
              <a:t>ổ </a:t>
            </a:r>
            <a:r>
              <a:rPr lang="vi-VN" altLang="en-US" sz="2600" b="1"/>
              <a:t>đó có quy định khác;</a:t>
            </a:r>
            <a:endParaRPr lang="en-US" altLang="en-US" sz="2600" b="1"/>
          </a:p>
          <a:p>
            <a:endParaRPr lang="en-US" altLang="en-US" b="1"/>
          </a:p>
          <a:p>
            <a:endParaRPr lang="en-US"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endParaRPr lang="en-US" altLang="en-US"/>
          </a:p>
        </p:txBody>
      </p:sp>
      <p:sp>
        <p:nvSpPr>
          <p:cNvPr id="124931" name="Content Placeholder 2"/>
          <p:cNvSpPr>
            <a:spLocks noGrp="1"/>
          </p:cNvSpPr>
          <p:nvPr>
            <p:ph idx="1"/>
          </p:nvPr>
        </p:nvSpPr>
        <p:spPr>
          <a:xfrm>
            <a:off x="0" y="0"/>
            <a:ext cx="8955088" cy="6132513"/>
          </a:xfrm>
        </p:spPr>
        <p:txBody>
          <a:bodyPr/>
          <a:lstStyle/>
          <a:p>
            <a:pPr algn="just"/>
            <a:r>
              <a:rPr lang="vi-VN" altLang="en-US" sz="2400" b="1"/>
              <a:t>đ) Đối với những ngành, phân ngành dịch vụ chưa cam kết hoặc không được quy định tại Biểu cam kết của Việt Nam trong WTO và điều ước quốc tế về đầu tư khác mà pháp luật Việt Nam chưa có quy định về điều kiện đầu tư đối với nhà đầu tư nước ngoài, Cơ quan đăng ký đầu tư lấy ý kiến Bộ Kế hoạch và Đầu tư và Bộ quản lý ngành để xem xét, quyết định;</a:t>
            </a:r>
            <a:endParaRPr lang="en-US" altLang="en-US" sz="2400" b="1"/>
          </a:p>
          <a:p>
            <a:pPr algn="just"/>
            <a:endParaRPr lang="en-US" altLang="en-US" sz="2400" b="1"/>
          </a:p>
          <a:p>
            <a:pPr algn="just"/>
            <a:r>
              <a:rPr lang="vi-VN" altLang="en-US" sz="2400" b="1"/>
              <a:t>e) Trường hợp nhà đầu tư nước ngoài đã được phép thực hiện hoạt động đầu tư trong các ngành, phân ngành dịch vụ quy định tại Điểm đ Khoản này và các ngành, phân ngành dịch vụ này đã được công bố </a:t>
            </a:r>
            <a:r>
              <a:rPr lang="en-US" altLang="en-US" sz="2400" b="1"/>
              <a:t>tr</a:t>
            </a:r>
            <a:r>
              <a:rPr lang="vi-VN" altLang="en-US" sz="2400" b="1"/>
              <a:t>ên Cổng thông tin quốc gia về đầu tư nước ngoài theo quy định tại Điều 13 Nghị định </a:t>
            </a:r>
            <a:r>
              <a:rPr lang="en-US" altLang="en-US" sz="2400" b="1"/>
              <a:t>118</a:t>
            </a:r>
            <a:r>
              <a:rPr lang="vi-VN" altLang="en-US" sz="2400" b="1"/>
              <a:t>, Cơ quan đăng ký đầu tư xem xét, quyết định hoạt động đầu tư của nhà đầu tư nước ngoài trong cùng ngành, nghề đó mà không phải lấy ý kiến của Bộ quản lý ngành.</a:t>
            </a:r>
            <a:endParaRPr lang="en-US" altLang="en-US" sz="2400" b="1"/>
          </a:p>
          <a:p>
            <a:pPr algn="just"/>
            <a:endParaRPr lang="en-US" altLang="en-US" sz="21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a:p>
        </p:txBody>
      </p:sp>
      <p:sp>
        <p:nvSpPr>
          <p:cNvPr id="15363" name="Content Placeholder 2"/>
          <p:cNvSpPr>
            <a:spLocks noGrp="1"/>
          </p:cNvSpPr>
          <p:nvPr>
            <p:ph idx="1"/>
          </p:nvPr>
        </p:nvSpPr>
        <p:spPr>
          <a:xfrm>
            <a:off x="152400" y="228600"/>
            <a:ext cx="8802688" cy="5903913"/>
          </a:xfrm>
        </p:spPr>
        <p:txBody>
          <a:bodyPr/>
          <a:lstStyle/>
          <a:p>
            <a:pPr algn="just"/>
            <a:r>
              <a:rPr lang="en-US" altLang="en-US" sz="2500" b="1"/>
              <a:t>Trung tâm nghiên cứu và hỗ trợ pháp lý, </a:t>
            </a:r>
            <a:r>
              <a:rPr lang="en-US" altLang="en-US" sz="2500" b="1" i="1"/>
              <a:t>Chính sách pháp luật và một số giải pháp hỗ trợ doanh nghiệp vừa và nhỏ ngoài quốc doanh (Kỷ yếu hội thảo),</a:t>
            </a:r>
            <a:r>
              <a:rPr lang="en-US" altLang="en-US" sz="2500" b="1"/>
              <a:t>, Nxb Đại học Quốc gia, Hà nội, năm 2000.  </a:t>
            </a:r>
            <a:endParaRPr lang="en-US" altLang="en-US" sz="2500" b="1">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US" altLang="en-US" sz="2500" b="1">
              <a:latin typeface="Times New Roman" panose="02020603050405020304" pitchFamily="18" charset="0"/>
              <a:cs typeface="Times New Roman" panose="02020603050405020304" pitchFamily="18" charset="0"/>
            </a:endParaRPr>
          </a:p>
          <a:p>
            <a:pPr algn="just"/>
            <a:r>
              <a:rPr lang="en-US" altLang="en-US" sz="2500" b="1">
                <a:latin typeface="Times New Roman" panose="02020603050405020304" pitchFamily="18" charset="0"/>
                <a:cs typeface="Times New Roman" panose="02020603050405020304" pitchFamily="18" charset="0"/>
              </a:rPr>
              <a:t>Ths. </a:t>
            </a:r>
            <a:r>
              <a:rPr lang="en-US" altLang="en-US" sz="2500" b="1">
                <a:latin typeface=".VnTime" panose="020B7200000000000000" pitchFamily="34" charset="0"/>
                <a:cs typeface="Vani" panose="020B0502040204020203" pitchFamily="34" charset="0"/>
              </a:rPr>
              <a:t>L</a:t>
            </a:r>
            <a:r>
              <a:rPr lang="en-US" altLang="en-US" sz="2500" b="1">
                <a:latin typeface="Times New Roman" panose="02020603050405020304" pitchFamily="18" charset="0"/>
                <a:cs typeface="Times New Roman" panose="02020603050405020304" pitchFamily="18" charset="0"/>
              </a:rPr>
              <a:t>ê Thị Hải Ngọc</a:t>
            </a:r>
            <a:r>
              <a:rPr lang="en-US" altLang="en-US" sz="2500" b="1"/>
              <a:t>“ </a:t>
            </a:r>
            <a:r>
              <a:rPr lang="en-US" altLang="en-US" sz="2500" b="1" i="1"/>
              <a:t>Thủ tục “khai sinh” doanh nghiệp nhanh gọn– cơ hội và điều kiện thúc đẩy kinh tế Việt Nam phát triển trong quá trình hội nhập kinh tế thế giới”,</a:t>
            </a:r>
            <a:r>
              <a:rPr lang="en-US" altLang="en-US" sz="2500" b="1"/>
              <a:t> (2006), Tạp chí khoa học Đại học Huế, số 34.</a:t>
            </a:r>
          </a:p>
          <a:p>
            <a:pPr algn="just">
              <a:buFont typeface="Wingdings" panose="05000000000000000000" pitchFamily="2" charset="2"/>
              <a:buNone/>
            </a:pPr>
            <a:endParaRPr lang="en-US" altLang="en-US" sz="2500" b="1"/>
          </a:p>
          <a:p>
            <a:pPr marL="342900" lvl="1" indent="-342900" algn="just">
              <a:buClr>
                <a:schemeClr val="folHlink"/>
              </a:buClr>
              <a:buSzPct val="60000"/>
            </a:pPr>
            <a:r>
              <a:rPr lang="en-US" altLang="en-US" sz="2500" b="1"/>
              <a:t>Ủy ban APEC về đầu tư và thương mại (1996), </a:t>
            </a:r>
            <a:r>
              <a:rPr lang="en-US" altLang="en-US" sz="2500" b="1" i="1"/>
              <a:t>Hướng dẫn về cơ cấu đầu tư của các nền kinh tế thành viên của APEC,</a:t>
            </a:r>
            <a:r>
              <a:rPr lang="en-US" altLang="en-US" sz="2500" b="1"/>
              <a:t> Ban Thư ký APEC xuất bản lần thứ 3, Singapore. </a:t>
            </a:r>
          </a:p>
          <a:p>
            <a:pPr algn="just"/>
            <a:endParaRPr lang="en-US" altLang="en-US" sz="2500" b="1"/>
          </a:p>
          <a:p>
            <a:pPr algn="just">
              <a:buFont typeface="Wingdings" panose="05000000000000000000" pitchFamily="2" charset="2"/>
              <a:buNone/>
            </a:pPr>
            <a:r>
              <a:rPr lang="en-US" altLang="en-US" sz="2500" b="1"/>
              <a:t>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endParaRPr lang="en-US" altLang="en-US"/>
          </a:p>
        </p:txBody>
      </p:sp>
      <p:sp>
        <p:nvSpPr>
          <p:cNvPr id="125955" name="Content Placeholder 2"/>
          <p:cNvSpPr>
            <a:spLocks noGrp="1"/>
          </p:cNvSpPr>
          <p:nvPr>
            <p:ph idx="1"/>
          </p:nvPr>
        </p:nvSpPr>
        <p:spPr>
          <a:xfrm>
            <a:off x="0" y="304800"/>
            <a:ext cx="8955088" cy="5791200"/>
          </a:xfrm>
        </p:spPr>
        <p:txBody>
          <a:bodyPr/>
          <a:lstStyle/>
          <a:p>
            <a:pPr algn="just">
              <a:buFont typeface="Wingdings" panose="05000000000000000000" pitchFamily="2" charset="2"/>
              <a:buNone/>
            </a:pPr>
            <a:r>
              <a:rPr lang="en-US" altLang="en-US" sz="2600" b="1">
                <a:solidFill>
                  <a:srgbClr val="00B0F0"/>
                </a:solidFill>
              </a:rPr>
              <a:t>	Điều 11. ND118: Áp dụng điều kiện và thủ tục đầu tư đối với nhà đầu tư là công dân Việt Nam đồng thời có quốc tịch nước ngoài</a:t>
            </a:r>
          </a:p>
          <a:p>
            <a:pPr algn="just"/>
            <a:endParaRPr lang="en-US" altLang="en-US" sz="2600" b="1"/>
          </a:p>
          <a:p>
            <a:pPr algn="just"/>
            <a:r>
              <a:rPr lang="en-US" altLang="en-US" sz="2500" b="1"/>
              <a:t>1. </a:t>
            </a:r>
            <a:r>
              <a:rPr lang="vi-VN" altLang="en-US" sz="2500" b="1"/>
              <a:t>Đối với các hoạt động đầu tư thực hiện tại Việt Nam, </a:t>
            </a:r>
            <a:r>
              <a:rPr lang="vi-VN" altLang="en-US" sz="2500" b="1">
                <a:solidFill>
                  <a:srgbClr val="FF0000"/>
                </a:solidFill>
              </a:rPr>
              <a:t>nhà đầu tư là công dân Việt Nam đồng thời có quốc tịch nước ngoài</a:t>
            </a:r>
            <a:r>
              <a:rPr lang="vi-VN" altLang="en-US" sz="2500" b="1"/>
              <a:t> </a:t>
            </a:r>
            <a:r>
              <a:rPr lang="vi-VN" altLang="en-US" sz="2500" b="1">
                <a:solidFill>
                  <a:srgbClr val="FF0000"/>
                </a:solidFill>
              </a:rPr>
              <a:t>được quyền lựa chọn </a:t>
            </a:r>
            <a:r>
              <a:rPr lang="vi-VN" altLang="en-US" sz="2500" b="1"/>
              <a:t>áp dụng điều kiện đầu tư và thủ tục đầu tư như quy định đối với nhà đầu tư trong nước hoặc nhà đầu tư nước ngoài.</a:t>
            </a:r>
            <a:endParaRPr lang="en-US" altLang="en-US" sz="2500" b="1"/>
          </a:p>
          <a:p>
            <a:pPr algn="just">
              <a:buFont typeface="Wingdings" panose="05000000000000000000" pitchFamily="2" charset="2"/>
              <a:buNone/>
            </a:pPr>
            <a:endParaRPr lang="en-US" altLang="en-US" sz="2500" b="1"/>
          </a:p>
          <a:p>
            <a:pPr algn="just"/>
            <a:r>
              <a:rPr lang="en-US" altLang="en-US" sz="2500" b="1"/>
              <a:t>2. </a:t>
            </a:r>
            <a:r>
              <a:rPr lang="vi-VN" altLang="en-US" sz="2500" b="1"/>
              <a:t>Trong trường hợp lựa chọn áp dụng điều kiện và thủ tục đầu tư như quy định đối với nhà đầu tư trong nước, nhà đầu tư quy định tại Khoản 1 Điều này không được </a:t>
            </a:r>
            <a:r>
              <a:rPr lang="en-US" altLang="en-US" sz="2500" b="1"/>
              <a:t>thực </a:t>
            </a:r>
            <a:r>
              <a:rPr lang="vi-VN" altLang="en-US" sz="2500" b="1"/>
              <a:t>hiện các quyền và nghĩa vụ quy định đối với nhà đầu tư nước ngoài.</a:t>
            </a:r>
            <a:endParaRPr lang="en-US" altLang="en-US" sz="2500" b="1"/>
          </a:p>
          <a:p>
            <a:pPr algn="just"/>
            <a:endParaRPr lang="en-US" altLang="en-US" sz="2600" b="1"/>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endParaRPr lang="en-US" altLang="en-US"/>
          </a:p>
        </p:txBody>
      </p:sp>
      <p:sp>
        <p:nvSpPr>
          <p:cNvPr id="126979" name="Content Placeholder 2"/>
          <p:cNvSpPr>
            <a:spLocks noGrp="1"/>
          </p:cNvSpPr>
          <p:nvPr>
            <p:ph idx="1"/>
          </p:nvPr>
        </p:nvSpPr>
        <p:spPr/>
        <p:txBody>
          <a:bodyPr/>
          <a:lstStyle/>
          <a:p>
            <a:pPr>
              <a:buFont typeface="Wingdings" panose="05000000000000000000" pitchFamily="2" charset="2"/>
              <a:buNone/>
            </a:pPr>
            <a:r>
              <a:rPr lang="en-US" altLang="en-US" b="1">
                <a:solidFill>
                  <a:srgbClr val="FF0000"/>
                </a:solidFill>
              </a:rPr>
              <a:t>     </a:t>
            </a:r>
            <a:r>
              <a:rPr lang="en-US" altLang="en-US" sz="4000" b="1">
                <a:solidFill>
                  <a:srgbClr val="FF0000"/>
                </a:solidFill>
              </a:rPr>
              <a:t>CẢM ƠN ĐÃ THEO DÕI!</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304800" y="0"/>
            <a:ext cx="8610600" cy="3505200"/>
          </a:xfrm>
        </p:spPr>
        <p:txBody>
          <a:bodyPr/>
          <a:lstStyle/>
          <a:p>
            <a:r>
              <a:rPr lang="en-US" altLang="en-US" sz="3500" b="1"/>
              <a:t>Chương 3. Thủ tục đầu tư trong nước</a:t>
            </a:r>
            <a:endParaRPr lang="en-US" altLang="en-US" sz="3500"/>
          </a:p>
        </p:txBody>
      </p:sp>
      <p:sp>
        <p:nvSpPr>
          <p:cNvPr id="3075" name="Content Placeholder 2"/>
          <p:cNvSpPr>
            <a:spLocks noGrp="1"/>
          </p:cNvSpPr>
          <p:nvPr>
            <p:ph idx="1"/>
          </p:nvPr>
        </p:nvSpPr>
        <p:spPr>
          <a:xfrm>
            <a:off x="609600" y="1219200"/>
            <a:ext cx="10439400" cy="4114800"/>
          </a:xfrm>
        </p:spPr>
        <p:txBody>
          <a:bodyPr/>
          <a:lstStyle/>
          <a:p>
            <a:pPr eaLnBrk="1" hangingPunct="1">
              <a:buFont typeface="Wingdings" panose="05000000000000000000" pitchFamily="2" charset="2"/>
              <a:buNone/>
              <a:defRPr/>
            </a:pPr>
            <a:r>
              <a:rPr lang="en-US" sz="3500" dirty="0"/>
              <a:t> </a:t>
            </a:r>
            <a:endParaRPr lang="en-US" sz="3500" b="1" dirty="0">
              <a:latin typeface="+mj-lt"/>
            </a:endParaRPr>
          </a:p>
          <a:p>
            <a:pPr algn="ctr">
              <a:buFont typeface="Arial" charset="0"/>
              <a:buNone/>
              <a:defRPr/>
            </a:pPr>
            <a:endParaRPr lang="en-US" sz="3500" b="1" dirty="0">
              <a:solidFill>
                <a:srgbClr val="0070C0"/>
              </a:solidFill>
            </a:endParaRPr>
          </a:p>
          <a:p>
            <a:pPr eaLnBrk="1" hangingPunct="1">
              <a:buFont typeface="Wingdings" panose="05000000000000000000" pitchFamily="2" charset="2"/>
              <a:buNone/>
              <a:defRPr/>
            </a:pPr>
            <a:endParaRPr lang="en-US" sz="3500" b="1"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0" y="1066800"/>
            <a:ext cx="9372600" cy="11125200"/>
          </a:xfrm>
        </p:spPr>
        <p:txBody>
          <a:bodyPr/>
          <a:lstStyle/>
          <a:p>
            <a:pPr eaLnBrk="1" hangingPunct="1">
              <a:buFont typeface="Wingdings" panose="05000000000000000000" pitchFamily="2" charset="2"/>
              <a:buNone/>
              <a:defRPr/>
            </a:pPr>
            <a:r>
              <a:rPr lang="en-US" sz="4000" b="1" dirty="0" err="1">
                <a:solidFill>
                  <a:srgbClr val="00B0F0"/>
                </a:solidFill>
              </a:rPr>
              <a:t>Luật</a:t>
            </a:r>
            <a:r>
              <a:rPr lang="en-US" sz="4000" b="1" dirty="0">
                <a:solidFill>
                  <a:srgbClr val="00B0F0"/>
                </a:solidFill>
              </a:rPr>
              <a:t> </a:t>
            </a:r>
            <a:r>
              <a:rPr lang="en-US" sz="4000" b="1" dirty="0" err="1">
                <a:solidFill>
                  <a:srgbClr val="00B0F0"/>
                </a:solidFill>
              </a:rPr>
              <a:t>đầu</a:t>
            </a:r>
            <a:r>
              <a:rPr lang="en-US" sz="4000" b="1" dirty="0">
                <a:solidFill>
                  <a:srgbClr val="00B0F0"/>
                </a:solidFill>
              </a:rPr>
              <a:t> </a:t>
            </a:r>
            <a:r>
              <a:rPr lang="en-US" sz="4000" b="1" dirty="0" err="1">
                <a:solidFill>
                  <a:srgbClr val="00B0F0"/>
                </a:solidFill>
              </a:rPr>
              <a:t>tư</a:t>
            </a:r>
            <a:r>
              <a:rPr lang="en-US" sz="4000" b="1" dirty="0">
                <a:solidFill>
                  <a:srgbClr val="00B0F0"/>
                </a:solidFill>
              </a:rPr>
              <a:t> 2005: </a:t>
            </a:r>
          </a:p>
          <a:p>
            <a:pPr eaLnBrk="1" hangingPunct="1">
              <a:buFont typeface="Wingdings" panose="05000000000000000000" pitchFamily="2" charset="2"/>
              <a:buNone/>
              <a:defRPr/>
            </a:pPr>
            <a:endParaRPr lang="en-US" sz="2500" b="1" dirty="0"/>
          </a:p>
          <a:p>
            <a:pPr marL="514350" indent="-514350" eaLnBrk="1" hangingPunct="1">
              <a:buFont typeface="Wingdings" panose="05000000000000000000" pitchFamily="2" charset="2"/>
              <a:buAutoNum type="arabicPeriod"/>
              <a:defRPr/>
            </a:pPr>
            <a:r>
              <a:rPr lang="en-US" sz="2600" b="1" dirty="0"/>
              <a:t>ĐĂNG KÝ ĐẦU TƯ</a:t>
            </a:r>
          </a:p>
          <a:p>
            <a:pPr marL="514350" indent="-514350" eaLnBrk="1" hangingPunct="1">
              <a:buFont typeface="Wingdings" panose="05000000000000000000" pitchFamily="2" charset="2"/>
              <a:buAutoNum type="arabicPeriod"/>
              <a:defRPr/>
            </a:pPr>
            <a:endParaRPr lang="en-US" sz="2600" b="1" dirty="0"/>
          </a:p>
          <a:p>
            <a:pPr marL="514350" indent="-514350" eaLnBrk="1" hangingPunct="1">
              <a:buFont typeface="Wingdings" panose="05000000000000000000" pitchFamily="2" charset="2"/>
              <a:buAutoNum type="arabicPeriod"/>
              <a:defRPr/>
            </a:pPr>
            <a:r>
              <a:rPr lang="en-US" sz="2600" b="1" dirty="0"/>
              <a:t>THẨM TRA ĐẦU TƯ</a:t>
            </a:r>
          </a:p>
        </p:txBody>
      </p:sp>
      <p:sp>
        <p:nvSpPr>
          <p:cNvPr id="129027" name="Title 3"/>
          <p:cNvSpPr>
            <a:spLocks noGrp="1"/>
          </p:cNvSpPr>
          <p:nvPr>
            <p:ph type="title"/>
          </p:nvPr>
        </p:nvSpPr>
        <p:spPr/>
        <p:txBody>
          <a:bodyPr/>
          <a:lstStyle/>
          <a:p>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0" y="152400"/>
          <a:ext cx="9144000" cy="6753225"/>
        </p:xfrm>
        <a:graphic>
          <a:graphicData uri="http://schemas.openxmlformats.org/drawingml/2006/table">
            <a:tbl>
              <a:tblPr/>
              <a:tblGrid>
                <a:gridCol w="2212975">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1700213">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30387">
                  <a:extLst>
                    <a:ext uri="{9D8B030D-6E8A-4147-A177-3AD203B41FA5}">
                      <a16:colId xmlns:a16="http://schemas.microsoft.com/office/drawing/2014/main" val="20004"/>
                    </a:ext>
                  </a:extLst>
                </a:gridCol>
              </a:tblGrid>
              <a:tr h="1177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en-US" sz="3600" b="1" i="0" u="none" strike="noStrike" cap="none" normalizeH="0" baseline="0" dirty="0">
                          <a:ln>
                            <a:noFill/>
                          </a:ln>
                          <a:solidFill>
                            <a:srgbClr val="FF0000"/>
                          </a:solidFill>
                          <a:effectLst/>
                          <a:latin typeface="Times New Roman" pitchFamily="18" charset="0"/>
                          <a:cs typeface="Times New Roman" pitchFamily="18" charset="0"/>
                        </a:rPr>
                      </a:br>
                      <a:r>
                        <a:rPr kumimoji="0" lang="en-US" sz="3600" b="1" i="0" u="none" strike="noStrike" cap="none" normalizeH="0" baseline="0" dirty="0">
                          <a:ln>
                            <a:noFill/>
                          </a:ln>
                          <a:solidFill>
                            <a:srgbClr val="FF0000"/>
                          </a:solidFill>
                          <a:effectLst/>
                          <a:latin typeface="Times New Roman" pitchFamily="18" charset="0"/>
                          <a:cs typeface="Times New Roman" pitchFamily="18" charset="0"/>
                        </a:rPr>
                        <a:t>DADT</a:t>
                      </a:r>
                      <a:endParaRPr kumimoji="0" lang="en-US" sz="3600" b="0" i="0" u="none" strike="noStrike" cap="none" normalizeH="0" baseline="0" dirty="0">
                        <a:ln>
                          <a:noFill/>
                        </a:ln>
                        <a:solidFill>
                          <a:srgbClr val="FF0000"/>
                        </a:solidFill>
                        <a:effectLst/>
                        <a:latin typeface="Times New Roman" pitchFamily="18" charset="0"/>
                        <a:cs typeface="Times New Roman" pitchFamily="18" charset="0"/>
                      </a:endParaRPr>
                    </a:p>
                  </a:txBody>
                  <a:tcPr marL="31972" marR="319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a:ln>
                            <a:noFill/>
                          </a:ln>
                          <a:solidFill>
                            <a:srgbClr val="FF0000"/>
                          </a:solidFill>
                          <a:effectLst/>
                          <a:latin typeface="Times New Roman" pitchFamily="18" charset="0"/>
                          <a:cs typeface="Times New Roman" pitchFamily="18" charset="0"/>
                        </a:rPr>
                        <a:t>Quy</a:t>
                      </a:r>
                      <a:r>
                        <a:rPr kumimoji="0" lang="en-US" sz="3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0" u="none" strike="noStrike" cap="none" normalizeH="0" baseline="0" dirty="0" err="1">
                          <a:ln>
                            <a:noFill/>
                          </a:ln>
                          <a:solidFill>
                            <a:srgbClr val="FF0000"/>
                          </a:solidFill>
                          <a:effectLst/>
                          <a:latin typeface="Times New Roman" pitchFamily="18" charset="0"/>
                          <a:cs typeface="Times New Roman" pitchFamily="18" charset="0"/>
                        </a:rPr>
                        <a:t>mô</a:t>
                      </a:r>
                      <a:r>
                        <a:rPr kumimoji="0" lang="en-US" sz="3600" b="1" i="0" u="none" strike="noStrike" cap="none" normalizeH="0" baseline="0" dirty="0">
                          <a:ln>
                            <a:noFill/>
                          </a:ln>
                          <a:solidFill>
                            <a:srgbClr val="FF0000"/>
                          </a:solidFill>
                          <a:effectLst/>
                          <a:latin typeface="Times New Roman" pitchFamily="18" charset="0"/>
                          <a:cs typeface="Times New Roman" pitchFamily="18" charset="0"/>
                        </a:rPr>
                        <a:t>  </a:t>
                      </a:r>
                      <a:endParaRPr kumimoji="0" lang="en-US" sz="3600" b="0" i="0" u="none" strike="noStrike" cap="none" normalizeH="0" baseline="0" dirty="0">
                        <a:ln>
                          <a:noFill/>
                        </a:ln>
                        <a:solidFill>
                          <a:srgbClr val="FF0000"/>
                        </a:solidFill>
                        <a:effectLst/>
                        <a:latin typeface="Times New Roman" pitchFamily="18" charset="0"/>
                        <a:cs typeface="Times New Roman" pitchFamily="18" charset="0"/>
                      </a:endParaRPr>
                    </a:p>
                  </a:txBody>
                  <a:tcPr marL="31972" marR="31972" marT="0" marB="0" horzOverflow="overflow">
                    <a:lnL w="12700" cap="flat" cmpd="sng" algn="ctr">
                      <a:solidFill>
                        <a:srgbClr val="000000"/>
                      </a:solidFill>
                      <a:prstDash val="solid"/>
                      <a:round/>
                      <a:headEnd type="none" w="med" len="med"/>
                      <a:tailEnd type="none" w="med" len="med"/>
                    </a:lnL>
                    <a:lnR w="12700" cap="flat" cmpd="sng" algn="ctr">
                      <a:solidFill>
                        <a:srgbClr val="A82FDA"/>
                      </a:solidFill>
                      <a:prstDash val="solid"/>
                      <a:round/>
                      <a:headEnd type="none" w="med" len="med"/>
                      <a:tailEnd type="none" w="med" len="med"/>
                    </a:lnR>
                    <a:lnT w="12700" cap="flat" cmpd="sng" algn="ctr">
                      <a:solidFill>
                        <a:srgbClr val="A82FDA"/>
                      </a:solidFill>
                      <a:prstDash val="solid"/>
                      <a:round/>
                      <a:headEnd type="none" w="med" len="med"/>
                      <a:tailEnd type="none" w="med" len="med"/>
                    </a:lnT>
                    <a:lnB w="12700" cap="flat" cmpd="sng" algn="ctr">
                      <a:solidFill>
                        <a:srgbClr val="A82FDA"/>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0000"/>
                          </a:solidFill>
                          <a:effectLst/>
                          <a:latin typeface="Times New Roman" pitchFamily="18" charset="0"/>
                          <a:cs typeface="Times New Roman" pitchFamily="18" charset="0"/>
                        </a:rPr>
                        <a:t>&lt;15 </a:t>
                      </a:r>
                      <a:r>
                        <a:rPr kumimoji="0" lang="en-US" sz="3600" b="1" i="0" u="none" strike="noStrike" cap="none" normalizeH="0" baseline="0" dirty="0" err="1">
                          <a:ln>
                            <a:noFill/>
                          </a:ln>
                          <a:solidFill>
                            <a:srgbClr val="FF0000"/>
                          </a:solidFill>
                          <a:effectLst/>
                          <a:latin typeface="Times New Roman" pitchFamily="18" charset="0"/>
                          <a:cs typeface="Times New Roman" pitchFamily="18" charset="0"/>
                        </a:rPr>
                        <a:t>tỷ</a:t>
                      </a:r>
                      <a:r>
                        <a:rPr kumimoji="0" lang="en-US" sz="3600" b="1" i="0" u="none" strike="noStrike" cap="none" normalizeH="0" baseline="0" dirty="0">
                          <a:ln>
                            <a:noFill/>
                          </a:ln>
                          <a:solidFill>
                            <a:srgbClr val="FF0000"/>
                          </a:solidFill>
                          <a:effectLst/>
                          <a:latin typeface="Times New Roman" pitchFamily="18" charset="0"/>
                          <a:cs typeface="Times New Roman" pitchFamily="18" charset="0"/>
                        </a:rPr>
                        <a:t>  </a:t>
                      </a:r>
                      <a:endParaRPr kumimoji="0" lang="en-US" sz="3600" b="0" i="0" u="none" strike="noStrike" cap="none" normalizeH="0" baseline="0" dirty="0">
                        <a:ln>
                          <a:noFill/>
                        </a:ln>
                        <a:solidFill>
                          <a:srgbClr val="FF000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A82FDA"/>
                      </a:solidFill>
                      <a:prstDash val="solid"/>
                      <a:round/>
                      <a:headEnd type="none" w="med" len="med"/>
                      <a:tailEnd type="none" w="med" len="med"/>
                    </a:lnL>
                    <a:lnR w="12700" cap="flat" cmpd="sng" algn="ctr">
                      <a:solidFill>
                        <a:srgbClr val="50E0DA"/>
                      </a:solidFill>
                      <a:prstDash val="solid"/>
                      <a:round/>
                      <a:headEnd type="none" w="med" len="med"/>
                      <a:tailEnd type="none" w="med" len="med"/>
                    </a:lnR>
                    <a:lnT w="12700" cap="flat" cmpd="sng" algn="ctr">
                      <a:solidFill>
                        <a:srgbClr val="50E0DA"/>
                      </a:solidFill>
                      <a:prstDash val="solid"/>
                      <a:round/>
                      <a:headEnd type="none" w="med" len="med"/>
                      <a:tailEnd type="none" w="med" len="med"/>
                    </a:lnT>
                    <a:lnB w="12700" cap="flat" cmpd="sng" algn="ctr">
                      <a:solidFill>
                        <a:srgbClr val="50E0DA"/>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0000"/>
                          </a:solidFill>
                          <a:effectLst/>
                          <a:latin typeface="Times New Roman" pitchFamily="18" charset="0"/>
                          <a:cs typeface="Times New Roman" pitchFamily="18" charset="0"/>
                        </a:rPr>
                        <a:t>15tỷ-&lt;300tỷ  </a:t>
                      </a:r>
                      <a:endParaRPr kumimoji="0" lang="en-US" sz="3600" b="0" i="0" u="none" strike="noStrike" cap="none" normalizeH="0" baseline="0" dirty="0">
                        <a:ln>
                          <a:noFill/>
                        </a:ln>
                        <a:solidFill>
                          <a:srgbClr val="FF000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50E0DA"/>
                      </a:solidFill>
                      <a:prstDash val="solid"/>
                      <a:round/>
                      <a:headEnd type="none" w="med" len="med"/>
                      <a:tailEnd type="none" w="med" len="med"/>
                    </a:lnL>
                    <a:lnR w="12700" cap="flat" cmpd="sng" algn="ctr">
                      <a:solidFill>
                        <a:srgbClr val="002FDA"/>
                      </a:solidFill>
                      <a:prstDash val="solid"/>
                      <a:round/>
                      <a:headEnd type="none" w="med" len="med"/>
                      <a:tailEnd type="none" w="med" len="med"/>
                    </a:lnR>
                    <a:lnT w="12700" cap="flat" cmpd="sng" algn="ctr">
                      <a:solidFill>
                        <a:srgbClr val="002FDA"/>
                      </a:solidFill>
                      <a:prstDash val="solid"/>
                      <a:round/>
                      <a:headEnd type="none" w="med" len="med"/>
                      <a:tailEnd type="none" w="med" len="med"/>
                    </a:lnT>
                    <a:lnB w="12700" cap="flat" cmpd="sng" algn="ctr">
                      <a:solidFill>
                        <a:srgbClr val="002FDA"/>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0000"/>
                          </a:solidFill>
                          <a:effectLst/>
                          <a:latin typeface="Times New Roman" pitchFamily="18" charset="0"/>
                          <a:cs typeface="Times New Roman" pitchFamily="18" charset="0"/>
                        </a:rPr>
                        <a:t>300 </a:t>
                      </a:r>
                      <a:r>
                        <a:rPr kumimoji="0" lang="en-US" sz="3600" b="1" i="0" u="none" strike="noStrike" cap="none" normalizeH="0" baseline="0" dirty="0" err="1">
                          <a:ln>
                            <a:noFill/>
                          </a:ln>
                          <a:solidFill>
                            <a:srgbClr val="FF0000"/>
                          </a:solidFill>
                          <a:effectLst/>
                          <a:latin typeface="Times New Roman" pitchFamily="18" charset="0"/>
                          <a:cs typeface="Times New Roman" pitchFamily="18" charset="0"/>
                        </a:rPr>
                        <a:t>tỷ</a:t>
                      </a:r>
                      <a:r>
                        <a:rPr kumimoji="0" lang="en-US" sz="3600" b="1" i="0" u="none" strike="noStrike" cap="none" normalizeH="0" baseline="0" dirty="0">
                          <a:ln>
                            <a:noFill/>
                          </a:ln>
                          <a:solidFill>
                            <a:srgbClr val="FF0000"/>
                          </a:solidFill>
                          <a:effectLst/>
                          <a:latin typeface="Times New Roman" pitchFamily="18" charset="0"/>
                          <a:cs typeface="Times New Roman" pitchFamily="18" charset="0"/>
                        </a:rPr>
                        <a:t> -  </a:t>
                      </a:r>
                      <a:endParaRPr kumimoji="0" lang="en-US" sz="3600" b="0" i="0" u="none" strike="noStrike" cap="none" normalizeH="0" baseline="0" dirty="0">
                        <a:ln>
                          <a:noFill/>
                        </a:ln>
                        <a:solidFill>
                          <a:srgbClr val="FF000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002FDA"/>
                      </a:solidFill>
                      <a:prstDash val="solid"/>
                      <a:round/>
                      <a:headEnd type="none" w="med" len="med"/>
                      <a:tailEnd type="none" w="med" len="med"/>
                    </a:lnL>
                    <a:lnR w="12700" cap="flat" cmpd="sng" algn="ctr">
                      <a:solidFill>
                        <a:srgbClr val="00E0DA"/>
                      </a:solidFill>
                      <a:prstDash val="solid"/>
                      <a:round/>
                      <a:headEnd type="none" w="med" len="med"/>
                      <a:tailEnd type="none" w="med" len="med"/>
                    </a:lnR>
                    <a:lnT w="12700" cap="flat" cmpd="sng" algn="ctr">
                      <a:solidFill>
                        <a:srgbClr val="00E0DA"/>
                      </a:solidFill>
                      <a:prstDash val="solid"/>
                      <a:round/>
                      <a:headEnd type="none" w="med" len="med"/>
                      <a:tailEnd type="none" w="med" len="med"/>
                    </a:lnT>
                    <a:lnB w="12700" cap="flat" cmpd="sng" algn="ctr">
                      <a:solidFill>
                        <a:srgbClr val="00E0DA"/>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0"/>
                  </a:ext>
                </a:extLst>
              </a:tr>
              <a:tr h="975314">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thuộc</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DA do TTCP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chấp</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thuận</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p>
                  </a:txBody>
                  <a:tcPr marL="31972" marR="31972" marT="0" marB="0" horzOverflow="overflow">
                    <a:lnL w="12700" cap="flat" cmpd="sng" algn="ctr">
                      <a:solidFill>
                        <a:srgbClr val="002FDA"/>
                      </a:solidFill>
                      <a:prstDash val="solid"/>
                      <a:round/>
                      <a:headEnd type="none" w="med" len="med"/>
                      <a:tailEnd type="none" w="med" len="med"/>
                    </a:lnL>
                    <a:lnR w="12700" cap="flat" cmpd="sng" algn="ctr">
                      <a:solidFill>
                        <a:srgbClr val="002FD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2FD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Trong</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nước</a:t>
                      </a:r>
                      <a:endParaRPr kumimoji="0" lang="en-US" sz="3200" b="1" i="0" u="none" strike="noStrike" cap="none" normalizeH="0" baseline="0" dirty="0">
                        <a:ln>
                          <a:noFill/>
                        </a:ln>
                        <a:solidFill>
                          <a:srgbClr val="00B0F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002FDA"/>
                      </a:solidFill>
                      <a:prstDash val="solid"/>
                      <a:round/>
                      <a:headEnd type="none" w="med" len="med"/>
                      <a:tailEnd type="none" w="med" len="med"/>
                    </a:lnL>
                    <a:lnR w="12700" cap="flat" cmpd="sng" algn="ctr">
                      <a:solidFill>
                        <a:srgbClr val="502BCD"/>
                      </a:solidFill>
                      <a:prstDash val="solid"/>
                      <a:round/>
                      <a:headEnd type="none" w="med" len="med"/>
                      <a:tailEnd type="none" w="med" len="med"/>
                    </a:lnR>
                    <a:lnT w="12700" cap="flat" cmpd="sng" algn="ctr">
                      <a:solidFill>
                        <a:srgbClr val="A82FDA"/>
                      </a:solidFill>
                      <a:prstDash val="solid"/>
                      <a:round/>
                      <a:headEnd type="none" w="med" len="med"/>
                      <a:tailEnd type="none" w="med" len="med"/>
                    </a:lnT>
                    <a:lnB w="12700" cap="flat" cmpd="sng" algn="ctr">
                      <a:solidFill>
                        <a:srgbClr val="502B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Không</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đăng</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ký</a:t>
                      </a:r>
                      <a:endParaRPr kumimoji="0" lang="en-US" sz="3200" b="1" i="0" u="none" strike="noStrike" cap="none" normalizeH="0" baseline="0" dirty="0">
                        <a:ln>
                          <a:noFill/>
                        </a:ln>
                        <a:solidFill>
                          <a:srgbClr val="00B0F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502BCD"/>
                      </a:solidFill>
                      <a:prstDash val="solid"/>
                      <a:round/>
                      <a:headEnd type="none" w="med" len="med"/>
                      <a:tailEnd type="none" w="med" len="med"/>
                    </a:lnL>
                    <a:lnR w="12700" cap="flat" cmpd="sng" algn="ctr">
                      <a:solidFill>
                        <a:srgbClr val="80C3CD"/>
                      </a:solidFill>
                      <a:prstDash val="solid"/>
                      <a:round/>
                      <a:headEnd type="none" w="med" len="med"/>
                      <a:tailEnd type="none" w="med" len="med"/>
                    </a:lnR>
                    <a:lnT w="12700" cap="flat" cmpd="sng" algn="ctr">
                      <a:solidFill>
                        <a:srgbClr val="50E0DA"/>
                      </a:solidFill>
                      <a:prstDash val="solid"/>
                      <a:round/>
                      <a:headEnd type="none" w="med" len="med"/>
                      <a:tailEnd type="none" w="med" len="med"/>
                    </a:lnT>
                    <a:lnB w="12700" cap="flat" cmpd="sng" algn="ctr">
                      <a:solidFill>
                        <a:srgbClr val="80C3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Đăng</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ký</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đầu</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tư</a:t>
                      </a:r>
                      <a:endParaRPr kumimoji="0" lang="en-US" sz="3200" b="1" i="0" u="none" strike="noStrike" cap="none" normalizeH="0" baseline="0" dirty="0">
                        <a:ln>
                          <a:noFill/>
                        </a:ln>
                        <a:solidFill>
                          <a:srgbClr val="00B0F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80C3CD"/>
                      </a:solidFill>
                      <a:prstDash val="solid"/>
                      <a:round/>
                      <a:headEnd type="none" w="med" len="med"/>
                      <a:tailEnd type="none" w="med" len="med"/>
                    </a:lnL>
                    <a:lnR w="12700" cap="flat" cmpd="sng" algn="ctr">
                      <a:solidFill>
                        <a:srgbClr val="502BCD"/>
                      </a:solidFill>
                      <a:prstDash val="solid"/>
                      <a:round/>
                      <a:headEnd type="none" w="med" len="med"/>
                      <a:tailEnd type="none" w="med" len="med"/>
                    </a:lnR>
                    <a:lnT w="12700" cap="flat" cmpd="sng" algn="ctr">
                      <a:solidFill>
                        <a:srgbClr val="002FDA"/>
                      </a:solidFill>
                      <a:prstDash val="solid"/>
                      <a:round/>
                      <a:headEnd type="none" w="med" len="med"/>
                      <a:tailEnd type="none" w="med" len="med"/>
                    </a:lnT>
                    <a:lnB w="12700" cap="flat" cmpd="sng" algn="ctr">
                      <a:solidFill>
                        <a:srgbClr val="502B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B0F0"/>
                          </a:solidFill>
                          <a:effectLst/>
                          <a:latin typeface="Times New Roman" pitchFamily="18" charset="0"/>
                          <a:cs typeface="Times New Roman" pitchFamily="18" charset="0"/>
                        </a:rPr>
                        <a:t>Thẩm tra đầu tư</a:t>
                      </a:r>
                    </a:p>
                  </a:txBody>
                  <a:tcPr marL="31972" marR="31972" marT="0" marB="0" anchor="ctr" horzOverflow="overflow">
                    <a:lnL w="12700" cap="flat" cmpd="sng" algn="ctr">
                      <a:solidFill>
                        <a:srgbClr val="502BCD"/>
                      </a:solidFill>
                      <a:prstDash val="solid"/>
                      <a:round/>
                      <a:headEnd type="none" w="med" len="med"/>
                      <a:tailEnd type="none" w="med" len="med"/>
                    </a:lnL>
                    <a:lnR w="12700" cap="flat" cmpd="sng" algn="ctr">
                      <a:solidFill>
                        <a:srgbClr val="80C3CD"/>
                      </a:solidFill>
                      <a:prstDash val="solid"/>
                      <a:round/>
                      <a:headEnd type="none" w="med" len="med"/>
                      <a:tailEnd type="none" w="med" len="med"/>
                    </a:lnR>
                    <a:lnT w="12700" cap="flat" cmpd="sng" algn="ctr">
                      <a:solidFill>
                        <a:srgbClr val="00E0DA"/>
                      </a:solidFill>
                      <a:prstDash val="solid"/>
                      <a:round/>
                      <a:headEnd type="none" w="med" len="med"/>
                      <a:tailEnd type="none" w="med" len="med"/>
                    </a:lnT>
                    <a:lnB w="12700" cap="flat" cmpd="sng" algn="ctr">
                      <a:solidFill>
                        <a:srgbClr val="80C3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062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Nước</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ngoài</a:t>
                      </a:r>
                      <a:endParaRPr kumimoji="0" lang="en-US" sz="3200" b="1" i="0" u="none" strike="noStrike" cap="none" normalizeH="0" baseline="0" dirty="0">
                        <a:ln>
                          <a:noFill/>
                        </a:ln>
                        <a:solidFill>
                          <a:srgbClr val="00B0F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002FDA"/>
                      </a:solidFill>
                      <a:prstDash val="solid"/>
                      <a:round/>
                      <a:headEnd type="none" w="med" len="med"/>
                      <a:tailEnd type="none" w="med" len="med"/>
                    </a:lnL>
                    <a:lnR w="12700" cap="flat" cmpd="sng" algn="ctr">
                      <a:solidFill>
                        <a:srgbClr val="286D26"/>
                      </a:solidFill>
                      <a:prstDash val="solid"/>
                      <a:round/>
                      <a:headEnd type="none" w="med" len="med"/>
                      <a:tailEnd type="none" w="med" len="med"/>
                    </a:lnR>
                    <a:lnT w="12700" cap="flat" cmpd="sng" algn="ctr">
                      <a:solidFill>
                        <a:srgbClr val="502BCD"/>
                      </a:solidFill>
                      <a:prstDash val="solid"/>
                      <a:round/>
                      <a:headEnd type="none" w="med" len="med"/>
                      <a:tailEnd type="none" w="med" len="med"/>
                    </a:lnT>
                    <a:lnB w="12700" cap="flat" cmpd="sng" algn="ctr">
                      <a:solidFill>
                        <a:srgbClr val="286D2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Đăng</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ký</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đầu</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tư</a:t>
                      </a:r>
                      <a:endParaRPr kumimoji="0" lang="en-US" sz="3200" b="1" i="0" u="none" strike="noStrike" cap="none" normalizeH="0" baseline="0" dirty="0">
                        <a:ln>
                          <a:noFill/>
                        </a:ln>
                        <a:solidFill>
                          <a:srgbClr val="00B0F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286D26"/>
                      </a:solidFill>
                      <a:prstDash val="solid"/>
                      <a:round/>
                      <a:headEnd type="none" w="med" len="med"/>
                      <a:tailEnd type="none" w="med" len="med"/>
                    </a:lnL>
                    <a:lnR w="12700" cap="flat" cmpd="sng" algn="ctr">
                      <a:solidFill>
                        <a:srgbClr val="80C3CD"/>
                      </a:solidFill>
                      <a:prstDash val="solid"/>
                      <a:round/>
                      <a:headEnd type="none" w="med" len="med"/>
                      <a:tailEnd type="none" w="med" len="med"/>
                    </a:lnR>
                    <a:lnT w="12700" cap="flat" cmpd="sng" algn="ctr">
                      <a:solidFill>
                        <a:srgbClr val="80C3CD"/>
                      </a:solidFill>
                      <a:prstDash val="solid"/>
                      <a:round/>
                      <a:headEnd type="none" w="med" len="med"/>
                      <a:tailEnd type="none" w="med" len="med"/>
                    </a:lnT>
                    <a:lnB w="12700" cap="flat" cmpd="sng" algn="ctr">
                      <a:solidFill>
                        <a:srgbClr val="80C3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Đăng</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ký</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đầu</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tư</a:t>
                      </a:r>
                      <a:endParaRPr kumimoji="0" lang="en-US" sz="3200" b="1" i="0" u="none" strike="noStrike" cap="none" normalizeH="0" baseline="0" dirty="0">
                        <a:ln>
                          <a:noFill/>
                        </a:ln>
                        <a:solidFill>
                          <a:srgbClr val="00B0F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80C3CD"/>
                      </a:solidFill>
                      <a:prstDash val="solid"/>
                      <a:round/>
                      <a:headEnd type="none" w="med" len="med"/>
                      <a:tailEnd type="none" w="med" len="med"/>
                    </a:lnL>
                    <a:lnR w="12700" cap="flat" cmpd="sng" algn="ctr">
                      <a:solidFill>
                        <a:srgbClr val="286D26"/>
                      </a:solidFill>
                      <a:prstDash val="solid"/>
                      <a:round/>
                      <a:headEnd type="none" w="med" len="med"/>
                      <a:tailEnd type="none" w="med" len="med"/>
                    </a:lnR>
                    <a:lnT w="12700" cap="flat" cmpd="sng" algn="ctr">
                      <a:solidFill>
                        <a:srgbClr val="502BCD"/>
                      </a:solidFill>
                      <a:prstDash val="solid"/>
                      <a:round/>
                      <a:headEnd type="none" w="med" len="med"/>
                      <a:tailEnd type="none" w="med" len="med"/>
                    </a:lnT>
                    <a:lnB w="12700" cap="flat" cmpd="sng" algn="ctr">
                      <a:solidFill>
                        <a:srgbClr val="286D2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Thẩm</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tra</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đầu</a:t>
                      </a:r>
                      <a:r>
                        <a:rPr kumimoji="0" lang="en-US" sz="3200" b="1" i="0" u="none" strike="noStrike" cap="none" normalizeH="0" baseline="0" dirty="0">
                          <a:ln>
                            <a:noFill/>
                          </a:ln>
                          <a:solidFill>
                            <a:srgbClr val="00B0F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F0"/>
                          </a:solidFill>
                          <a:effectLst/>
                          <a:latin typeface="Times New Roman" pitchFamily="18" charset="0"/>
                          <a:cs typeface="Times New Roman" pitchFamily="18" charset="0"/>
                        </a:rPr>
                        <a:t>tư</a:t>
                      </a:r>
                      <a:endParaRPr kumimoji="0" lang="en-US" sz="3200" b="1" i="0" u="none" strike="noStrike" cap="none" normalizeH="0" baseline="0" dirty="0">
                        <a:ln>
                          <a:noFill/>
                        </a:ln>
                        <a:solidFill>
                          <a:srgbClr val="00B0F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286D26"/>
                      </a:solidFill>
                      <a:prstDash val="solid"/>
                      <a:round/>
                      <a:headEnd type="none" w="med" len="med"/>
                      <a:tailEnd type="none" w="med" len="med"/>
                    </a:lnL>
                    <a:lnR w="12700" cap="flat" cmpd="sng" algn="ctr">
                      <a:solidFill>
                        <a:srgbClr val="80C3CD"/>
                      </a:solidFill>
                      <a:prstDash val="solid"/>
                      <a:round/>
                      <a:headEnd type="none" w="med" len="med"/>
                      <a:tailEnd type="none" w="med" len="med"/>
                    </a:lnR>
                    <a:lnT w="12700" cap="flat" cmpd="sng" algn="ctr">
                      <a:solidFill>
                        <a:srgbClr val="80C3CD"/>
                      </a:solidFill>
                      <a:prstDash val="solid"/>
                      <a:round/>
                      <a:headEnd type="none" w="med" len="med"/>
                      <a:tailEnd type="none" w="med" len="med"/>
                    </a:lnT>
                    <a:lnB w="12700" cap="flat" cmpd="sng" algn="ctr">
                      <a:solidFill>
                        <a:srgbClr val="80C3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4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Thuộc</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lĩnh</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vực</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đầu</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tư</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cóĐK</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thuộc</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DA do TT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chấp</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1" u="none" strike="noStrike" cap="none" normalizeH="0" baseline="0" dirty="0" err="1">
                          <a:ln>
                            <a:noFill/>
                          </a:ln>
                          <a:solidFill>
                            <a:schemeClr val="tx1"/>
                          </a:solidFill>
                          <a:effectLst/>
                          <a:latin typeface="Times New Roman" pitchFamily="18" charset="0"/>
                          <a:cs typeface="Times New Roman" pitchFamily="18" charset="0"/>
                        </a:rPr>
                        <a:t>thuận</a:t>
                      </a:r>
                      <a:r>
                        <a:rPr kumimoji="0" lang="en-US" sz="3200" b="1" i="1" u="none" strike="noStrike" cap="none" normalizeH="0" baseline="0" dirty="0">
                          <a:ln>
                            <a:noFill/>
                          </a:ln>
                          <a:solidFill>
                            <a:schemeClr val="tx1"/>
                          </a:solidFill>
                          <a:effectLst/>
                          <a:latin typeface="Times New Roman" pitchFamily="18" charset="0"/>
                          <a:cs typeface="Times New Roman" pitchFamily="18" charset="0"/>
                        </a:rPr>
                        <a:t>  </a:t>
                      </a:r>
                    </a:p>
                  </a:txBody>
                  <a:tcPr marL="31972" marR="31972" marT="0" marB="0" horzOverflow="overflow">
                    <a:lnL w="12700" cap="flat" cmpd="sng" algn="ctr">
                      <a:solidFill>
                        <a:srgbClr val="286D26"/>
                      </a:solidFill>
                      <a:prstDash val="solid"/>
                      <a:round/>
                      <a:headEnd type="none" w="med" len="med"/>
                      <a:tailEnd type="none" w="med" len="med"/>
                    </a:lnL>
                    <a:lnR w="12700" cap="flat" cmpd="sng" algn="ctr">
                      <a:solidFill>
                        <a:srgbClr val="286D26"/>
                      </a:solidFill>
                      <a:prstDash val="solid"/>
                      <a:round/>
                      <a:headEnd type="none" w="med" len="med"/>
                      <a:tailEnd type="none" w="med" len="med"/>
                    </a:lnR>
                    <a:lnT w="12700" cap="flat" cmpd="sng" algn="ctr">
                      <a:solidFill>
                        <a:srgbClr val="002FDA"/>
                      </a:solidFill>
                      <a:prstDash val="solid"/>
                      <a:round/>
                      <a:headEnd type="none" w="med" len="med"/>
                      <a:tailEnd type="none" w="med" len="med"/>
                    </a:lnT>
                    <a:lnB w="12700" cap="flat" cmpd="sng" algn="ctr">
                      <a:solidFill>
                        <a:srgbClr val="286D2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Trong</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nước</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và</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nước</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ngoài</a:t>
                      </a:r>
                      <a:endParaRPr kumimoji="0" lang="en-US" sz="3200" b="1" i="0" u="none" strike="noStrike" cap="none" normalizeH="0" baseline="0" dirty="0">
                        <a:ln>
                          <a:noFill/>
                        </a:ln>
                        <a:solidFill>
                          <a:srgbClr val="00B05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286D26"/>
                      </a:solidFill>
                      <a:prstDash val="solid"/>
                      <a:round/>
                      <a:headEnd type="none" w="med" len="med"/>
                      <a:tailEnd type="none" w="med" len="med"/>
                    </a:lnL>
                    <a:lnR w="12700" cap="flat" cmpd="sng" algn="ctr">
                      <a:solidFill>
                        <a:srgbClr val="80C3CD"/>
                      </a:solidFill>
                      <a:prstDash val="solid"/>
                      <a:round/>
                      <a:headEnd type="none" w="med" len="med"/>
                      <a:tailEnd type="none" w="med" len="med"/>
                    </a:lnR>
                    <a:lnT w="12700" cap="flat" cmpd="sng" algn="ctr">
                      <a:solidFill>
                        <a:srgbClr val="286D26"/>
                      </a:solidFill>
                      <a:prstDash val="solid"/>
                      <a:round/>
                      <a:headEnd type="none" w="med" len="med"/>
                      <a:tailEnd type="none" w="med" len="med"/>
                    </a:lnT>
                    <a:lnB w="12700" cap="flat" cmpd="sng" algn="ctr">
                      <a:solidFill>
                        <a:srgbClr val="80C3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Thẩm</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tra</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đầu</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tư</a:t>
                      </a:r>
                      <a:endParaRPr kumimoji="0" lang="en-US" sz="3200" b="1" i="0" u="none" strike="noStrike" cap="none" normalizeH="0" baseline="0" dirty="0">
                        <a:ln>
                          <a:noFill/>
                        </a:ln>
                        <a:solidFill>
                          <a:srgbClr val="00B05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80C3CD"/>
                      </a:solidFill>
                      <a:prstDash val="solid"/>
                      <a:round/>
                      <a:headEnd type="none" w="med" len="med"/>
                      <a:tailEnd type="none" w="med" len="med"/>
                    </a:lnL>
                    <a:lnR w="12700" cap="flat" cmpd="sng" algn="ctr">
                      <a:solidFill>
                        <a:srgbClr val="00082E"/>
                      </a:solidFill>
                      <a:prstDash val="solid"/>
                      <a:round/>
                      <a:headEnd type="none" w="med" len="med"/>
                      <a:tailEnd type="none" w="med" len="med"/>
                    </a:lnR>
                    <a:lnT w="12700" cap="flat" cmpd="sng" algn="ctr">
                      <a:solidFill>
                        <a:srgbClr val="80C3CD"/>
                      </a:solidFill>
                      <a:prstDash val="solid"/>
                      <a:round/>
                      <a:headEnd type="none" w="med" len="med"/>
                      <a:tailEnd type="none" w="med" len="med"/>
                    </a:lnT>
                    <a:lnB w="12700" cap="flat" cmpd="sng" algn="ctr">
                      <a:solidFill>
                        <a:srgbClr val="0008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Thẩm</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tra</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đầu</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tư</a:t>
                      </a:r>
                      <a:endParaRPr kumimoji="0" lang="en-US" sz="3200" b="1" i="0" u="none" strike="noStrike" cap="none" normalizeH="0" baseline="0" dirty="0">
                        <a:ln>
                          <a:noFill/>
                        </a:ln>
                        <a:solidFill>
                          <a:srgbClr val="00B05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00082E"/>
                      </a:solidFill>
                      <a:prstDash val="solid"/>
                      <a:round/>
                      <a:headEnd type="none" w="med" len="med"/>
                      <a:tailEnd type="none" w="med" len="med"/>
                    </a:lnL>
                    <a:lnR w="12700" cap="flat" cmpd="sng" algn="ctr">
                      <a:solidFill>
                        <a:srgbClr val="80C3CD"/>
                      </a:solidFill>
                      <a:prstDash val="solid"/>
                      <a:round/>
                      <a:headEnd type="none" w="med" len="med"/>
                      <a:tailEnd type="none" w="med" len="med"/>
                    </a:lnR>
                    <a:lnT w="12700" cap="flat" cmpd="sng" algn="ctr">
                      <a:solidFill>
                        <a:srgbClr val="286D26"/>
                      </a:solidFill>
                      <a:prstDash val="solid"/>
                      <a:round/>
                      <a:headEnd type="none" w="med" len="med"/>
                      <a:tailEnd type="none" w="med" len="med"/>
                    </a:lnT>
                    <a:lnB w="12700" cap="flat" cmpd="sng" algn="ctr">
                      <a:solidFill>
                        <a:srgbClr val="80C3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Thẩm</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tra</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đầu</a:t>
                      </a:r>
                      <a:r>
                        <a:rPr kumimoji="0" lang="en-US" sz="32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B050"/>
                          </a:solidFill>
                          <a:effectLst/>
                          <a:latin typeface="Times New Roman" pitchFamily="18" charset="0"/>
                          <a:cs typeface="Times New Roman" pitchFamily="18" charset="0"/>
                        </a:rPr>
                        <a:t>tư</a:t>
                      </a:r>
                      <a:endParaRPr kumimoji="0" lang="en-US" sz="3200" b="1" i="0" u="none" strike="noStrike" cap="none" normalizeH="0" baseline="0" dirty="0">
                        <a:ln>
                          <a:noFill/>
                        </a:ln>
                        <a:solidFill>
                          <a:srgbClr val="00B050"/>
                        </a:solidFill>
                        <a:effectLst/>
                        <a:latin typeface="Times New Roman" pitchFamily="18" charset="0"/>
                        <a:cs typeface="Times New Roman" pitchFamily="18" charset="0"/>
                      </a:endParaRPr>
                    </a:p>
                  </a:txBody>
                  <a:tcPr marL="31972" marR="31972" marT="0" marB="0" anchor="ctr" horzOverflow="overflow">
                    <a:lnL w="12700" cap="flat" cmpd="sng" algn="ctr">
                      <a:solidFill>
                        <a:srgbClr val="80C3CD"/>
                      </a:solidFill>
                      <a:prstDash val="solid"/>
                      <a:round/>
                      <a:headEnd type="none" w="med" len="med"/>
                      <a:tailEnd type="none" w="med" len="med"/>
                    </a:lnL>
                    <a:lnR w="12700" cap="flat" cmpd="sng" algn="ctr">
                      <a:solidFill>
                        <a:srgbClr val="00082E"/>
                      </a:solidFill>
                      <a:prstDash val="solid"/>
                      <a:round/>
                      <a:headEnd type="none" w="med" len="med"/>
                      <a:tailEnd type="none" w="med" len="med"/>
                    </a:lnR>
                    <a:lnT w="12700" cap="flat" cmpd="sng" algn="ctr">
                      <a:solidFill>
                        <a:srgbClr val="80C3CD"/>
                      </a:solidFill>
                      <a:prstDash val="solid"/>
                      <a:round/>
                      <a:headEnd type="none" w="med" len="med"/>
                      <a:tailEnd type="none" w="med" len="med"/>
                    </a:lnT>
                    <a:lnB w="12700" cap="flat" cmpd="sng" algn="ctr">
                      <a:solidFill>
                        <a:srgbClr val="00082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0114" name="Rectangle 4"/>
          <p:cNvSpPr>
            <a:spLocks noChangeArrowheads="1"/>
          </p:cNvSpPr>
          <p:nvPr/>
        </p:nvSpPr>
        <p:spPr bwMode="auto">
          <a:xfrm>
            <a:off x="0" y="0"/>
            <a:ext cx="288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2600">
                <a:cs typeface="Times New Roman" panose="02020603050405020304" pitchFamily="18" charset="0"/>
              </a:rPr>
              <a:t> </a:t>
            </a:r>
            <a:endParaRPr lang="en-US" altLang="en-US" sz="800"/>
          </a:p>
          <a:p>
            <a:endParaRPr lang="en-US"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endParaRPr lang="en-US" altLang="en-US"/>
          </a:p>
        </p:txBody>
      </p:sp>
      <p:sp>
        <p:nvSpPr>
          <p:cNvPr id="131075" name="Content Placeholder 2"/>
          <p:cNvSpPr>
            <a:spLocks noGrp="1"/>
          </p:cNvSpPr>
          <p:nvPr>
            <p:ph idx="1"/>
          </p:nvPr>
        </p:nvSpPr>
        <p:spPr>
          <a:xfrm>
            <a:off x="228600" y="1600200"/>
            <a:ext cx="8458200" cy="4525963"/>
          </a:xfrm>
        </p:spPr>
        <p:txBody>
          <a:bodyPr/>
          <a:lstStyle/>
          <a:p>
            <a:endParaRPr lang="en-US" altLang="en-US"/>
          </a:p>
        </p:txBody>
      </p:sp>
      <p:pic>
        <p:nvPicPr>
          <p:cNvPr id="131076" name="Picture 2" descr="http://ipc.mpi.gov.vn/upload/7731/fck/Dang%20ky%20dau%20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22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endParaRPr lang="en-US" altLang="en-US"/>
          </a:p>
        </p:txBody>
      </p:sp>
      <p:sp>
        <p:nvSpPr>
          <p:cNvPr id="132099" name="Content Placeholder 2"/>
          <p:cNvSpPr>
            <a:spLocks noGrp="1"/>
          </p:cNvSpPr>
          <p:nvPr>
            <p:ph idx="1"/>
          </p:nvPr>
        </p:nvSpPr>
        <p:spPr/>
        <p:txBody>
          <a:bodyPr/>
          <a:lstStyle/>
          <a:p>
            <a:endParaRPr lang="en-US" altLang="en-US"/>
          </a:p>
        </p:txBody>
      </p:sp>
      <p:pic>
        <p:nvPicPr>
          <p:cNvPr id="132100" name="Picture 2" descr="http://ipc.mpi.gov.vn/upload/7731/fck/Tham%20tra%20dau%20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228600"/>
            <a:ext cx="8751887"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endParaRPr lang="en-US" altLang="en-US"/>
          </a:p>
        </p:txBody>
      </p:sp>
      <p:sp>
        <p:nvSpPr>
          <p:cNvPr id="133123" name="Content Placeholder 2"/>
          <p:cNvSpPr>
            <a:spLocks noGrp="1"/>
          </p:cNvSpPr>
          <p:nvPr>
            <p:ph idx="1"/>
          </p:nvPr>
        </p:nvSpPr>
        <p:spPr>
          <a:xfrm>
            <a:off x="0" y="381000"/>
            <a:ext cx="9144000" cy="6705600"/>
          </a:xfrm>
        </p:spPr>
        <p:txBody>
          <a:bodyPr/>
          <a:lstStyle/>
          <a:p>
            <a:pPr>
              <a:buFont typeface="Arial" panose="020B0604020202020204" pitchFamily="34" charset="0"/>
              <a:buNone/>
            </a:pPr>
            <a:r>
              <a:rPr lang="en-US" altLang="en-US" sz="3500" b="1">
                <a:solidFill>
                  <a:srgbClr val="FF0000"/>
                </a:solidFill>
              </a:rPr>
              <a:t>Luật đầu tư 2014:</a:t>
            </a:r>
          </a:p>
          <a:p>
            <a:pPr algn="just">
              <a:buFont typeface="Arial" panose="020B0604020202020204" pitchFamily="34" charset="0"/>
              <a:buNone/>
            </a:pPr>
            <a:r>
              <a:rPr lang="en-US" altLang="en-US" b="1">
                <a:solidFill>
                  <a:srgbClr val="00B0F0"/>
                </a:solidFill>
              </a:rPr>
              <a:t> </a:t>
            </a:r>
          </a:p>
          <a:p>
            <a:pPr algn="just">
              <a:buFont typeface="Arial" panose="020B0604020202020204" pitchFamily="34" charset="0"/>
              <a:buNone/>
            </a:pPr>
            <a:r>
              <a:rPr lang="en-US" altLang="en-US" b="1">
                <a:solidFill>
                  <a:srgbClr val="FF0000"/>
                </a:solidFill>
              </a:rPr>
              <a:t>* THỦ TỤC QUYẾT ĐỊNH CHỦ TRƯƠNG ĐẦU TƯ </a:t>
            </a:r>
          </a:p>
          <a:p>
            <a:pPr algn="just">
              <a:buFont typeface="Arial" panose="020B0604020202020204" pitchFamily="34" charset="0"/>
              <a:buNone/>
            </a:pPr>
            <a:endParaRPr lang="en-US" altLang="en-US" b="1">
              <a:solidFill>
                <a:srgbClr val="0070C0"/>
              </a:solidFill>
            </a:endParaRPr>
          </a:p>
          <a:p>
            <a:pPr algn="just">
              <a:buFont typeface="Arial" panose="020B0604020202020204" pitchFamily="34" charset="0"/>
              <a:buNone/>
            </a:pPr>
            <a:r>
              <a:rPr lang="en-US" altLang="en-US" b="1">
                <a:solidFill>
                  <a:srgbClr val="0070C0"/>
                </a:solidFill>
              </a:rPr>
              <a:t>* THỦ TỤC CẤP, ĐIỀU CHỈNH VÀ THU HỒI GIẤY CHỨNG NHẬN ĐĂNG KÝ ĐẦU TƯ</a:t>
            </a:r>
          </a:p>
          <a:p>
            <a:pPr algn="just">
              <a:buFont typeface="Arial" panose="020B0604020202020204" pitchFamily="34" charset="0"/>
              <a:buNone/>
            </a:pPr>
            <a:endParaRPr lang="en-US" altLang="en-US" b="1">
              <a:solidFill>
                <a:srgbClr val="0070C0"/>
              </a:solidFill>
            </a:endParaRPr>
          </a:p>
          <a:p>
            <a:pPr algn="just">
              <a:buFont typeface="Arial" panose="020B0604020202020204" pitchFamily="34" charset="0"/>
              <a:buNone/>
            </a:pPr>
            <a:r>
              <a:rPr lang="en-US" altLang="en-US" b="1">
                <a:solidFill>
                  <a:srgbClr val="00B0F0"/>
                </a:solidFill>
              </a:rPr>
              <a:t>* THỦ TỤC ĐĂNG KÝ GV, MUA CP, PVG VÀO TCKT.</a:t>
            </a:r>
          </a:p>
        </p:txBody>
      </p:sp>
      <p:cxnSp>
        <p:nvCxnSpPr>
          <p:cNvPr id="5" name="Elbow Connector 4"/>
          <p:cNvCxnSpPr/>
          <p:nvPr/>
        </p:nvCxnSpPr>
        <p:spPr>
          <a:xfrm>
            <a:off x="12039600" y="579120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5"/>
          <p:cNvSpPr txBox="1">
            <a:spLocks noChangeArrowheads="1"/>
          </p:cNvSpPr>
          <p:nvPr/>
        </p:nvSpPr>
        <p:spPr bwMode="auto">
          <a:xfrm>
            <a:off x="635000" y="357188"/>
            <a:ext cx="78740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62" tIns="39981" rIns="79962" bIns="39981">
            <a:spAutoFit/>
          </a:bodyPr>
          <a:lstStyle>
            <a:lvl1pPr defTabSz="912813" eaLnBrk="0" hangingPunct="0">
              <a:defRPr>
                <a:solidFill>
                  <a:schemeClr val="tx1"/>
                </a:solidFill>
                <a:latin typeface="Tahoma" panose="020B0604030504040204" pitchFamily="34" charset="0"/>
                <a:cs typeface="Arial" panose="020B0604020202020204" pitchFamily="34" charset="0"/>
              </a:defRPr>
            </a:lvl1pPr>
            <a:lvl2pPr marL="742950" indent="-285750" defTabSz="912813" eaLnBrk="0" hangingPunct="0">
              <a:defRPr>
                <a:solidFill>
                  <a:schemeClr val="tx1"/>
                </a:solidFill>
                <a:latin typeface="Tahoma" panose="020B0604030504040204" pitchFamily="34" charset="0"/>
                <a:cs typeface="Arial" panose="020B0604020202020204" pitchFamily="34" charset="0"/>
              </a:defRPr>
            </a:lvl2pPr>
            <a:lvl3pPr marL="1143000" indent="-228600" defTabSz="912813" eaLnBrk="0" hangingPunct="0">
              <a:defRPr>
                <a:solidFill>
                  <a:schemeClr val="tx1"/>
                </a:solidFill>
                <a:latin typeface="Tahoma" panose="020B0604030504040204" pitchFamily="34" charset="0"/>
                <a:cs typeface="Arial" panose="020B0604020202020204" pitchFamily="34" charset="0"/>
              </a:defRPr>
            </a:lvl3pPr>
            <a:lvl4pPr marL="1600200" indent="-228600" defTabSz="912813" eaLnBrk="0" hangingPunct="0">
              <a:defRPr>
                <a:solidFill>
                  <a:schemeClr val="tx1"/>
                </a:solidFill>
                <a:latin typeface="Tahoma" panose="020B0604030504040204" pitchFamily="34" charset="0"/>
                <a:cs typeface="Arial" panose="020B0604020202020204" pitchFamily="34" charset="0"/>
              </a:defRPr>
            </a:lvl4pPr>
            <a:lvl5pPr marL="2057400" indent="-228600" defTabSz="912813" eaLnBrk="0" hangingPunct="0">
              <a:defRPr>
                <a:solidFill>
                  <a:schemeClr val="tx1"/>
                </a:solidFill>
                <a:latin typeface="Tahom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Quy trình, thủ tục đầu tư theo LĐT 2014</a:t>
            </a:r>
          </a:p>
        </p:txBody>
      </p:sp>
      <p:sp>
        <p:nvSpPr>
          <p:cNvPr id="134147" name="Rectangle 7"/>
          <p:cNvSpPr>
            <a:spLocks noChangeArrowheads="1"/>
          </p:cNvSpPr>
          <p:nvPr/>
        </p:nvSpPr>
        <p:spPr bwMode="auto">
          <a:xfrm>
            <a:off x="635000" y="357188"/>
            <a:ext cx="787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66" tIns="39983" rIns="79966" bIns="39983"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4148" name="Content Placeholder 2"/>
          <p:cNvSpPr>
            <a:spLocks noGrp="1"/>
          </p:cNvSpPr>
          <p:nvPr>
            <p:ph idx="1"/>
          </p:nvPr>
        </p:nvSpPr>
        <p:spPr>
          <a:xfrm>
            <a:off x="0" y="1066800"/>
            <a:ext cx="9144000" cy="4525963"/>
          </a:xfrm>
        </p:spPr>
        <p:txBody>
          <a:bodyPr/>
          <a:lstStyle/>
          <a:p>
            <a:pPr algn="just" eaLnBrk="1" hangingPunct="1"/>
            <a:r>
              <a:rPr lang="en-US" altLang="en-US" sz="2800" b="1">
                <a:latin typeface="Times New Roman" panose="02020603050405020304" pitchFamily="18" charset="0"/>
                <a:cs typeface="Times New Roman" panose="02020603050405020304" pitchFamily="18" charset="0"/>
              </a:rPr>
              <a:t>P1: Đầu tư theo dự án</a:t>
            </a:r>
          </a:p>
          <a:p>
            <a:pPr algn="just" eaLnBrk="1" hangingPunct="1"/>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P2: Đầu tư thành lập tổ chức kinh tế</a:t>
            </a:r>
          </a:p>
          <a:p>
            <a:pPr algn="just" eaLnBrk="1" hangingPunct="1"/>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P3: Đầu tư theo hình thức GV, mua lại PVG, CP</a:t>
            </a:r>
          </a:p>
          <a:p>
            <a:pPr algn="just" eaLnBrk="1" hangingPunct="1">
              <a:buFont typeface="Arial" panose="020B0604020202020204" pitchFamily="34" charset="0"/>
              <a:buNone/>
            </a:pP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P4: Đầu tư theo hình thức hợp đồng PPP</a:t>
            </a:r>
          </a:p>
          <a:p>
            <a:pPr algn="just" eaLnBrk="1" hangingPunct="1"/>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P5: Đầu tư theo hình thức hợp đồng BCC</a:t>
            </a:r>
          </a:p>
          <a:p>
            <a:pPr algn="just" eaLnBrk="1" hangingPunct="1">
              <a:buFont typeface="Arial" panose="020B0604020202020204" pitchFamily="34" charset="0"/>
              <a:buNone/>
            </a:pP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t>P6: Điều chỉnh Giấy CNĐK đầu tư</a:t>
            </a:r>
            <a:endParaRPr lang="en-US" altLang="en-US" sz="2800" b="1">
              <a:latin typeface="Times New Roman" panose="02020603050405020304" pitchFamily="18" charset="0"/>
              <a:cs typeface="Times New Roman" panose="02020603050405020304" pitchFamily="18" charset="0"/>
            </a:endParaRPr>
          </a:p>
          <a:p>
            <a:pPr algn="just" eaLnBrk="1" hangingPunct="1"/>
            <a:endParaRPr lang="en-US" altLang="en-US" b="1">
              <a:latin typeface="Times New Roman" panose="02020603050405020304" pitchFamily="18" charset="0"/>
              <a:cs typeface="Times New Roman" panose="02020603050405020304" pitchFamily="18" charset="0"/>
            </a:endParaRPr>
          </a:p>
        </p:txBody>
      </p:sp>
      <p:sp>
        <p:nvSpPr>
          <p:cNvPr id="1341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A31595A-EB4E-40E2-B205-C19ED6A8DB2F}" type="slidenum">
              <a:rPr lang="en-US" altLang="en-US"/>
              <a:pPr eaLnBrk="1" hangingPunct="1"/>
              <a:t>128</a:t>
            </a:fld>
            <a:endParaRPr lang="en-US"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endParaRPr lang="en-US" altLang="en-US"/>
          </a:p>
        </p:txBody>
      </p:sp>
      <p:sp>
        <p:nvSpPr>
          <p:cNvPr id="135171" name="Content Placeholder 2"/>
          <p:cNvSpPr>
            <a:spLocks noGrp="1"/>
          </p:cNvSpPr>
          <p:nvPr>
            <p:ph idx="1"/>
          </p:nvPr>
        </p:nvSpPr>
        <p:spPr>
          <a:xfrm>
            <a:off x="0" y="990600"/>
            <a:ext cx="9144000" cy="4525963"/>
          </a:xfrm>
        </p:spPr>
        <p:txBody>
          <a:bodyPr/>
          <a:lstStyle/>
          <a:p>
            <a:r>
              <a:rPr lang="en-US" altLang="en-US" b="1" u="sng">
                <a:solidFill>
                  <a:srgbClr val="00B0F0"/>
                </a:solidFill>
              </a:rPr>
              <a:t>Phần 1: Thủ tục đầu tư theo dự án:</a:t>
            </a:r>
          </a:p>
          <a:p>
            <a:endParaRPr lang="en-US" altLang="en-US" b="1">
              <a:solidFill>
                <a:srgbClr val="00B050"/>
              </a:solidFill>
            </a:endParaRPr>
          </a:p>
          <a:p>
            <a:pPr>
              <a:buFont typeface="Arial" panose="020B0604020202020204" pitchFamily="34" charset="0"/>
              <a:buNone/>
            </a:pPr>
            <a:r>
              <a:rPr lang="en-US" altLang="en-US" b="1">
                <a:solidFill>
                  <a:srgbClr val="00B050"/>
                </a:solidFill>
              </a:rPr>
              <a:t>2 LOẠI THỦ TỤC:</a:t>
            </a:r>
          </a:p>
          <a:p>
            <a:pPr>
              <a:buFontTx/>
              <a:buChar char="-"/>
            </a:pPr>
            <a:r>
              <a:rPr lang="en-US" altLang="en-US" b="1">
                <a:solidFill>
                  <a:srgbClr val="FF0000"/>
                </a:solidFill>
              </a:rPr>
              <a:t>THỦ TỤC </a:t>
            </a:r>
            <a:r>
              <a:rPr lang="en-US" altLang="en-US" b="1" u="sng">
                <a:solidFill>
                  <a:srgbClr val="FF0000"/>
                </a:solidFill>
              </a:rPr>
              <a:t>QĐCT ĐT </a:t>
            </a:r>
            <a:r>
              <a:rPr lang="en-US" altLang="en-US" b="1">
                <a:solidFill>
                  <a:srgbClr val="FF0000"/>
                </a:solidFill>
              </a:rPr>
              <a:t>&amp; CẤP GiẤY: Dự án thuộc Điều 30,31,32</a:t>
            </a:r>
          </a:p>
          <a:p>
            <a:pPr>
              <a:buFont typeface="Arial" panose="020B0604020202020204" pitchFamily="34" charset="0"/>
              <a:buNone/>
            </a:pPr>
            <a:endParaRPr lang="en-US" altLang="en-US" b="1">
              <a:solidFill>
                <a:srgbClr val="FF0000"/>
              </a:solidFill>
            </a:endParaRPr>
          </a:p>
          <a:p>
            <a:pPr>
              <a:buFontTx/>
              <a:buChar char="-"/>
            </a:pPr>
            <a:r>
              <a:rPr lang="en-US" altLang="en-US" b="1">
                <a:solidFill>
                  <a:srgbClr val="7030A0"/>
                </a:solidFill>
              </a:rPr>
              <a:t>THỦ TỤC </a:t>
            </a:r>
            <a:r>
              <a:rPr lang="en-US" altLang="en-US" b="1" u="sng">
                <a:solidFill>
                  <a:srgbClr val="7030A0"/>
                </a:solidFill>
              </a:rPr>
              <a:t>ĐĂNG KÝ ĐT </a:t>
            </a:r>
            <a:r>
              <a:rPr lang="en-US" altLang="en-US" b="1">
                <a:solidFill>
                  <a:srgbClr val="7030A0"/>
                </a:solidFill>
              </a:rPr>
              <a:t>&amp; CẤP GiẤY: Dự án không thuộc Đ 30,31,32</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a:p>
        </p:txBody>
      </p:sp>
      <p:sp>
        <p:nvSpPr>
          <p:cNvPr id="16387" name="Content Placeholder 2"/>
          <p:cNvSpPr>
            <a:spLocks noGrp="1"/>
          </p:cNvSpPr>
          <p:nvPr>
            <p:ph idx="1"/>
          </p:nvPr>
        </p:nvSpPr>
        <p:spPr>
          <a:xfrm>
            <a:off x="152400" y="152400"/>
            <a:ext cx="8802688" cy="5980113"/>
          </a:xfrm>
        </p:spPr>
        <p:txBody>
          <a:bodyPr/>
          <a:lstStyle/>
          <a:p>
            <a:pPr algn="just"/>
            <a:r>
              <a:rPr lang="en-US" altLang="en-US" sz="2400" b="1"/>
              <a:t> GTZ, CIEM (2005). Nghiên cứu Chuyên đề kinh tế 3</a:t>
            </a:r>
            <a:r>
              <a:rPr lang="en-US" altLang="en-US" sz="2400" b="1" i="1"/>
              <a:t>: “Từ ý tưởng kinh doanh tới hiện thực: chặng đường gian nan”, </a:t>
            </a:r>
            <a:r>
              <a:rPr lang="en-US" altLang="en-US" sz="2400" b="1"/>
              <a:t> Hà nội 2005.</a:t>
            </a:r>
            <a:r>
              <a:rPr lang="en-US" altLang="en-US" sz="2400" b="1" i="1"/>
              <a:t>   </a:t>
            </a:r>
          </a:p>
          <a:p>
            <a:pPr algn="just">
              <a:buFont typeface="Wingdings" panose="05000000000000000000" pitchFamily="2" charset="2"/>
              <a:buNone/>
            </a:pPr>
            <a:endParaRPr lang="en-US" altLang="en-US" sz="2400" b="1"/>
          </a:p>
          <a:p>
            <a:pPr algn="just"/>
            <a:r>
              <a:rPr lang="en-US" altLang="en-US" sz="2400" b="1"/>
              <a:t>Vũ Quốc Tuấn (2007), “</a:t>
            </a:r>
            <a:r>
              <a:rPr lang="en-US" altLang="en-US" sz="2400" b="1" i="1"/>
              <a:t>Một số kiến nghị để tiếp tục cải thiện môi trường kinh doanh  </a:t>
            </a:r>
            <a:r>
              <a:rPr lang="en-US" altLang="en-US" sz="2400" b="1"/>
              <a:t>”, Báo cáo Hội thảo Luật doanh nghiệp và Luật đầu tư, Hà nội tháng 5/2007.</a:t>
            </a:r>
          </a:p>
          <a:p>
            <a:pPr algn="just">
              <a:buFont typeface="Wingdings" panose="05000000000000000000" pitchFamily="2" charset="2"/>
              <a:buNone/>
            </a:pPr>
            <a:endParaRPr lang="en-US" altLang="en-US" sz="2400" b="1"/>
          </a:p>
          <a:p>
            <a:pPr algn="just"/>
            <a:r>
              <a:rPr lang="en-US" altLang="en-US" sz="2400" b="1"/>
              <a:t>VCCI-Asian Foundation (2004):“</a:t>
            </a:r>
            <a:r>
              <a:rPr lang="en-US" altLang="en-US" sz="2400" b="1" i="1"/>
              <a:t>Doanh nghiệp và việc hoàn thiện môi trường pháp lý trong kinh doanh </a:t>
            </a:r>
            <a:r>
              <a:rPr lang="en-US" altLang="en-US" sz="2400" b="1"/>
              <a:t>”.</a:t>
            </a:r>
          </a:p>
          <a:p>
            <a:pPr algn="just">
              <a:buFont typeface="Wingdings" panose="05000000000000000000" pitchFamily="2" charset="2"/>
              <a:buNone/>
            </a:pPr>
            <a:endParaRPr lang="en-US" altLang="en-US" sz="2400" b="1"/>
          </a:p>
          <a:p>
            <a:pPr algn="just"/>
            <a:r>
              <a:rPr lang="en-US" altLang="en-US" sz="2400" b="1"/>
              <a:t>VICC - Asian Foundation (2005) “</a:t>
            </a:r>
            <a:r>
              <a:rPr lang="en-US" altLang="en-US" sz="2400" b="1" i="1"/>
              <a:t>Chỉ số năng lực cạnh tranh cấp Tỉnh năm 2005 của Việt Nam – Đánh giá chất lượng điều hành kinh tế để thúc đẩy sự phát triển của khu vực kinh tế tư nhân </a:t>
            </a:r>
            <a:r>
              <a:rPr lang="en-US" altLang="en-US" sz="2400" b="1"/>
              <a:t>”. </a:t>
            </a:r>
          </a:p>
          <a:p>
            <a:pPr algn="just"/>
            <a:endParaRPr lang="en-US" altLang="en-US" sz="2400" b="1"/>
          </a:p>
          <a:p>
            <a:pPr algn="just"/>
            <a:endParaRPr lang="en-US" altLang="en-US" sz="2400" b="1"/>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endParaRPr lang="en-US" altLang="en-US"/>
          </a:p>
        </p:txBody>
      </p:sp>
      <p:sp>
        <p:nvSpPr>
          <p:cNvPr id="136195" name="Content Placeholder 2"/>
          <p:cNvSpPr>
            <a:spLocks noGrp="1"/>
          </p:cNvSpPr>
          <p:nvPr>
            <p:ph idx="1"/>
          </p:nvPr>
        </p:nvSpPr>
        <p:spPr/>
        <p:txBody>
          <a:bodyPr/>
          <a:lstStyle/>
          <a:p>
            <a:pPr algn="just"/>
            <a:r>
              <a:rPr lang="en-US" altLang="en-US" b="1"/>
              <a:t>Phần 1a. Thủ tục cấp Giấy chứng nhận đăng ký đầu tư đối với dự án đầu tư </a:t>
            </a:r>
            <a:r>
              <a:rPr lang="en-US" altLang="en-US" b="1" i="1" u="sng">
                <a:solidFill>
                  <a:srgbClr val="FF0000"/>
                </a:solidFill>
              </a:rPr>
              <a:t>thuộc diện quyết định chủ trương đầu tư</a:t>
            </a:r>
            <a:endParaRPr lang="en-US" altLang="en-US" i="1" u="sng">
              <a:solidFill>
                <a:srgbClr val="FF0000"/>
              </a:solidFill>
            </a:endParaRPr>
          </a:p>
          <a:p>
            <a:endParaRPr lang="en-US"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2"/>
          <p:cNvSpPr>
            <a:spLocks noGrp="1"/>
          </p:cNvSpPr>
          <p:nvPr>
            <p:ph type="title"/>
          </p:nvPr>
        </p:nvSpPr>
        <p:spPr>
          <a:xfrm>
            <a:off x="457200" y="0"/>
            <a:ext cx="8229600" cy="638175"/>
          </a:xfrm>
        </p:spPr>
        <p:txBody>
          <a:bodyPr/>
          <a:lstStyle/>
          <a:p>
            <a:r>
              <a:rPr lang="en-US" altLang="en-US" b="1">
                <a:solidFill>
                  <a:srgbClr val="FF0000"/>
                </a:solidFill>
              </a:rPr>
              <a:t>Dự án của NĐT trong nước</a:t>
            </a:r>
          </a:p>
        </p:txBody>
      </p:sp>
      <p:sp>
        <p:nvSpPr>
          <p:cNvPr id="137219" name="Text Placeholder 13"/>
          <p:cNvSpPr>
            <a:spLocks noGrp="1"/>
          </p:cNvSpPr>
          <p:nvPr>
            <p:ph type="body" idx="1"/>
          </p:nvPr>
        </p:nvSpPr>
        <p:spPr>
          <a:xfrm>
            <a:off x="304800" y="838200"/>
            <a:ext cx="4040188" cy="639763"/>
          </a:xfrm>
        </p:spPr>
        <p:txBody>
          <a:bodyPr/>
          <a:lstStyle/>
          <a:p>
            <a:r>
              <a:rPr lang="en-US" altLang="en-US" sz="3200">
                <a:solidFill>
                  <a:srgbClr val="00B050"/>
                </a:solidFill>
              </a:rPr>
              <a:t>Luật 2005</a:t>
            </a:r>
          </a:p>
        </p:txBody>
      </p:sp>
      <p:sp>
        <p:nvSpPr>
          <p:cNvPr id="137220" name="Text Placeholder 15"/>
          <p:cNvSpPr>
            <a:spLocks noGrp="1"/>
          </p:cNvSpPr>
          <p:nvPr>
            <p:ph type="body" sz="quarter" idx="3"/>
          </p:nvPr>
        </p:nvSpPr>
        <p:spPr>
          <a:xfrm>
            <a:off x="4572000" y="685800"/>
            <a:ext cx="4041775" cy="639763"/>
          </a:xfrm>
        </p:spPr>
        <p:txBody>
          <a:bodyPr/>
          <a:lstStyle/>
          <a:p>
            <a:r>
              <a:rPr lang="en-US" altLang="en-US" sz="3200">
                <a:solidFill>
                  <a:srgbClr val="00B050"/>
                </a:solidFill>
              </a:rPr>
              <a:t>Luật 2014</a:t>
            </a:r>
          </a:p>
        </p:txBody>
      </p:sp>
      <p:graphicFrame>
        <p:nvGraphicFramePr>
          <p:cNvPr id="4" name="Content Placeholder 3"/>
          <p:cNvGraphicFramePr>
            <a:graphicFrameLocks noGrp="1"/>
          </p:cNvGraphicFramePr>
          <p:nvPr>
            <p:ph sz="quarter" idx="4"/>
          </p:nvPr>
        </p:nvGraphicFramePr>
        <p:xfrm>
          <a:off x="4644761" y="1714500"/>
          <a:ext cx="4346839" cy="4411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72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aphicFrame>
        <p:nvGraphicFramePr>
          <p:cNvPr id="3" name="Content Placeholder 2"/>
          <p:cNvGraphicFramePr>
            <a:graphicFrameLocks noGrp="1"/>
          </p:cNvGraphicFramePr>
          <p:nvPr>
            <p:ph sz="half" idx="2"/>
          </p:nvPr>
        </p:nvGraphicFramePr>
        <p:xfrm>
          <a:off x="457729" y="1782963"/>
          <a:ext cx="4040188" cy="43428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0" y="274638"/>
            <a:ext cx="9144000" cy="792162"/>
          </a:xfrm>
        </p:spPr>
        <p:txBody>
          <a:bodyPr/>
          <a:lstStyle/>
          <a:p>
            <a:pPr algn="just"/>
            <a:r>
              <a:rPr lang="en-US" altLang="en-US" sz="3200" b="1"/>
              <a:t>LĐT 2014: Chấp thuận chủ trương </a:t>
            </a:r>
            <a:br>
              <a:rPr lang="en-US" altLang="en-US" sz="3200" b="1"/>
            </a:br>
            <a:r>
              <a:rPr lang="en-US" altLang="en-US" sz="3200" b="1" u="sng">
                <a:solidFill>
                  <a:srgbClr val="FF0000"/>
                </a:solidFill>
              </a:rPr>
              <a:t>dự án đầu tư trong nước</a:t>
            </a:r>
          </a:p>
        </p:txBody>
      </p:sp>
      <p:graphicFrame>
        <p:nvGraphicFramePr>
          <p:cNvPr id="9" name="Content Placeholder 8"/>
          <p:cNvGraphicFramePr>
            <a:graphicFrameLocks noGrp="1"/>
          </p:cNvGraphicFramePr>
          <p:nvPr>
            <p:ph idx="1"/>
          </p:nvPr>
        </p:nvGraphicFramePr>
        <p:xfrm>
          <a:off x="1" y="1599905"/>
          <a:ext cx="9143999" cy="452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824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0" y="274638"/>
            <a:ext cx="9144000" cy="792162"/>
          </a:xfrm>
        </p:spPr>
        <p:txBody>
          <a:bodyPr/>
          <a:lstStyle/>
          <a:p>
            <a:pPr algn="just"/>
            <a:r>
              <a:rPr lang="en-US" altLang="en-US" sz="3200" b="1"/>
              <a:t>LĐT 2014: Chấp thuận chủ trương </a:t>
            </a:r>
            <a:br>
              <a:rPr lang="en-US" altLang="en-US" sz="3200" b="1"/>
            </a:br>
            <a:r>
              <a:rPr lang="en-US" altLang="en-US" sz="3200" b="1" u="sng">
                <a:solidFill>
                  <a:srgbClr val="FF0000"/>
                </a:solidFill>
              </a:rPr>
              <a:t>dự án đầu tư của NĐT NN</a:t>
            </a:r>
          </a:p>
        </p:txBody>
      </p:sp>
      <p:graphicFrame>
        <p:nvGraphicFramePr>
          <p:cNvPr id="9" name="Content Placeholder 8"/>
          <p:cNvGraphicFramePr>
            <a:graphicFrameLocks noGrp="1"/>
          </p:cNvGraphicFramePr>
          <p:nvPr>
            <p:ph idx="1"/>
          </p:nvPr>
        </p:nvGraphicFramePr>
        <p:xfrm>
          <a:off x="1" y="1524000"/>
          <a:ext cx="9144000" cy="452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926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2"/>
          <p:cNvSpPr>
            <a:spLocks noGrp="1"/>
          </p:cNvSpPr>
          <p:nvPr>
            <p:ph type="title"/>
          </p:nvPr>
        </p:nvSpPr>
        <p:spPr>
          <a:xfrm>
            <a:off x="381000" y="0"/>
            <a:ext cx="8229600" cy="638175"/>
          </a:xfrm>
        </p:spPr>
        <p:txBody>
          <a:bodyPr/>
          <a:lstStyle/>
          <a:p>
            <a:r>
              <a:rPr lang="en-US" altLang="en-US" sz="3200" b="1">
                <a:solidFill>
                  <a:srgbClr val="FF0000"/>
                </a:solidFill>
              </a:rPr>
              <a:t>Dự án của NĐT nước ngoài</a:t>
            </a:r>
          </a:p>
        </p:txBody>
      </p:sp>
      <p:sp>
        <p:nvSpPr>
          <p:cNvPr id="140291" name="Text Placeholder 13"/>
          <p:cNvSpPr>
            <a:spLocks noGrp="1"/>
          </p:cNvSpPr>
          <p:nvPr>
            <p:ph type="body" idx="1"/>
          </p:nvPr>
        </p:nvSpPr>
        <p:spPr>
          <a:xfrm>
            <a:off x="0" y="457200"/>
            <a:ext cx="4040188" cy="639763"/>
          </a:xfrm>
        </p:spPr>
        <p:txBody>
          <a:bodyPr/>
          <a:lstStyle/>
          <a:p>
            <a:r>
              <a:rPr lang="en-US" altLang="en-US">
                <a:solidFill>
                  <a:srgbClr val="00B050"/>
                </a:solidFill>
              </a:rPr>
              <a:t>Luật 2005</a:t>
            </a:r>
          </a:p>
        </p:txBody>
      </p:sp>
      <p:sp>
        <p:nvSpPr>
          <p:cNvPr id="140292" name="Text Placeholder 15"/>
          <p:cNvSpPr>
            <a:spLocks noGrp="1"/>
          </p:cNvSpPr>
          <p:nvPr>
            <p:ph type="body" sz="quarter" idx="3"/>
          </p:nvPr>
        </p:nvSpPr>
        <p:spPr>
          <a:xfrm>
            <a:off x="4648200" y="457200"/>
            <a:ext cx="4041775" cy="639763"/>
          </a:xfrm>
        </p:spPr>
        <p:txBody>
          <a:bodyPr/>
          <a:lstStyle/>
          <a:p>
            <a:r>
              <a:rPr lang="en-US" altLang="en-US">
                <a:solidFill>
                  <a:srgbClr val="00B050"/>
                </a:solidFill>
              </a:rPr>
              <a:t>Luật 2014</a:t>
            </a:r>
          </a:p>
        </p:txBody>
      </p:sp>
      <p:sp>
        <p:nvSpPr>
          <p:cNvPr id="140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aphicFrame>
        <p:nvGraphicFramePr>
          <p:cNvPr id="15" name="Content Placeholder 14"/>
          <p:cNvGraphicFramePr>
            <a:graphicFrameLocks noGrp="1"/>
          </p:cNvGraphicFramePr>
          <p:nvPr>
            <p:ph sz="quarter" idx="4"/>
          </p:nvPr>
        </p:nvGraphicFramePr>
        <p:xfrm>
          <a:off x="4644761" y="1371602"/>
          <a:ext cx="4499239" cy="548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57729" y="1295400"/>
          <a:ext cx="4040188" cy="5333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endParaRPr lang="en-US" altLang="en-US"/>
          </a:p>
        </p:txBody>
      </p:sp>
      <p:sp>
        <p:nvSpPr>
          <p:cNvPr id="141315" name="Content Placeholder 2"/>
          <p:cNvSpPr>
            <a:spLocks noGrp="1"/>
          </p:cNvSpPr>
          <p:nvPr>
            <p:ph idx="1"/>
          </p:nvPr>
        </p:nvSpPr>
        <p:spPr>
          <a:xfrm>
            <a:off x="0" y="0"/>
            <a:ext cx="8991600" cy="5980113"/>
          </a:xfrm>
        </p:spPr>
        <p:txBody>
          <a:bodyPr/>
          <a:lstStyle/>
          <a:p>
            <a:pPr algn="ctr" eaLnBrk="1" hangingPunct="1">
              <a:buFont typeface="Arial" panose="020B0604020202020204" pitchFamily="34" charset="0"/>
              <a:buNone/>
            </a:pPr>
            <a:r>
              <a:rPr lang="en-US" altLang="en-US" b="1">
                <a:solidFill>
                  <a:srgbClr val="FF0000"/>
                </a:solidFill>
              </a:rPr>
              <a:t>QUYẾT ĐỊNH CHỦ TRƯƠNG ĐẦU TƯ</a:t>
            </a:r>
          </a:p>
          <a:p>
            <a:pPr algn="just" eaLnBrk="1" hangingPunct="1">
              <a:buFont typeface="Arial" panose="020B0604020202020204" pitchFamily="34" charset="0"/>
              <a:buNone/>
            </a:pPr>
            <a:r>
              <a:rPr lang="vi-VN" altLang="en-US" sz="3500" b="1">
                <a:solidFill>
                  <a:srgbClr val="00B0F0"/>
                </a:solidFill>
              </a:rPr>
              <a:t>Cơ</a:t>
            </a:r>
            <a:r>
              <a:rPr lang="en-US" altLang="en-US" sz="3500" b="1">
                <a:solidFill>
                  <a:srgbClr val="00B0F0"/>
                </a:solidFill>
              </a:rPr>
              <a:t> quan quyết định chủ trương đầu tư: </a:t>
            </a:r>
          </a:p>
          <a:p>
            <a:pPr algn="just"/>
            <a:endParaRPr lang="en-US" altLang="en-US" b="1"/>
          </a:p>
          <a:p>
            <a:pPr algn="just"/>
            <a:r>
              <a:rPr lang="en-US" altLang="en-US" b="1"/>
              <a:t>Điều 30. Thẩm quyền quyết định chủ trương đầu tư của </a:t>
            </a:r>
            <a:r>
              <a:rPr lang="en-US" altLang="en-US" b="1" u="sng"/>
              <a:t>Quốc hội</a:t>
            </a:r>
          </a:p>
          <a:p>
            <a:pPr algn="just"/>
            <a:endParaRPr lang="en-US" altLang="en-US" b="1"/>
          </a:p>
          <a:p>
            <a:pPr algn="just"/>
            <a:r>
              <a:rPr lang="en-US" altLang="en-US" b="1"/>
              <a:t>Điều 31. Thẩm quyền quyết định chủ trương đầu tư của </a:t>
            </a:r>
            <a:r>
              <a:rPr lang="en-US" altLang="en-US" b="1" u="sng"/>
              <a:t>Thủ tướng Chính phủ</a:t>
            </a:r>
          </a:p>
          <a:p>
            <a:pPr algn="just">
              <a:buFont typeface="Arial" panose="020B0604020202020204" pitchFamily="34" charset="0"/>
              <a:buNone/>
            </a:pPr>
            <a:endParaRPr lang="en-US" altLang="en-US" b="1"/>
          </a:p>
          <a:p>
            <a:pPr algn="just"/>
            <a:r>
              <a:rPr lang="en-US" altLang="en-US" b="1"/>
              <a:t>Điều 32. Thẩm quyền quyết định chủ trương đầu tư của </a:t>
            </a:r>
            <a:r>
              <a:rPr lang="en-US" altLang="en-US" b="1" u="sng"/>
              <a:t>Ủy ban nhân dân cấp tỉnh</a:t>
            </a:r>
            <a:endParaRPr lang="en-US" altLang="en-US" b="1"/>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endParaRPr lang="en-US" altLang="en-US"/>
          </a:p>
        </p:txBody>
      </p:sp>
      <p:sp>
        <p:nvSpPr>
          <p:cNvPr id="142339" name="Content Placeholder 2"/>
          <p:cNvSpPr>
            <a:spLocks noGrp="1"/>
          </p:cNvSpPr>
          <p:nvPr>
            <p:ph idx="1"/>
          </p:nvPr>
        </p:nvSpPr>
        <p:spPr>
          <a:xfrm>
            <a:off x="228600" y="609600"/>
            <a:ext cx="8534400" cy="4525963"/>
          </a:xfrm>
        </p:spPr>
        <p:txBody>
          <a:bodyPr/>
          <a:lstStyle/>
          <a:p>
            <a:pPr algn="just">
              <a:buFont typeface="Arial" panose="020B0604020202020204" pitchFamily="34" charset="0"/>
              <a:buNone/>
            </a:pPr>
            <a:r>
              <a:rPr lang="en-US" altLang="en-US" b="1">
                <a:solidFill>
                  <a:srgbClr val="FF0000"/>
                </a:solidFill>
              </a:rPr>
              <a:t>Lưu ý: </a:t>
            </a:r>
          </a:p>
          <a:p>
            <a:pPr algn="just">
              <a:buFont typeface="Arial" panose="020B0604020202020204" pitchFamily="34" charset="0"/>
              <a:buNone/>
            </a:pPr>
            <a:endParaRPr lang="en-US" altLang="en-US" b="1">
              <a:solidFill>
                <a:srgbClr val="FF0000"/>
              </a:solidFill>
            </a:endParaRPr>
          </a:p>
          <a:p>
            <a:pPr algn="just">
              <a:buFont typeface="Courier New" panose="02070309020205020404" pitchFamily="49" charset="0"/>
              <a:buChar char="o"/>
            </a:pPr>
            <a:r>
              <a:rPr lang="en-US" altLang="en-US" b="1">
                <a:solidFill>
                  <a:srgbClr val="00B050"/>
                </a:solidFill>
              </a:rPr>
              <a:t>Chấp thuận chủ trương là quy trình </a:t>
            </a:r>
            <a:r>
              <a:rPr lang="en-US" altLang="en-US" b="1" u="sng">
                <a:solidFill>
                  <a:srgbClr val="FF0000"/>
                </a:solidFill>
              </a:rPr>
              <a:t>nội bộ </a:t>
            </a:r>
            <a:r>
              <a:rPr lang="en-US" altLang="en-US" b="1">
                <a:solidFill>
                  <a:srgbClr val="00B050"/>
                </a:solidFill>
              </a:rPr>
              <a:t>của cơ quan nhà nước.</a:t>
            </a:r>
          </a:p>
          <a:p>
            <a:pPr algn="just">
              <a:buFont typeface="Courier New" panose="02070309020205020404" pitchFamily="49" charset="0"/>
              <a:buChar char="o"/>
            </a:pPr>
            <a:endParaRPr lang="en-US" altLang="en-US" b="1">
              <a:solidFill>
                <a:srgbClr val="00B050"/>
              </a:solidFill>
            </a:endParaRPr>
          </a:p>
          <a:p>
            <a:pPr algn="just">
              <a:buFont typeface="Courier New" panose="02070309020205020404" pitchFamily="49" charset="0"/>
              <a:buChar char="o"/>
            </a:pPr>
            <a:r>
              <a:rPr lang="en-US" altLang="en-US" b="1">
                <a:solidFill>
                  <a:srgbClr val="00B0F0"/>
                </a:solidFill>
              </a:rPr>
              <a:t>Hồ sơ chấp thuận chủ trương chính là hồ sơ cấp Giấy CNĐKĐT</a:t>
            </a:r>
          </a:p>
          <a:p>
            <a:pPr algn="just">
              <a:buFont typeface="Arial" panose="020B0604020202020204" pitchFamily="34" charset="0"/>
              <a:buNone/>
            </a:pPr>
            <a:endParaRPr lang="en-US" altLang="en-US" b="1">
              <a:solidFill>
                <a:srgbClr val="00B050"/>
              </a:solidFill>
            </a:endParaRPr>
          </a:p>
          <a:p>
            <a:pPr algn="just">
              <a:buFont typeface="Courier New" panose="02070309020205020404" pitchFamily="49" charset="0"/>
              <a:buChar char="o"/>
            </a:pPr>
            <a:r>
              <a:rPr lang="en-US" altLang="en-US" b="1">
                <a:solidFill>
                  <a:srgbClr val="002060"/>
                </a:solidFill>
              </a:rPr>
              <a:t>Hồ sơ được nộp tại cơ quan ĐKĐT</a:t>
            </a:r>
          </a:p>
          <a:p>
            <a:pPr algn="just"/>
            <a:endParaRPr lang="en-US" altLang="en-US" b="1"/>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Box 4"/>
          <p:cNvSpPr txBox="1">
            <a:spLocks noChangeArrowheads="1"/>
          </p:cNvSpPr>
          <p:nvPr/>
        </p:nvSpPr>
        <p:spPr bwMode="auto">
          <a:xfrm>
            <a:off x="-76200" y="152400"/>
            <a:ext cx="9296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500" b="1">
                <a:solidFill>
                  <a:srgbClr val="C00000"/>
                </a:solidFill>
                <a:latin typeface="Arial" panose="020B0604020202020204" pitchFamily="34" charset="0"/>
              </a:rPr>
              <a:t>SO SÁNH QUY TRÌNH, THỦ TỤC CHẤP THUẬN CHỦ TRƯƠNG ĐẦU TƯ CỦA QUỐC HỘI, CHÍNH PHỦ, UBND TỈNH</a:t>
            </a:r>
          </a:p>
        </p:txBody>
      </p:sp>
      <p:grpSp>
        <p:nvGrpSpPr>
          <p:cNvPr id="143363" name="Group 36"/>
          <p:cNvGrpSpPr>
            <a:grpSpLocks/>
          </p:cNvGrpSpPr>
          <p:nvPr/>
        </p:nvGrpSpPr>
        <p:grpSpPr bwMode="auto">
          <a:xfrm>
            <a:off x="838200" y="1371600"/>
            <a:ext cx="7010400" cy="2273300"/>
            <a:chOff x="1320800" y="1190625"/>
            <a:chExt cx="6310313" cy="1748334"/>
          </a:xfrm>
        </p:grpSpPr>
        <p:grpSp>
          <p:nvGrpSpPr>
            <p:cNvPr id="143375" name="Group 10"/>
            <p:cNvGrpSpPr>
              <a:grpSpLocks/>
            </p:cNvGrpSpPr>
            <p:nvPr/>
          </p:nvGrpSpPr>
          <p:grpSpPr bwMode="auto">
            <a:xfrm>
              <a:off x="1320800" y="1190625"/>
              <a:ext cx="6310313" cy="1748334"/>
              <a:chOff x="1728357" y="1304449"/>
              <a:chExt cx="5477985" cy="1518067"/>
            </a:xfrm>
          </p:grpSpPr>
          <p:grpSp>
            <p:nvGrpSpPr>
              <p:cNvPr id="143378" name="Group 7"/>
              <p:cNvGrpSpPr>
                <a:grpSpLocks/>
              </p:cNvGrpSpPr>
              <p:nvPr/>
            </p:nvGrpSpPr>
            <p:grpSpPr bwMode="auto">
              <a:xfrm>
                <a:off x="1803761" y="1451940"/>
                <a:ext cx="5402581" cy="1370576"/>
                <a:chOff x="1803761" y="1451940"/>
                <a:chExt cx="5402581" cy="1370576"/>
              </a:xfrm>
            </p:grpSpPr>
            <p:pic>
              <p:nvPicPr>
                <p:cNvPr id="143383" name="Picture 345" descr="shadow_1_m"/>
                <p:cNvPicPr>
                  <a:picLocks noChangeAspect="1" noChangeArrowheads="1"/>
                </p:cNvPicPr>
                <p:nvPr/>
              </p:nvPicPr>
              <p:blipFill>
                <a:blip r:embed="rId2">
                  <a:extLst>
                    <a:ext uri="{28A0092B-C50C-407E-A947-70E740481C1C}">
                      <a14:useLocalDpi xmlns:a14="http://schemas.microsoft.com/office/drawing/2010/main" val="0"/>
                    </a:ext>
                  </a:extLst>
                </a:blip>
                <a:srcRect t="1518" b="2"/>
                <a:stretch>
                  <a:fillRect/>
                </a:stretch>
              </p:blipFill>
              <p:spPr bwMode="gray">
                <a:xfrm>
                  <a:off x="1803761" y="2510102"/>
                  <a:ext cx="5402581" cy="3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2286575" y="1451804"/>
                  <a:ext cx="4639417" cy="125304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Rectangle 1"/>
                <p:cNvSpPr/>
                <p:nvPr/>
              </p:nvSpPr>
              <p:spPr>
                <a:xfrm>
                  <a:off x="2393257" y="1557814"/>
                  <a:ext cx="4442180" cy="1032540"/>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3379" name="Group 6"/>
              <p:cNvGrpSpPr>
                <a:grpSpLocks/>
              </p:cNvGrpSpPr>
              <p:nvPr/>
            </p:nvGrpSpPr>
            <p:grpSpPr bwMode="auto">
              <a:xfrm>
                <a:off x="1728357" y="1304449"/>
                <a:ext cx="2001014" cy="1320522"/>
                <a:chOff x="1728357" y="1304449"/>
                <a:chExt cx="2001014" cy="1320522"/>
              </a:xfrm>
            </p:grpSpPr>
            <p:sp>
              <p:nvSpPr>
                <p:cNvPr id="6" name="Right Triangle 5"/>
                <p:cNvSpPr/>
                <p:nvPr/>
              </p:nvSpPr>
              <p:spPr>
                <a:xfrm flipH="1">
                  <a:off x="2114148" y="2473743"/>
                  <a:ext cx="172427" cy="151594"/>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ight Triangle 41"/>
                <p:cNvSpPr/>
                <p:nvPr/>
              </p:nvSpPr>
              <p:spPr>
                <a:xfrm flipH="1">
                  <a:off x="3448911" y="1304449"/>
                  <a:ext cx="172427" cy="151595"/>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rapezoid 2"/>
                <p:cNvSpPr/>
                <p:nvPr/>
              </p:nvSpPr>
              <p:spPr>
                <a:xfrm rot="19191503">
                  <a:off x="1728357" y="1570535"/>
                  <a:ext cx="2000904" cy="464325"/>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01" name="Rectangle 100"/>
            <p:cNvSpPr/>
            <p:nvPr/>
          </p:nvSpPr>
          <p:spPr>
            <a:xfrm>
              <a:off x="2898378" y="1718055"/>
              <a:ext cx="4311190" cy="923003"/>
            </a:xfrm>
            <a:prstGeom prst="rect">
              <a:avLst/>
            </a:prstGeom>
          </p:spPr>
          <p:txBody>
            <a:bodyPr anchor="ctr">
              <a:spAutoFit/>
            </a:bodyPr>
            <a:lstStyle/>
            <a:p>
              <a:pPr fontAlgn="auto">
                <a:spcBef>
                  <a:spcPts val="0"/>
                </a:spcBef>
                <a:spcAft>
                  <a:spcPts val="0"/>
                </a:spcAft>
                <a:defRPr/>
              </a:pPr>
              <a:r>
                <a:rPr lang="en-US" b="1" dirty="0">
                  <a:latin typeface="Calibri (Headings))"/>
                  <a:cs typeface="Arial" charset="0"/>
                </a:rPr>
                <a:t>HỒ SƠ, TRÌNH TỰ VÀ THỦ TỤC QUYẾT ĐỊNH CHỦ TRƯƠNG ĐẦU TƯ CỦA QUỐC HỘI, THỦ TƯỚNG CHÍNH PHỦ, UBND CẤP TỈNH</a:t>
              </a:r>
              <a:br>
                <a:rPr lang="en-US" b="1" dirty="0">
                  <a:latin typeface="Calibri (Headings))"/>
                  <a:cs typeface="Arial" charset="0"/>
                </a:rPr>
              </a:br>
              <a:endParaRPr lang="en-US" b="1" dirty="0">
                <a:solidFill>
                  <a:schemeClr val="tx1">
                    <a:lumMod val="65000"/>
                    <a:lumOff val="35000"/>
                  </a:schemeClr>
                </a:solidFill>
                <a:latin typeface="Calibri (Headings))"/>
                <a:cs typeface="Arial" charset="0"/>
              </a:endParaRPr>
            </a:p>
          </p:txBody>
        </p:sp>
        <p:sp>
          <p:nvSpPr>
            <p:cNvPr id="104" name="Rectangle 103"/>
            <p:cNvSpPr/>
            <p:nvPr/>
          </p:nvSpPr>
          <p:spPr>
            <a:xfrm rot="19126099">
              <a:off x="1590875" y="1594744"/>
              <a:ext cx="1829076" cy="260052"/>
            </a:xfrm>
            <a:prstGeom prst="rect">
              <a:avLst/>
            </a:prstGeom>
          </p:spPr>
          <p:txBody>
            <a:bodyPr anchor="ctr">
              <a:spAutoFit/>
            </a:bodyPr>
            <a:lstStyle/>
            <a:p>
              <a:pPr algn="ctr" fontAlgn="auto">
                <a:spcBef>
                  <a:spcPts val="0"/>
                </a:spcBef>
                <a:spcAft>
                  <a:spcPts val="0"/>
                </a:spcAft>
                <a:defRPr/>
              </a:pPr>
              <a:r>
                <a:rPr lang="en-US" sz="1600" b="1" err="1">
                  <a:solidFill>
                    <a:schemeClr val="tx1">
                      <a:lumMod val="50000"/>
                      <a:lumOff val="50000"/>
                    </a:schemeClr>
                  </a:solidFill>
                  <a:latin typeface="Arial" pitchFamily="34" charset="0"/>
                  <a:cs typeface="Arial" charset="0"/>
                </a:rPr>
                <a:t>Nội</a:t>
              </a:r>
              <a:r>
                <a:rPr lang="en-US" sz="1600" b="1">
                  <a:solidFill>
                    <a:schemeClr val="tx1">
                      <a:lumMod val="50000"/>
                      <a:lumOff val="50000"/>
                    </a:schemeClr>
                  </a:solidFill>
                  <a:latin typeface="Arial" pitchFamily="34" charset="0"/>
                  <a:cs typeface="Arial" charset="0"/>
                </a:rPr>
                <a:t> dung 1</a:t>
              </a:r>
            </a:p>
          </p:txBody>
        </p:sp>
      </p:grpSp>
      <p:grpSp>
        <p:nvGrpSpPr>
          <p:cNvPr id="143364" name="Group 46"/>
          <p:cNvGrpSpPr>
            <a:grpSpLocks/>
          </p:cNvGrpSpPr>
          <p:nvPr/>
        </p:nvGrpSpPr>
        <p:grpSpPr bwMode="auto">
          <a:xfrm>
            <a:off x="685800" y="3962400"/>
            <a:ext cx="7239000" cy="2133600"/>
            <a:chOff x="1728357" y="1304449"/>
            <a:chExt cx="5477985" cy="1518067"/>
          </a:xfrm>
        </p:grpSpPr>
        <p:grpSp>
          <p:nvGrpSpPr>
            <p:cNvPr id="143367" name="Group 49"/>
            <p:cNvGrpSpPr>
              <a:grpSpLocks/>
            </p:cNvGrpSpPr>
            <p:nvPr/>
          </p:nvGrpSpPr>
          <p:grpSpPr bwMode="auto">
            <a:xfrm>
              <a:off x="1803761" y="1455251"/>
              <a:ext cx="5402581" cy="1367265"/>
              <a:chOff x="1803761" y="1455251"/>
              <a:chExt cx="5402581" cy="1367265"/>
            </a:xfrm>
          </p:grpSpPr>
          <p:pic>
            <p:nvPicPr>
              <p:cNvPr id="143372" name="Picture 345" descr="shadow_1_m"/>
              <p:cNvPicPr>
                <a:picLocks noChangeAspect="1" noChangeArrowheads="1"/>
              </p:cNvPicPr>
              <p:nvPr/>
            </p:nvPicPr>
            <p:blipFill>
              <a:blip r:embed="rId2">
                <a:extLst>
                  <a:ext uri="{28A0092B-C50C-407E-A947-70E740481C1C}">
                    <a14:useLocalDpi xmlns:a14="http://schemas.microsoft.com/office/drawing/2010/main" val="0"/>
                  </a:ext>
                </a:extLst>
              </a:blip>
              <a:srcRect t="1518" b="2"/>
              <a:stretch>
                <a:fillRect/>
              </a:stretch>
            </p:blipFill>
            <p:spPr bwMode="gray">
              <a:xfrm>
                <a:off x="1803761" y="2510102"/>
                <a:ext cx="5402581" cy="3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p:nvPr/>
            </p:nvSpPr>
            <p:spPr>
              <a:xfrm>
                <a:off x="2288169" y="1455804"/>
                <a:ext cx="4639469" cy="1249243"/>
              </a:xfrm>
              <a:prstGeom prst="rect">
                <a:avLst/>
              </a:prstGeom>
              <a:solidFill>
                <a:srgbClr val="60B5CC"/>
              </a:solidFill>
              <a:ln w="3175"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cs typeface="Arial" charset="0"/>
                </a:endParaRPr>
              </a:p>
            </p:txBody>
          </p:sp>
          <p:sp>
            <p:nvSpPr>
              <p:cNvPr id="48" name="Rectangle 47"/>
              <p:cNvSpPr/>
              <p:nvPr/>
            </p:nvSpPr>
            <p:spPr>
              <a:xfrm>
                <a:off x="2392683" y="1563108"/>
                <a:ext cx="4442453" cy="1027858"/>
              </a:xfrm>
              <a:prstGeom prst="rect">
                <a:avLst/>
              </a:prstGeom>
              <a:gradFill flip="none" rotWithShape="1">
                <a:gsLst>
                  <a:gs pos="0">
                    <a:sysClr val="window" lastClr="FFFFFF">
                      <a:shade val="30000"/>
                      <a:satMod val="115000"/>
                      <a:lumMod val="23000"/>
                      <a:lumOff val="77000"/>
                    </a:sysClr>
                  </a:gs>
                  <a:gs pos="50000">
                    <a:sysClr val="window" lastClr="FFFFFF">
                      <a:shade val="67500"/>
                      <a:satMod val="115000"/>
                      <a:lumMod val="33000"/>
                      <a:lumOff val="67000"/>
                    </a:sysClr>
                  </a:gs>
                  <a:gs pos="100000">
                    <a:sysClr val="window" lastClr="FFFFFF">
                      <a:shade val="100000"/>
                      <a:satMod val="115000"/>
                    </a:sysClr>
                  </a:gs>
                </a:gsLst>
                <a:lin ang="2700000" scaled="1"/>
                <a:tileRect/>
              </a:gradFill>
              <a:ln w="3175"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cs typeface="Arial" charset="0"/>
                </a:endParaRPr>
              </a:p>
            </p:txBody>
          </p:sp>
        </p:grpSp>
        <p:grpSp>
          <p:nvGrpSpPr>
            <p:cNvPr id="143368" name="Group 50"/>
            <p:cNvGrpSpPr>
              <a:grpSpLocks/>
            </p:cNvGrpSpPr>
            <p:nvPr/>
          </p:nvGrpSpPr>
          <p:grpSpPr bwMode="auto">
            <a:xfrm>
              <a:off x="1728357" y="1304301"/>
              <a:ext cx="2002532" cy="1320471"/>
              <a:chOff x="1728357" y="1304301"/>
              <a:chExt cx="2002532" cy="1320471"/>
            </a:xfrm>
          </p:grpSpPr>
          <p:sp>
            <p:nvSpPr>
              <p:cNvPr id="43" name="Right Triangle 42"/>
              <p:cNvSpPr/>
              <p:nvPr/>
            </p:nvSpPr>
            <p:spPr>
              <a:xfrm flipH="1">
                <a:off x="2113979" y="2473497"/>
                <a:ext cx="172989" cy="151355"/>
              </a:xfrm>
              <a:prstGeom prst="rtTriangle">
                <a:avLst/>
              </a:prstGeom>
              <a:solidFill>
                <a:srgbClr val="5A6378">
                  <a:lumMod val="60000"/>
                  <a:lumOff val="40000"/>
                </a:srgbClr>
              </a:solidFill>
              <a:ln w="3175"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cs typeface="Arial" charset="0"/>
                </a:endParaRPr>
              </a:p>
            </p:txBody>
          </p:sp>
          <p:sp>
            <p:nvSpPr>
              <p:cNvPr id="44" name="Right Triangle 43"/>
              <p:cNvSpPr/>
              <p:nvPr/>
            </p:nvSpPr>
            <p:spPr>
              <a:xfrm flipH="1">
                <a:off x="3449838" y="1304449"/>
                <a:ext cx="172989" cy="153614"/>
              </a:xfrm>
              <a:prstGeom prst="rtTriangle">
                <a:avLst/>
              </a:prstGeom>
              <a:solidFill>
                <a:srgbClr val="5A6378">
                  <a:lumMod val="60000"/>
                  <a:lumOff val="40000"/>
                </a:srgbClr>
              </a:solidFill>
              <a:ln w="3175"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cs typeface="Arial" charset="0"/>
                </a:endParaRPr>
              </a:p>
            </p:txBody>
          </p:sp>
          <p:sp>
            <p:nvSpPr>
              <p:cNvPr id="45" name="Trapezoid 2"/>
              <p:cNvSpPr/>
              <p:nvPr/>
            </p:nvSpPr>
            <p:spPr>
              <a:xfrm rot="19191503">
                <a:off x="1728357" y="1572144"/>
                <a:ext cx="2002588" cy="463101"/>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ysClr val="window" lastClr="FFFFFF">
                      <a:shade val="30000"/>
                      <a:satMod val="115000"/>
                      <a:lumMod val="67000"/>
                      <a:lumOff val="33000"/>
                    </a:sysClr>
                  </a:gs>
                  <a:gs pos="42000">
                    <a:sysClr val="window" lastClr="FFFFFF">
                      <a:shade val="67500"/>
                      <a:satMod val="115000"/>
                      <a:lumMod val="38000"/>
                      <a:lumOff val="62000"/>
                    </a:sysClr>
                  </a:gs>
                  <a:gs pos="84000">
                    <a:sysClr val="window" lastClr="FFFFFF">
                      <a:lumMod val="95000"/>
                      <a:shade val="100000"/>
                      <a:satMod val="115000"/>
                    </a:sysClr>
                  </a:gs>
                </a:gsLst>
                <a:lin ang="3600000" scaled="0"/>
                <a:tileRect/>
              </a:gradFill>
              <a:ln w="3175"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prstClr val="white"/>
                  </a:solidFill>
                  <a:latin typeface="Calibri"/>
                  <a:cs typeface="Arial" charset="0"/>
                </a:endParaRPr>
              </a:p>
            </p:txBody>
          </p:sp>
        </p:grpSp>
      </p:grpSp>
      <p:sp>
        <p:nvSpPr>
          <p:cNvPr id="50" name="Rectangle 49"/>
          <p:cNvSpPr/>
          <p:nvPr/>
        </p:nvSpPr>
        <p:spPr>
          <a:xfrm rot="19128157">
            <a:off x="1419225" y="4510088"/>
            <a:ext cx="1377950" cy="369887"/>
          </a:xfrm>
          <a:prstGeom prst="rect">
            <a:avLst/>
          </a:prstGeom>
        </p:spPr>
        <p:txBody>
          <a:bodyPr wrap="none">
            <a:spAutoFit/>
          </a:bodyPr>
          <a:lstStyle/>
          <a:p>
            <a:pPr algn="ctr" fontAlgn="auto">
              <a:spcBef>
                <a:spcPts val="0"/>
              </a:spcBef>
              <a:spcAft>
                <a:spcPts val="0"/>
              </a:spcAft>
              <a:defRPr/>
            </a:pPr>
            <a:r>
              <a:rPr lang="en-US" b="1">
                <a:solidFill>
                  <a:schemeClr val="tx1">
                    <a:lumMod val="50000"/>
                    <a:lumOff val="50000"/>
                  </a:schemeClr>
                </a:solidFill>
                <a:latin typeface="Arial" pitchFamily="34" charset="0"/>
                <a:cs typeface="Arial" charset="0"/>
              </a:rPr>
              <a:t>Nội dung 2</a:t>
            </a:r>
          </a:p>
        </p:txBody>
      </p:sp>
      <p:sp>
        <p:nvSpPr>
          <p:cNvPr id="143366" name="Rectangle 50"/>
          <p:cNvSpPr>
            <a:spLocks noChangeArrowheads="1"/>
          </p:cNvSpPr>
          <p:nvPr/>
        </p:nvSpPr>
        <p:spPr bwMode="auto">
          <a:xfrm>
            <a:off x="2514600" y="4648200"/>
            <a:ext cx="464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a:latin typeface="Calibri (Headings))"/>
              </a:rPr>
              <a:t>LẬP BẢNG SO SÁNH QUY TRÌNH, THỦ TỤC CHẤP THUẬN CHỦ TRƯƠNG ĐẦU TƯ CỦA QUỐC HỘI, THỦ TƯỚNG CHÍNH PHỦ, UBND CẤPTỈNH</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altLang="en-US" sz="3200" b="1"/>
              <a:t>HỒ SƠ, TRÌNH TỰ VÀ THỦ TỤC QUYẾT ĐỊNH CHỦ TRƯƠNG ĐẦU TƯ CỦA QUỐC HỘI</a:t>
            </a:r>
            <a:br>
              <a:rPr lang="en-US" altLang="en-US" sz="3200"/>
            </a:br>
            <a:endParaRPr lang="en-US" altLang="en-US" sz="3200"/>
          </a:p>
        </p:txBody>
      </p:sp>
      <p:grpSp>
        <p:nvGrpSpPr>
          <p:cNvPr id="2" name="Group 52"/>
          <p:cNvGrpSpPr>
            <a:grpSpLocks/>
          </p:cNvGrpSpPr>
          <p:nvPr/>
        </p:nvGrpSpPr>
        <p:grpSpPr bwMode="auto">
          <a:xfrm>
            <a:off x="0" y="1066800"/>
            <a:ext cx="9220200" cy="5848350"/>
            <a:chOff x="0" y="672"/>
            <a:chExt cx="5808" cy="3684"/>
          </a:xfrm>
        </p:grpSpPr>
        <p:sp>
          <p:nvSpPr>
            <p:cNvPr id="144388" name="Freeform 22"/>
            <p:cNvSpPr>
              <a:spLocks/>
            </p:cNvSpPr>
            <p:nvPr/>
          </p:nvSpPr>
          <p:spPr bwMode="gray">
            <a:xfrm>
              <a:off x="2344" y="2790"/>
              <a:ext cx="1554" cy="486"/>
            </a:xfrm>
            <a:custGeom>
              <a:avLst/>
              <a:gdLst>
                <a:gd name="T0" fmla="*/ 157 w 1717"/>
                <a:gd name="T1" fmla="*/ 102 h 484"/>
                <a:gd name="T2" fmla="*/ 171 w 1717"/>
                <a:gd name="T3" fmla="*/ 439 h 484"/>
                <a:gd name="T4" fmla="*/ 164 w 1717"/>
                <a:gd name="T5" fmla="*/ 413 h 484"/>
                <a:gd name="T6" fmla="*/ 153 w 1717"/>
                <a:gd name="T7" fmla="*/ 447 h 484"/>
                <a:gd name="T8" fmla="*/ 142 w 1717"/>
                <a:gd name="T9" fmla="*/ 477 h 484"/>
                <a:gd name="T10" fmla="*/ 129 w 1717"/>
                <a:gd name="T11" fmla="*/ 502 h 484"/>
                <a:gd name="T12" fmla="*/ 118 w 1717"/>
                <a:gd name="T13" fmla="*/ 516 h 484"/>
                <a:gd name="T14" fmla="*/ 107 w 1717"/>
                <a:gd name="T15" fmla="*/ 523 h 484"/>
                <a:gd name="T16" fmla="*/ 97 w 1717"/>
                <a:gd name="T17" fmla="*/ 523 h 484"/>
                <a:gd name="T18" fmla="*/ 84 w 1717"/>
                <a:gd name="T19" fmla="*/ 512 h 484"/>
                <a:gd name="T20" fmla="*/ 72 w 1717"/>
                <a:gd name="T21" fmla="*/ 483 h 484"/>
                <a:gd name="T22" fmla="*/ 59 w 1717"/>
                <a:gd name="T23" fmla="*/ 451 h 484"/>
                <a:gd name="T24" fmla="*/ 48 w 1717"/>
                <a:gd name="T25" fmla="*/ 417 h 484"/>
                <a:gd name="T26" fmla="*/ 38 w 1717"/>
                <a:gd name="T27" fmla="*/ 348 h 484"/>
                <a:gd name="T28" fmla="*/ 27 w 1717"/>
                <a:gd name="T29" fmla="*/ 278 h 484"/>
                <a:gd name="T30" fmla="*/ 18 w 1717"/>
                <a:gd name="T31" fmla="*/ 208 h 484"/>
                <a:gd name="T32" fmla="*/ 12 w 1717"/>
                <a:gd name="T33" fmla="*/ 154 h 484"/>
                <a:gd name="T34" fmla="*/ 0 w 1717"/>
                <a:gd name="T35" fmla="*/ 0 h 484"/>
                <a:gd name="T36" fmla="*/ 14 w 1717"/>
                <a:gd name="T37" fmla="*/ 146 h 484"/>
                <a:gd name="T38" fmla="*/ 24 w 1717"/>
                <a:gd name="T39" fmla="*/ 208 h 484"/>
                <a:gd name="T40" fmla="*/ 34 w 1717"/>
                <a:gd name="T41" fmla="*/ 253 h 484"/>
                <a:gd name="T42" fmla="*/ 44 w 1717"/>
                <a:gd name="T43" fmla="*/ 289 h 484"/>
                <a:gd name="T44" fmla="*/ 55 w 1717"/>
                <a:gd name="T45" fmla="*/ 315 h 484"/>
                <a:gd name="T46" fmla="*/ 65 w 1717"/>
                <a:gd name="T47" fmla="*/ 331 h 484"/>
                <a:gd name="T48" fmla="*/ 74 w 1717"/>
                <a:gd name="T49" fmla="*/ 340 h 484"/>
                <a:gd name="T50" fmla="*/ 84 w 1717"/>
                <a:gd name="T51" fmla="*/ 340 h 484"/>
                <a:gd name="T52" fmla="*/ 100 w 1717"/>
                <a:gd name="T53" fmla="*/ 333 h 484"/>
                <a:gd name="T54" fmla="*/ 111 w 1717"/>
                <a:gd name="T55" fmla="*/ 318 h 484"/>
                <a:gd name="T56" fmla="*/ 124 w 1717"/>
                <a:gd name="T57" fmla="*/ 296 h 484"/>
                <a:gd name="T58" fmla="*/ 136 w 1717"/>
                <a:gd name="T59" fmla="*/ 267 h 484"/>
                <a:gd name="T60" fmla="*/ 147 w 1717"/>
                <a:gd name="T61" fmla="*/ 231 h 484"/>
                <a:gd name="T62" fmla="*/ 159 w 1717"/>
                <a:gd name="T63" fmla="*/ 175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CC66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4389" name="Freeform 23"/>
            <p:cNvSpPr>
              <a:spLocks/>
            </p:cNvSpPr>
            <p:nvPr/>
          </p:nvSpPr>
          <p:spPr bwMode="gray">
            <a:xfrm rot="3600000">
              <a:off x="1602" y="2629"/>
              <a:ext cx="1553" cy="485"/>
            </a:xfrm>
            <a:custGeom>
              <a:avLst/>
              <a:gdLst>
                <a:gd name="T0" fmla="*/ 156 w 1717"/>
                <a:gd name="T1" fmla="*/ 102 h 484"/>
                <a:gd name="T2" fmla="*/ 168 w 1717"/>
                <a:gd name="T3" fmla="*/ 417 h 484"/>
                <a:gd name="T4" fmla="*/ 162 w 1717"/>
                <a:gd name="T5" fmla="*/ 391 h 484"/>
                <a:gd name="T6" fmla="*/ 151 w 1717"/>
                <a:gd name="T7" fmla="*/ 425 h 484"/>
                <a:gd name="T8" fmla="*/ 141 w 1717"/>
                <a:gd name="T9" fmla="*/ 455 h 484"/>
                <a:gd name="T10" fmla="*/ 128 w 1717"/>
                <a:gd name="T11" fmla="*/ 480 h 484"/>
                <a:gd name="T12" fmla="*/ 117 w 1717"/>
                <a:gd name="T13" fmla="*/ 494 h 484"/>
                <a:gd name="T14" fmla="*/ 106 w 1717"/>
                <a:gd name="T15" fmla="*/ 501 h 484"/>
                <a:gd name="T16" fmla="*/ 96 w 1717"/>
                <a:gd name="T17" fmla="*/ 501 h 484"/>
                <a:gd name="T18" fmla="*/ 84 w 1717"/>
                <a:gd name="T19" fmla="*/ 490 h 484"/>
                <a:gd name="T20" fmla="*/ 71 w 1717"/>
                <a:gd name="T21" fmla="*/ 461 h 484"/>
                <a:gd name="T22" fmla="*/ 58 w 1717"/>
                <a:gd name="T23" fmla="*/ 429 h 484"/>
                <a:gd name="T24" fmla="*/ 47 w 1717"/>
                <a:gd name="T25" fmla="*/ 395 h 484"/>
                <a:gd name="T26" fmla="*/ 38 w 1717"/>
                <a:gd name="T27" fmla="*/ 348 h 484"/>
                <a:gd name="T28" fmla="*/ 27 w 1717"/>
                <a:gd name="T29" fmla="*/ 278 h 484"/>
                <a:gd name="T30" fmla="*/ 18 w 1717"/>
                <a:gd name="T31" fmla="*/ 186 h 484"/>
                <a:gd name="T32" fmla="*/ 12 w 1717"/>
                <a:gd name="T33" fmla="*/ 132 h 484"/>
                <a:gd name="T34" fmla="*/ 0 w 1717"/>
                <a:gd name="T35" fmla="*/ 0 h 484"/>
                <a:gd name="T36" fmla="*/ 14 w 1717"/>
                <a:gd name="T37" fmla="*/ 124 h 484"/>
                <a:gd name="T38" fmla="*/ 24 w 1717"/>
                <a:gd name="T39" fmla="*/ 186 h 484"/>
                <a:gd name="T40" fmla="*/ 33 w 1717"/>
                <a:gd name="T41" fmla="*/ 231 h 484"/>
                <a:gd name="T42" fmla="*/ 43 w 1717"/>
                <a:gd name="T43" fmla="*/ 289 h 484"/>
                <a:gd name="T44" fmla="*/ 53 w 1717"/>
                <a:gd name="T45" fmla="*/ 315 h 484"/>
                <a:gd name="T46" fmla="*/ 64 w 1717"/>
                <a:gd name="T47" fmla="*/ 331 h 484"/>
                <a:gd name="T48" fmla="*/ 73 w 1717"/>
                <a:gd name="T49" fmla="*/ 340 h 484"/>
                <a:gd name="T50" fmla="*/ 84 w 1717"/>
                <a:gd name="T51" fmla="*/ 340 h 484"/>
                <a:gd name="T52" fmla="*/ 98 w 1717"/>
                <a:gd name="T53" fmla="*/ 333 h 484"/>
                <a:gd name="T54" fmla="*/ 109 w 1717"/>
                <a:gd name="T55" fmla="*/ 318 h 484"/>
                <a:gd name="T56" fmla="*/ 121 w 1717"/>
                <a:gd name="T57" fmla="*/ 296 h 484"/>
                <a:gd name="T58" fmla="*/ 134 w 1717"/>
                <a:gd name="T59" fmla="*/ 267 h 484"/>
                <a:gd name="T60" fmla="*/ 145 w 1717"/>
                <a:gd name="T61" fmla="*/ 209 h 484"/>
                <a:gd name="T62" fmla="*/ 158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99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4390" name="Freeform 24"/>
            <p:cNvSpPr>
              <a:spLocks/>
            </p:cNvSpPr>
            <p:nvPr/>
          </p:nvSpPr>
          <p:spPr bwMode="gray">
            <a:xfrm rot="7200000">
              <a:off x="1395" y="1810"/>
              <a:ext cx="1553" cy="485"/>
            </a:xfrm>
            <a:custGeom>
              <a:avLst/>
              <a:gdLst>
                <a:gd name="T0" fmla="*/ 156 w 1717"/>
                <a:gd name="T1" fmla="*/ 102 h 484"/>
                <a:gd name="T2" fmla="*/ 168 w 1717"/>
                <a:gd name="T3" fmla="*/ 417 h 484"/>
                <a:gd name="T4" fmla="*/ 162 w 1717"/>
                <a:gd name="T5" fmla="*/ 391 h 484"/>
                <a:gd name="T6" fmla="*/ 151 w 1717"/>
                <a:gd name="T7" fmla="*/ 425 h 484"/>
                <a:gd name="T8" fmla="*/ 141 w 1717"/>
                <a:gd name="T9" fmla="*/ 455 h 484"/>
                <a:gd name="T10" fmla="*/ 128 w 1717"/>
                <a:gd name="T11" fmla="*/ 480 h 484"/>
                <a:gd name="T12" fmla="*/ 117 w 1717"/>
                <a:gd name="T13" fmla="*/ 494 h 484"/>
                <a:gd name="T14" fmla="*/ 106 w 1717"/>
                <a:gd name="T15" fmla="*/ 501 h 484"/>
                <a:gd name="T16" fmla="*/ 96 w 1717"/>
                <a:gd name="T17" fmla="*/ 501 h 484"/>
                <a:gd name="T18" fmla="*/ 84 w 1717"/>
                <a:gd name="T19" fmla="*/ 490 h 484"/>
                <a:gd name="T20" fmla="*/ 71 w 1717"/>
                <a:gd name="T21" fmla="*/ 461 h 484"/>
                <a:gd name="T22" fmla="*/ 58 w 1717"/>
                <a:gd name="T23" fmla="*/ 429 h 484"/>
                <a:gd name="T24" fmla="*/ 47 w 1717"/>
                <a:gd name="T25" fmla="*/ 395 h 484"/>
                <a:gd name="T26" fmla="*/ 38 w 1717"/>
                <a:gd name="T27" fmla="*/ 348 h 484"/>
                <a:gd name="T28" fmla="*/ 27 w 1717"/>
                <a:gd name="T29" fmla="*/ 278 h 484"/>
                <a:gd name="T30" fmla="*/ 18 w 1717"/>
                <a:gd name="T31" fmla="*/ 186 h 484"/>
                <a:gd name="T32" fmla="*/ 12 w 1717"/>
                <a:gd name="T33" fmla="*/ 132 h 484"/>
                <a:gd name="T34" fmla="*/ 0 w 1717"/>
                <a:gd name="T35" fmla="*/ 0 h 484"/>
                <a:gd name="T36" fmla="*/ 14 w 1717"/>
                <a:gd name="T37" fmla="*/ 124 h 484"/>
                <a:gd name="T38" fmla="*/ 24 w 1717"/>
                <a:gd name="T39" fmla="*/ 186 h 484"/>
                <a:gd name="T40" fmla="*/ 33 w 1717"/>
                <a:gd name="T41" fmla="*/ 231 h 484"/>
                <a:gd name="T42" fmla="*/ 43 w 1717"/>
                <a:gd name="T43" fmla="*/ 289 h 484"/>
                <a:gd name="T44" fmla="*/ 53 w 1717"/>
                <a:gd name="T45" fmla="*/ 315 h 484"/>
                <a:gd name="T46" fmla="*/ 64 w 1717"/>
                <a:gd name="T47" fmla="*/ 331 h 484"/>
                <a:gd name="T48" fmla="*/ 73 w 1717"/>
                <a:gd name="T49" fmla="*/ 340 h 484"/>
                <a:gd name="T50" fmla="*/ 84 w 1717"/>
                <a:gd name="T51" fmla="*/ 340 h 484"/>
                <a:gd name="T52" fmla="*/ 98 w 1717"/>
                <a:gd name="T53" fmla="*/ 333 h 484"/>
                <a:gd name="T54" fmla="*/ 109 w 1717"/>
                <a:gd name="T55" fmla="*/ 318 h 484"/>
                <a:gd name="T56" fmla="*/ 121 w 1717"/>
                <a:gd name="T57" fmla="*/ 296 h 484"/>
                <a:gd name="T58" fmla="*/ 134 w 1717"/>
                <a:gd name="T59" fmla="*/ 267 h 484"/>
                <a:gd name="T60" fmla="*/ 145 w 1717"/>
                <a:gd name="T61" fmla="*/ 209 h 484"/>
                <a:gd name="T62" fmla="*/ 158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4391" name="Freeform 25"/>
            <p:cNvSpPr>
              <a:spLocks/>
            </p:cNvSpPr>
            <p:nvPr/>
          </p:nvSpPr>
          <p:spPr bwMode="gray">
            <a:xfrm rot="10800000">
              <a:off x="1788" y="1260"/>
              <a:ext cx="1554" cy="485"/>
            </a:xfrm>
            <a:custGeom>
              <a:avLst/>
              <a:gdLst>
                <a:gd name="T0" fmla="*/ 157 w 1717"/>
                <a:gd name="T1" fmla="*/ 102 h 484"/>
                <a:gd name="T2" fmla="*/ 171 w 1717"/>
                <a:gd name="T3" fmla="*/ 417 h 484"/>
                <a:gd name="T4" fmla="*/ 164 w 1717"/>
                <a:gd name="T5" fmla="*/ 391 h 484"/>
                <a:gd name="T6" fmla="*/ 153 w 1717"/>
                <a:gd name="T7" fmla="*/ 425 h 484"/>
                <a:gd name="T8" fmla="*/ 142 w 1717"/>
                <a:gd name="T9" fmla="*/ 455 h 484"/>
                <a:gd name="T10" fmla="*/ 129 w 1717"/>
                <a:gd name="T11" fmla="*/ 480 h 484"/>
                <a:gd name="T12" fmla="*/ 118 w 1717"/>
                <a:gd name="T13" fmla="*/ 494 h 484"/>
                <a:gd name="T14" fmla="*/ 107 w 1717"/>
                <a:gd name="T15" fmla="*/ 501 h 484"/>
                <a:gd name="T16" fmla="*/ 97 w 1717"/>
                <a:gd name="T17" fmla="*/ 501 h 484"/>
                <a:gd name="T18" fmla="*/ 84 w 1717"/>
                <a:gd name="T19" fmla="*/ 490 h 484"/>
                <a:gd name="T20" fmla="*/ 72 w 1717"/>
                <a:gd name="T21" fmla="*/ 461 h 484"/>
                <a:gd name="T22" fmla="*/ 59 w 1717"/>
                <a:gd name="T23" fmla="*/ 429 h 484"/>
                <a:gd name="T24" fmla="*/ 48 w 1717"/>
                <a:gd name="T25" fmla="*/ 395 h 484"/>
                <a:gd name="T26" fmla="*/ 38 w 1717"/>
                <a:gd name="T27" fmla="*/ 348 h 484"/>
                <a:gd name="T28" fmla="*/ 27 w 1717"/>
                <a:gd name="T29" fmla="*/ 278 h 484"/>
                <a:gd name="T30" fmla="*/ 18 w 1717"/>
                <a:gd name="T31" fmla="*/ 186 h 484"/>
                <a:gd name="T32" fmla="*/ 12 w 1717"/>
                <a:gd name="T33" fmla="*/ 132 h 484"/>
                <a:gd name="T34" fmla="*/ 0 w 1717"/>
                <a:gd name="T35" fmla="*/ 0 h 484"/>
                <a:gd name="T36" fmla="*/ 14 w 1717"/>
                <a:gd name="T37" fmla="*/ 124 h 484"/>
                <a:gd name="T38" fmla="*/ 24 w 1717"/>
                <a:gd name="T39" fmla="*/ 186 h 484"/>
                <a:gd name="T40" fmla="*/ 34 w 1717"/>
                <a:gd name="T41" fmla="*/ 231 h 484"/>
                <a:gd name="T42" fmla="*/ 44 w 1717"/>
                <a:gd name="T43" fmla="*/ 289 h 484"/>
                <a:gd name="T44" fmla="*/ 55 w 1717"/>
                <a:gd name="T45" fmla="*/ 315 h 484"/>
                <a:gd name="T46" fmla="*/ 65 w 1717"/>
                <a:gd name="T47" fmla="*/ 331 h 484"/>
                <a:gd name="T48" fmla="*/ 74 w 1717"/>
                <a:gd name="T49" fmla="*/ 340 h 484"/>
                <a:gd name="T50" fmla="*/ 84 w 1717"/>
                <a:gd name="T51" fmla="*/ 340 h 484"/>
                <a:gd name="T52" fmla="*/ 100 w 1717"/>
                <a:gd name="T53" fmla="*/ 333 h 484"/>
                <a:gd name="T54" fmla="*/ 111 w 1717"/>
                <a:gd name="T55" fmla="*/ 318 h 484"/>
                <a:gd name="T56" fmla="*/ 124 w 1717"/>
                <a:gd name="T57" fmla="*/ 296 h 484"/>
                <a:gd name="T58" fmla="*/ 136 w 1717"/>
                <a:gd name="T59" fmla="*/ 267 h 484"/>
                <a:gd name="T60" fmla="*/ 147 w 1717"/>
                <a:gd name="T61" fmla="*/ 209 h 484"/>
                <a:gd name="T62" fmla="*/ 159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4392" name="Freeform 26"/>
            <p:cNvSpPr>
              <a:spLocks/>
            </p:cNvSpPr>
            <p:nvPr/>
          </p:nvSpPr>
          <p:spPr bwMode="gray">
            <a:xfrm rot="-7200000">
              <a:off x="2576" y="1446"/>
              <a:ext cx="1553" cy="485"/>
            </a:xfrm>
            <a:custGeom>
              <a:avLst/>
              <a:gdLst>
                <a:gd name="T0" fmla="*/ 156 w 1717"/>
                <a:gd name="T1" fmla="*/ 102 h 484"/>
                <a:gd name="T2" fmla="*/ 168 w 1717"/>
                <a:gd name="T3" fmla="*/ 417 h 484"/>
                <a:gd name="T4" fmla="*/ 162 w 1717"/>
                <a:gd name="T5" fmla="*/ 391 h 484"/>
                <a:gd name="T6" fmla="*/ 151 w 1717"/>
                <a:gd name="T7" fmla="*/ 425 h 484"/>
                <a:gd name="T8" fmla="*/ 141 w 1717"/>
                <a:gd name="T9" fmla="*/ 455 h 484"/>
                <a:gd name="T10" fmla="*/ 128 w 1717"/>
                <a:gd name="T11" fmla="*/ 480 h 484"/>
                <a:gd name="T12" fmla="*/ 117 w 1717"/>
                <a:gd name="T13" fmla="*/ 494 h 484"/>
                <a:gd name="T14" fmla="*/ 106 w 1717"/>
                <a:gd name="T15" fmla="*/ 501 h 484"/>
                <a:gd name="T16" fmla="*/ 96 w 1717"/>
                <a:gd name="T17" fmla="*/ 501 h 484"/>
                <a:gd name="T18" fmla="*/ 84 w 1717"/>
                <a:gd name="T19" fmla="*/ 490 h 484"/>
                <a:gd name="T20" fmla="*/ 71 w 1717"/>
                <a:gd name="T21" fmla="*/ 461 h 484"/>
                <a:gd name="T22" fmla="*/ 58 w 1717"/>
                <a:gd name="T23" fmla="*/ 429 h 484"/>
                <a:gd name="T24" fmla="*/ 47 w 1717"/>
                <a:gd name="T25" fmla="*/ 395 h 484"/>
                <a:gd name="T26" fmla="*/ 38 w 1717"/>
                <a:gd name="T27" fmla="*/ 348 h 484"/>
                <a:gd name="T28" fmla="*/ 27 w 1717"/>
                <a:gd name="T29" fmla="*/ 278 h 484"/>
                <a:gd name="T30" fmla="*/ 18 w 1717"/>
                <a:gd name="T31" fmla="*/ 186 h 484"/>
                <a:gd name="T32" fmla="*/ 12 w 1717"/>
                <a:gd name="T33" fmla="*/ 132 h 484"/>
                <a:gd name="T34" fmla="*/ 0 w 1717"/>
                <a:gd name="T35" fmla="*/ 0 h 484"/>
                <a:gd name="T36" fmla="*/ 14 w 1717"/>
                <a:gd name="T37" fmla="*/ 124 h 484"/>
                <a:gd name="T38" fmla="*/ 24 w 1717"/>
                <a:gd name="T39" fmla="*/ 186 h 484"/>
                <a:gd name="T40" fmla="*/ 33 w 1717"/>
                <a:gd name="T41" fmla="*/ 231 h 484"/>
                <a:gd name="T42" fmla="*/ 43 w 1717"/>
                <a:gd name="T43" fmla="*/ 289 h 484"/>
                <a:gd name="T44" fmla="*/ 53 w 1717"/>
                <a:gd name="T45" fmla="*/ 315 h 484"/>
                <a:gd name="T46" fmla="*/ 64 w 1717"/>
                <a:gd name="T47" fmla="*/ 331 h 484"/>
                <a:gd name="T48" fmla="*/ 73 w 1717"/>
                <a:gd name="T49" fmla="*/ 340 h 484"/>
                <a:gd name="T50" fmla="*/ 84 w 1717"/>
                <a:gd name="T51" fmla="*/ 340 h 484"/>
                <a:gd name="T52" fmla="*/ 98 w 1717"/>
                <a:gd name="T53" fmla="*/ 333 h 484"/>
                <a:gd name="T54" fmla="*/ 109 w 1717"/>
                <a:gd name="T55" fmla="*/ 318 h 484"/>
                <a:gd name="T56" fmla="*/ 121 w 1717"/>
                <a:gd name="T57" fmla="*/ 296 h 484"/>
                <a:gd name="T58" fmla="*/ 134 w 1717"/>
                <a:gd name="T59" fmla="*/ 267 h 484"/>
                <a:gd name="T60" fmla="*/ 145 w 1717"/>
                <a:gd name="T61" fmla="*/ 209 h 484"/>
                <a:gd name="T62" fmla="*/ 158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4393" name="Freeform 27"/>
            <p:cNvSpPr>
              <a:spLocks/>
            </p:cNvSpPr>
            <p:nvPr/>
          </p:nvSpPr>
          <p:spPr bwMode="gray">
            <a:xfrm rot="-3600000">
              <a:off x="2784" y="2211"/>
              <a:ext cx="1554" cy="486"/>
            </a:xfrm>
            <a:custGeom>
              <a:avLst/>
              <a:gdLst>
                <a:gd name="T0" fmla="*/ 157 w 1717"/>
                <a:gd name="T1" fmla="*/ 102 h 484"/>
                <a:gd name="T2" fmla="*/ 171 w 1717"/>
                <a:gd name="T3" fmla="*/ 439 h 484"/>
                <a:gd name="T4" fmla="*/ 164 w 1717"/>
                <a:gd name="T5" fmla="*/ 413 h 484"/>
                <a:gd name="T6" fmla="*/ 153 w 1717"/>
                <a:gd name="T7" fmla="*/ 447 h 484"/>
                <a:gd name="T8" fmla="*/ 142 w 1717"/>
                <a:gd name="T9" fmla="*/ 477 h 484"/>
                <a:gd name="T10" fmla="*/ 129 w 1717"/>
                <a:gd name="T11" fmla="*/ 502 h 484"/>
                <a:gd name="T12" fmla="*/ 118 w 1717"/>
                <a:gd name="T13" fmla="*/ 516 h 484"/>
                <a:gd name="T14" fmla="*/ 107 w 1717"/>
                <a:gd name="T15" fmla="*/ 523 h 484"/>
                <a:gd name="T16" fmla="*/ 97 w 1717"/>
                <a:gd name="T17" fmla="*/ 523 h 484"/>
                <a:gd name="T18" fmla="*/ 84 w 1717"/>
                <a:gd name="T19" fmla="*/ 512 h 484"/>
                <a:gd name="T20" fmla="*/ 72 w 1717"/>
                <a:gd name="T21" fmla="*/ 483 h 484"/>
                <a:gd name="T22" fmla="*/ 59 w 1717"/>
                <a:gd name="T23" fmla="*/ 451 h 484"/>
                <a:gd name="T24" fmla="*/ 48 w 1717"/>
                <a:gd name="T25" fmla="*/ 417 h 484"/>
                <a:gd name="T26" fmla="*/ 38 w 1717"/>
                <a:gd name="T27" fmla="*/ 348 h 484"/>
                <a:gd name="T28" fmla="*/ 27 w 1717"/>
                <a:gd name="T29" fmla="*/ 278 h 484"/>
                <a:gd name="T30" fmla="*/ 18 w 1717"/>
                <a:gd name="T31" fmla="*/ 208 h 484"/>
                <a:gd name="T32" fmla="*/ 12 w 1717"/>
                <a:gd name="T33" fmla="*/ 154 h 484"/>
                <a:gd name="T34" fmla="*/ 0 w 1717"/>
                <a:gd name="T35" fmla="*/ 0 h 484"/>
                <a:gd name="T36" fmla="*/ 14 w 1717"/>
                <a:gd name="T37" fmla="*/ 146 h 484"/>
                <a:gd name="T38" fmla="*/ 24 w 1717"/>
                <a:gd name="T39" fmla="*/ 208 h 484"/>
                <a:gd name="T40" fmla="*/ 34 w 1717"/>
                <a:gd name="T41" fmla="*/ 253 h 484"/>
                <a:gd name="T42" fmla="*/ 44 w 1717"/>
                <a:gd name="T43" fmla="*/ 289 h 484"/>
                <a:gd name="T44" fmla="*/ 55 w 1717"/>
                <a:gd name="T45" fmla="*/ 315 h 484"/>
                <a:gd name="T46" fmla="*/ 65 w 1717"/>
                <a:gd name="T47" fmla="*/ 331 h 484"/>
                <a:gd name="T48" fmla="*/ 74 w 1717"/>
                <a:gd name="T49" fmla="*/ 340 h 484"/>
                <a:gd name="T50" fmla="*/ 84 w 1717"/>
                <a:gd name="T51" fmla="*/ 340 h 484"/>
                <a:gd name="T52" fmla="*/ 100 w 1717"/>
                <a:gd name="T53" fmla="*/ 333 h 484"/>
                <a:gd name="T54" fmla="*/ 111 w 1717"/>
                <a:gd name="T55" fmla="*/ 318 h 484"/>
                <a:gd name="T56" fmla="*/ 124 w 1717"/>
                <a:gd name="T57" fmla="*/ 296 h 484"/>
                <a:gd name="T58" fmla="*/ 136 w 1717"/>
                <a:gd name="T59" fmla="*/ 267 h 484"/>
                <a:gd name="T60" fmla="*/ 147 w 1717"/>
                <a:gd name="T61" fmla="*/ 231 h 484"/>
                <a:gd name="T62" fmla="*/ 159 w 1717"/>
                <a:gd name="T63" fmla="*/ 175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66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nvGrpSpPr>
            <p:cNvPr id="144394" name="Group 40"/>
            <p:cNvGrpSpPr>
              <a:grpSpLocks/>
            </p:cNvGrpSpPr>
            <p:nvPr/>
          </p:nvGrpSpPr>
          <p:grpSpPr bwMode="auto">
            <a:xfrm>
              <a:off x="2208" y="1632"/>
              <a:ext cx="1296" cy="1296"/>
              <a:chOff x="2000" y="1920"/>
              <a:chExt cx="1680" cy="1680"/>
            </a:xfrm>
          </p:grpSpPr>
          <p:sp>
            <p:nvSpPr>
              <p:cNvPr id="144402" name="Oval 41"/>
              <p:cNvSpPr>
                <a:spLocks noChangeArrowheads="1"/>
              </p:cNvSpPr>
              <p:nvPr/>
            </p:nvSpPr>
            <p:spPr bwMode="gray">
              <a:xfrm>
                <a:off x="2000"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4403" name="Freeform 42"/>
              <p:cNvSpPr>
                <a:spLocks/>
              </p:cNvSpPr>
              <p:nvPr/>
            </p:nvSpPr>
            <p:spPr bwMode="gray">
              <a:xfrm>
                <a:off x="2208" y="1948"/>
                <a:ext cx="1296" cy="634"/>
              </a:xfrm>
              <a:custGeom>
                <a:avLst/>
                <a:gdLst>
                  <a:gd name="T0" fmla="*/ 855 w 1321"/>
                  <a:gd name="T1" fmla="*/ 31 h 712"/>
                  <a:gd name="T2" fmla="*/ 865 w 1321"/>
                  <a:gd name="T3" fmla="*/ 34 h 712"/>
                  <a:gd name="T4" fmla="*/ 868 w 1321"/>
                  <a:gd name="T5" fmla="*/ 37 h 712"/>
                  <a:gd name="T6" fmla="*/ 863 w 1321"/>
                  <a:gd name="T7" fmla="*/ 40 h 712"/>
                  <a:gd name="T8" fmla="*/ 853 w 1321"/>
                  <a:gd name="T9" fmla="*/ 43 h 712"/>
                  <a:gd name="T10" fmla="*/ 836 w 1321"/>
                  <a:gd name="T11" fmla="*/ 45 h 712"/>
                  <a:gd name="T12" fmla="*/ 813 w 1321"/>
                  <a:gd name="T13" fmla="*/ 47 h 712"/>
                  <a:gd name="T14" fmla="*/ 786 w 1321"/>
                  <a:gd name="T15" fmla="*/ 48 h 712"/>
                  <a:gd name="T16" fmla="*/ 753 w 1321"/>
                  <a:gd name="T17" fmla="*/ 51 h 712"/>
                  <a:gd name="T18" fmla="*/ 717 w 1321"/>
                  <a:gd name="T19" fmla="*/ 53 h 712"/>
                  <a:gd name="T20" fmla="*/ 677 w 1321"/>
                  <a:gd name="T21" fmla="*/ 53 h 712"/>
                  <a:gd name="T22" fmla="*/ 636 w 1321"/>
                  <a:gd name="T23" fmla="*/ 54 h 712"/>
                  <a:gd name="T24" fmla="*/ 589 w 1321"/>
                  <a:gd name="T25" fmla="*/ 54 h 712"/>
                  <a:gd name="T26" fmla="*/ 542 w 1321"/>
                  <a:gd name="T27" fmla="*/ 54 h 712"/>
                  <a:gd name="T28" fmla="*/ 523 w 1321"/>
                  <a:gd name="T29" fmla="*/ 55 h 712"/>
                  <a:gd name="T30" fmla="*/ 313 w 1321"/>
                  <a:gd name="T31" fmla="*/ 55 h 712"/>
                  <a:gd name="T32" fmla="*/ 310 w 1321"/>
                  <a:gd name="T33" fmla="*/ 55 h 712"/>
                  <a:gd name="T34" fmla="*/ 269 w 1321"/>
                  <a:gd name="T35" fmla="*/ 54 h 712"/>
                  <a:gd name="T36" fmla="*/ 229 w 1321"/>
                  <a:gd name="T37" fmla="*/ 54 h 712"/>
                  <a:gd name="T38" fmla="*/ 191 w 1321"/>
                  <a:gd name="T39" fmla="*/ 54 h 712"/>
                  <a:gd name="T40" fmla="*/ 156 w 1321"/>
                  <a:gd name="T41" fmla="*/ 53 h 712"/>
                  <a:gd name="T42" fmla="*/ 123 w 1321"/>
                  <a:gd name="T43" fmla="*/ 53 h 712"/>
                  <a:gd name="T44" fmla="*/ 94 w 1321"/>
                  <a:gd name="T45" fmla="*/ 52 h 712"/>
                  <a:gd name="T46" fmla="*/ 68 w 1321"/>
                  <a:gd name="T47" fmla="*/ 50 h 712"/>
                  <a:gd name="T48" fmla="*/ 45 w 1321"/>
                  <a:gd name="T49" fmla="*/ 48 h 712"/>
                  <a:gd name="T50" fmla="*/ 26 w 1321"/>
                  <a:gd name="T51" fmla="*/ 47 h 712"/>
                  <a:gd name="T52" fmla="*/ 18 w 1321"/>
                  <a:gd name="T53" fmla="*/ 45 h 712"/>
                  <a:gd name="T54" fmla="*/ 6 w 1321"/>
                  <a:gd name="T55" fmla="*/ 43 h 712"/>
                  <a:gd name="T56" fmla="*/ 0 w 1321"/>
                  <a:gd name="T57" fmla="*/ 41 h 712"/>
                  <a:gd name="T58" fmla="*/ 0 w 1321"/>
                  <a:gd name="T59" fmla="*/ 40 h 712"/>
                  <a:gd name="T60" fmla="*/ 4 w 1321"/>
                  <a:gd name="T61" fmla="*/ 37 h 712"/>
                  <a:gd name="T62" fmla="*/ 16 w 1321"/>
                  <a:gd name="T63" fmla="*/ 34 h 712"/>
                  <a:gd name="T64" fmla="*/ 29 w 1321"/>
                  <a:gd name="T65" fmla="*/ 29 h 712"/>
                  <a:gd name="T66" fmla="*/ 64 w 1321"/>
                  <a:gd name="T67" fmla="*/ 23 h 712"/>
                  <a:gd name="T68" fmla="*/ 98 w 1321"/>
                  <a:gd name="T69" fmla="*/ 18 h 712"/>
                  <a:gd name="T70" fmla="*/ 133 w 1321"/>
                  <a:gd name="T71" fmla="*/ 13 h 712"/>
                  <a:gd name="T72" fmla="*/ 177 w 1321"/>
                  <a:gd name="T73" fmla="*/ 10 h 712"/>
                  <a:gd name="T74" fmla="*/ 225 w 1321"/>
                  <a:gd name="T75" fmla="*/ 6 h 712"/>
                  <a:gd name="T76" fmla="*/ 273 w 1321"/>
                  <a:gd name="T77" fmla="*/ 4 h 712"/>
                  <a:gd name="T78" fmla="*/ 327 w 1321"/>
                  <a:gd name="T79" fmla="*/ 4 h 712"/>
                  <a:gd name="T80" fmla="*/ 382 w 1321"/>
                  <a:gd name="T81" fmla="*/ 4 h 712"/>
                  <a:gd name="T82" fmla="*/ 439 w 1321"/>
                  <a:gd name="T83" fmla="*/ 0 h 712"/>
                  <a:gd name="T84" fmla="*/ 439 w 1321"/>
                  <a:gd name="T85" fmla="*/ 0 h 712"/>
                  <a:gd name="T86" fmla="*/ 498 w 1321"/>
                  <a:gd name="T87" fmla="*/ 4 h 712"/>
                  <a:gd name="T88" fmla="*/ 556 w 1321"/>
                  <a:gd name="T89" fmla="*/ 4 h 712"/>
                  <a:gd name="T90" fmla="*/ 612 w 1321"/>
                  <a:gd name="T91" fmla="*/ 4 h 712"/>
                  <a:gd name="T92" fmla="*/ 664 w 1321"/>
                  <a:gd name="T93" fmla="*/ 7 h 712"/>
                  <a:gd name="T94" fmla="*/ 710 w 1321"/>
                  <a:gd name="T95" fmla="*/ 11 h 712"/>
                  <a:gd name="T96" fmla="*/ 754 w 1321"/>
                  <a:gd name="T97" fmla="*/ 15 h 712"/>
                  <a:gd name="T98" fmla="*/ 793 w 1321"/>
                  <a:gd name="T99" fmla="*/ 20 h 712"/>
                  <a:gd name="T100" fmla="*/ 826 w 1321"/>
                  <a:gd name="T101" fmla="*/ 25 h 712"/>
                  <a:gd name="T102" fmla="*/ 855 w 1321"/>
                  <a:gd name="T103" fmla="*/ 31 h 712"/>
                  <a:gd name="T104" fmla="*/ 855 w 1321"/>
                  <a:gd name="T105" fmla="*/ 3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sp>
          <p:nvSpPr>
            <p:cNvPr id="144395" name="Text Box 43"/>
            <p:cNvSpPr txBox="1">
              <a:spLocks noChangeArrowheads="1"/>
            </p:cNvSpPr>
            <p:nvPr/>
          </p:nvSpPr>
          <p:spPr bwMode="auto">
            <a:xfrm>
              <a:off x="3984" y="2784"/>
              <a:ext cx="1776"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b="1">
                  <a:solidFill>
                    <a:srgbClr val="00B050"/>
                  </a:solidFill>
                  <a:latin typeface="Calibri (Headings))"/>
                </a:rPr>
                <a:t>Bước 3: Cơ quan đăng ký đầu tư gửi hồ sơ dự án đầu tư cho Bộ Kế hoạch và Đầu tư báo cáo Thủ tướng Chính phủ</a:t>
              </a:r>
              <a:endParaRPr lang="en-US" altLang="en-US">
                <a:solidFill>
                  <a:srgbClr val="00B050"/>
                </a:solidFill>
                <a:latin typeface="Calibri (Headings))"/>
              </a:endParaRPr>
            </a:p>
          </p:txBody>
        </p:sp>
        <p:sp>
          <p:nvSpPr>
            <p:cNvPr id="144396" name="Text Box 44"/>
            <p:cNvSpPr txBox="1">
              <a:spLocks noChangeArrowheads="1"/>
            </p:cNvSpPr>
            <p:nvPr/>
          </p:nvSpPr>
          <p:spPr bwMode="auto">
            <a:xfrm>
              <a:off x="4032" y="1632"/>
              <a:ext cx="1728"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b="1">
                  <a:solidFill>
                    <a:srgbClr val="3333FF"/>
                  </a:solidFill>
                  <a:latin typeface="Calibri (Headings))"/>
                </a:rPr>
                <a:t>Bước 2: Nhà đầu tư nộp hồ sơ dự án đầu tư cho cơ quan đăng ký đầu tư nơi thực hiện dự án đầu tư</a:t>
              </a:r>
              <a:endParaRPr lang="en-US" altLang="en-US">
                <a:solidFill>
                  <a:srgbClr val="3333FF"/>
                </a:solidFill>
                <a:latin typeface="Calibri (Headings))"/>
              </a:endParaRPr>
            </a:p>
          </p:txBody>
        </p:sp>
        <p:sp>
          <p:nvSpPr>
            <p:cNvPr id="144397" name="Text Box 46"/>
            <p:cNvSpPr txBox="1">
              <a:spLocks noChangeArrowheads="1"/>
            </p:cNvSpPr>
            <p:nvPr/>
          </p:nvSpPr>
          <p:spPr bwMode="auto">
            <a:xfrm>
              <a:off x="0" y="1536"/>
              <a:ext cx="177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b="1">
                  <a:solidFill>
                    <a:srgbClr val="FF0000"/>
                  </a:solidFill>
                  <a:latin typeface="Calibri (Headings))"/>
                </a:rPr>
                <a:t>Bước 6: Quốc hội xem xét, thông qua Nghị quyết về chủ trương đầu tư</a:t>
              </a:r>
              <a:endParaRPr lang="en-US" altLang="en-US" sz="1400" b="1">
                <a:solidFill>
                  <a:srgbClr val="FF0000"/>
                </a:solidFill>
                <a:latin typeface="Calibri (Headings))"/>
              </a:endParaRPr>
            </a:p>
          </p:txBody>
        </p:sp>
        <p:sp>
          <p:nvSpPr>
            <p:cNvPr id="144398" name="Text Box 47"/>
            <p:cNvSpPr txBox="1">
              <a:spLocks noChangeArrowheads="1"/>
            </p:cNvSpPr>
            <p:nvPr/>
          </p:nvSpPr>
          <p:spPr bwMode="auto">
            <a:xfrm>
              <a:off x="720" y="2736"/>
              <a:ext cx="124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b="1">
                  <a:solidFill>
                    <a:srgbClr val="7030A0"/>
                  </a:solidFill>
                  <a:latin typeface="Calibri (Headings))"/>
                </a:rPr>
                <a:t>Bước 5:  Chính phủ gửi Hồ sơ quyết định chủ trương đầu tư đến cơ quan chủ trì thẩm tra của Quốc hội</a:t>
              </a:r>
              <a:endParaRPr lang="en-US" altLang="en-US">
                <a:solidFill>
                  <a:srgbClr val="7030A0"/>
                </a:solidFill>
                <a:latin typeface="Calibri (Headings))"/>
              </a:endParaRPr>
            </a:p>
          </p:txBody>
        </p:sp>
        <p:sp>
          <p:nvSpPr>
            <p:cNvPr id="144399" name="Text Box 48"/>
            <p:cNvSpPr txBox="1">
              <a:spLocks noChangeArrowheads="1"/>
            </p:cNvSpPr>
            <p:nvPr/>
          </p:nvSpPr>
          <p:spPr bwMode="auto">
            <a:xfrm>
              <a:off x="2112" y="360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b="1">
                  <a:solidFill>
                    <a:srgbClr val="002060"/>
                  </a:solidFill>
                  <a:latin typeface="Calibri (Headings))"/>
                </a:rPr>
                <a:t>Bước 4: Hội đồng thẩm định nhà nước tổ chức thẩm định hồ sơ dự án đầu tư</a:t>
              </a:r>
              <a:endParaRPr lang="en-US" altLang="en-US">
                <a:solidFill>
                  <a:srgbClr val="002060"/>
                </a:solidFill>
                <a:latin typeface="Calibri (Headings))"/>
              </a:endParaRPr>
            </a:p>
          </p:txBody>
        </p:sp>
        <p:sp>
          <p:nvSpPr>
            <p:cNvPr id="144400" name="Text Box 49"/>
            <p:cNvSpPr txBox="1">
              <a:spLocks noChangeArrowheads="1"/>
            </p:cNvSpPr>
            <p:nvPr/>
          </p:nvSpPr>
          <p:spPr bwMode="auto">
            <a:xfrm>
              <a:off x="3216" y="672"/>
              <a:ext cx="259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b="1">
                  <a:solidFill>
                    <a:srgbClr val="C00000"/>
                  </a:solidFill>
                  <a:latin typeface="Calibri (Headings))"/>
                </a:rPr>
                <a:t>Bước 1: Chuẩn bị hồ sơ dự án đầu tư hợp lệ theo quy định của pháp luật</a:t>
              </a:r>
              <a:endParaRPr lang="en-US" altLang="en-US">
                <a:solidFill>
                  <a:srgbClr val="C00000"/>
                </a:solidFill>
                <a:latin typeface="Calibri (Headings))"/>
              </a:endParaRPr>
            </a:p>
          </p:txBody>
        </p:sp>
        <p:sp>
          <p:nvSpPr>
            <p:cNvPr id="18" name="Text Box 51"/>
            <p:cNvSpPr txBox="1">
              <a:spLocks noChangeArrowheads="1"/>
            </p:cNvSpPr>
            <p:nvPr/>
          </p:nvSpPr>
          <p:spPr bwMode="gray">
            <a:xfrm>
              <a:off x="2592" y="1776"/>
              <a:ext cx="720" cy="989"/>
            </a:xfrm>
            <a:prstGeom prst="rect">
              <a:avLst/>
            </a:prstGeom>
            <a:noFill/>
            <a:ln>
              <a:noFill/>
            </a:ln>
            <a:effectLst/>
            <a:extLst/>
          </p:spPr>
          <p:txBody>
            <a:bodyPr>
              <a:spAutoFit/>
            </a:bodyPr>
            <a:lstStyle/>
            <a:p>
              <a:pPr>
                <a:defRPr/>
              </a:pPr>
              <a:r>
                <a:rPr lang="en-US" sz="2400" b="1">
                  <a:solidFill>
                    <a:srgbClr val="DFE29A"/>
                  </a:solidFill>
                  <a:effectLst>
                    <a:outerShdw blurRad="38100" dist="38100" dir="2700000" algn="tl">
                      <a:srgbClr val="000000"/>
                    </a:outerShdw>
                  </a:effectLst>
                  <a:cs typeface="Arial" charset="0"/>
                </a:rPr>
                <a:t>Các bước thực hiện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quantri.vn/uploads/images/l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5192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o ho so xin vi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4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2362200" y="1143000"/>
            <a:ext cx="1295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002060"/>
                </a:solidFill>
              </a:rPr>
              <a:t>Gửi</a:t>
            </a:r>
            <a:endParaRPr lang="en-US" dirty="0">
              <a:solidFill>
                <a:srgbClr val="002060"/>
              </a:solidFill>
            </a:endParaRPr>
          </a:p>
        </p:txBody>
      </p:sp>
      <p:pic>
        <p:nvPicPr>
          <p:cNvPr id="70660" name="Picture 4" descr="http://chobaclieu.vn/Styles/imgs/HotelPlanner_Hotel-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76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http://2015.defineschool.ro/wp-content/uploads/2014/11/hotel-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76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o ho so xin vi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14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a:off x="6019800" y="1143000"/>
            <a:ext cx="1295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002060"/>
                </a:solidFill>
              </a:rPr>
              <a:t>Gửi</a:t>
            </a:r>
            <a:endParaRPr lang="en-US" dirty="0">
              <a:solidFill>
                <a:srgbClr val="002060"/>
              </a:solidFill>
            </a:endParaRPr>
          </a:p>
        </p:txBody>
      </p:sp>
      <p:pic>
        <p:nvPicPr>
          <p:cNvPr id="70665" name="Picture 9" descr="http://sotrans.com.vn/images/stories/news/Board-of-Directors-Meet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5488" y="5629275"/>
            <a:ext cx="2068512"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wn Arrow 14"/>
          <p:cNvSpPr/>
          <p:nvPr/>
        </p:nvSpPr>
        <p:spPr>
          <a:xfrm>
            <a:off x="7848600" y="4800600"/>
            <a:ext cx="533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0667" name="Picture 11" descr="http://bright.vn/images/report_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541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Bent Arrow 16"/>
          <p:cNvSpPr/>
          <p:nvPr/>
        </p:nvSpPr>
        <p:spPr>
          <a:xfrm rot="16200000">
            <a:off x="5334000" y="4953000"/>
            <a:ext cx="1600200" cy="1600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70669" name="Picture 13" descr="http://intech.vn/uploads/images/Dich%20vu/tham%20tra%20thiet%20ke%20va%20du%20toan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752600"/>
            <a:ext cx="2292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Bent Arrow 20"/>
          <p:cNvSpPr/>
          <p:nvPr/>
        </p:nvSpPr>
        <p:spPr>
          <a:xfrm rot="16200000">
            <a:off x="4914900" y="2705100"/>
            <a:ext cx="1447800" cy="2590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70671" name="Picture 15" descr="http://saodo.edu.vn/uploads/news/2016_04/quyet-dinh.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35814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3" name="Picture 17" descr="http://baothaibinh.com.vn/Includes/NewsDetail/9_2011/dt_192011751_QuocHuy.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3276600"/>
            <a:ext cx="18081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Bent-Up Arrow 25"/>
          <p:cNvSpPr/>
          <p:nvPr/>
        </p:nvSpPr>
        <p:spPr>
          <a:xfrm rot="10800000">
            <a:off x="2560638" y="2209800"/>
            <a:ext cx="1020762" cy="9556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0675" name="Picture 19" descr="http://tlmw.com.vn/profiles/tlmwcomvn/uploads/attach/1461871891_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4675" y="5410200"/>
            <a:ext cx="1812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Down Arrow 27"/>
          <p:cNvSpPr/>
          <p:nvPr/>
        </p:nvSpPr>
        <p:spPr>
          <a:xfrm>
            <a:off x="2438400" y="47244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Down Arrow 29"/>
          <p:cNvSpPr/>
          <p:nvPr/>
        </p:nvSpPr>
        <p:spPr>
          <a:xfrm>
            <a:off x="7848600" y="1828800"/>
            <a:ext cx="533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TextBox 30"/>
          <p:cNvSpPr txBox="1">
            <a:spLocks noChangeArrowheads="1"/>
          </p:cNvSpPr>
          <p:nvPr/>
        </p:nvSpPr>
        <p:spPr bwMode="auto">
          <a:xfrm>
            <a:off x="82296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Trình</a:t>
            </a:r>
          </a:p>
        </p:txBody>
      </p:sp>
      <p:sp>
        <p:nvSpPr>
          <p:cNvPr id="32" name="TextBox 31"/>
          <p:cNvSpPr txBox="1">
            <a:spLocks noChangeArrowheads="1"/>
          </p:cNvSpPr>
          <p:nvPr/>
        </p:nvSpPr>
        <p:spPr bwMode="auto">
          <a:xfrm>
            <a:off x="8305800" y="48768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Lập</a:t>
            </a:r>
          </a:p>
        </p:txBody>
      </p:sp>
      <p:sp>
        <p:nvSpPr>
          <p:cNvPr id="33" name="TextBox 32"/>
          <p:cNvSpPr txBox="1">
            <a:spLocks noChangeArrowheads="1"/>
          </p:cNvSpPr>
          <p:nvPr/>
        </p:nvSpPr>
        <p:spPr bwMode="auto">
          <a:xfrm>
            <a:off x="3048000" y="48768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Thông qua</a:t>
            </a:r>
          </a:p>
        </p:txBody>
      </p:sp>
      <p:sp>
        <p:nvSpPr>
          <p:cNvPr id="34" name="TextBox 33"/>
          <p:cNvSpPr txBox="1">
            <a:spLocks noChangeArrowheads="1"/>
          </p:cNvSpPr>
          <p:nvPr/>
        </p:nvSpPr>
        <p:spPr bwMode="auto">
          <a:xfrm>
            <a:off x="0" y="2743200"/>
            <a:ext cx="1371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sz="2000" b="1">
                <a:solidFill>
                  <a:srgbClr val="C00000"/>
                </a:solidFill>
              </a:rPr>
              <a:t>Sơ đồ: Trình tự  quyết định chủ trương đầu tư của Quốc hội</a:t>
            </a:r>
          </a:p>
        </p:txBody>
      </p:sp>
      <p:pic>
        <p:nvPicPr>
          <p:cNvPr id="145433" name="Picture 2" descr="Kết quả hình ảnh cho CHÍNH PHỦ"/>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1400" y="3048000"/>
            <a:ext cx="1371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plus(in)">
                                      <p:cBhvr>
                                        <p:cTn id="7" dur="2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par>
                                <p:cTn id="13" presetID="8"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nodeType="withEffect">
                                  <p:stCondLst>
                                    <p:cond delay="0"/>
                                  </p:stCondLst>
                                  <p:childTnLst>
                                    <p:set>
                                      <p:cBhvr>
                                        <p:cTn id="17" dur="1" fill="hold">
                                          <p:stCondLst>
                                            <p:cond delay="0"/>
                                          </p:stCondLst>
                                        </p:cTn>
                                        <p:tgtEl>
                                          <p:spTgt spid="70660"/>
                                        </p:tgtEl>
                                        <p:attrNameLst>
                                          <p:attrName>style.visibility</p:attrName>
                                        </p:attrNameLst>
                                      </p:cBhvr>
                                      <p:to>
                                        <p:strVal val="visible"/>
                                      </p:to>
                                    </p:set>
                                    <p:animEffect transition="in" filter="diamond(in)">
                                      <p:cBhvr>
                                        <p:cTn id="18" dur="2000"/>
                                        <p:tgtEl>
                                          <p:spTgt spid="706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nodeType="withEffect">
                                  <p:stCondLst>
                                    <p:cond delay="0"/>
                                  </p:stCondLst>
                                  <p:childTnLst>
                                    <p:set>
                                      <p:cBhvr>
                                        <p:cTn id="28" dur="1" fill="hold">
                                          <p:stCondLst>
                                            <p:cond delay="0"/>
                                          </p:stCondLst>
                                        </p:cTn>
                                        <p:tgtEl>
                                          <p:spTgt spid="70662"/>
                                        </p:tgtEl>
                                        <p:attrNameLst>
                                          <p:attrName>style.visibility</p:attrName>
                                        </p:attrNameLst>
                                      </p:cBhvr>
                                      <p:to>
                                        <p:strVal val="visible"/>
                                      </p:to>
                                    </p:set>
                                    <p:animEffect transition="in" filter="blinds(horizontal)">
                                      <p:cBhvr>
                                        <p:cTn id="29" dur="500"/>
                                        <p:tgtEl>
                                          <p:spTgt spid="7066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heckerboard(across)">
                                      <p:cBhvr>
                                        <p:cTn id="34" dur="500"/>
                                        <p:tgtEl>
                                          <p:spTgt spid="3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checkerboard(across)">
                                      <p:cBhvr>
                                        <p:cTn id="37" dur="500"/>
                                        <p:tgtEl>
                                          <p:spTgt spid="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dissolve">
                                      <p:cBhvr>
                                        <p:cTn id="45" dur="500"/>
                                        <p:tgtEl>
                                          <p:spTgt spid="32"/>
                                        </p:tgtEl>
                                      </p:cBhvr>
                                    </p:animEffect>
                                  </p:childTnLst>
                                </p:cTn>
                              </p:par>
                              <p:par>
                                <p:cTn id="46" presetID="9" presetClass="entr" presetSubtype="0" fill="hold" nodeType="withEffect">
                                  <p:stCondLst>
                                    <p:cond delay="0"/>
                                  </p:stCondLst>
                                  <p:childTnLst>
                                    <p:set>
                                      <p:cBhvr>
                                        <p:cTn id="47" dur="1" fill="hold">
                                          <p:stCondLst>
                                            <p:cond delay="0"/>
                                          </p:stCondLst>
                                        </p:cTn>
                                        <p:tgtEl>
                                          <p:spTgt spid="70665"/>
                                        </p:tgtEl>
                                        <p:attrNameLst>
                                          <p:attrName>style.visibility</p:attrName>
                                        </p:attrNameLst>
                                      </p:cBhvr>
                                      <p:to>
                                        <p:strVal val="visible"/>
                                      </p:to>
                                    </p:set>
                                    <p:animEffect transition="in" filter="dissolve">
                                      <p:cBhvr>
                                        <p:cTn id="48" dur="500"/>
                                        <p:tgtEl>
                                          <p:spTgt spid="7066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70667"/>
                                        </p:tgtEl>
                                        <p:attrNameLst>
                                          <p:attrName>style.visibility</p:attrName>
                                        </p:attrNameLst>
                                      </p:cBhvr>
                                      <p:to>
                                        <p:strVal val="visible"/>
                                      </p:to>
                                    </p:set>
                                    <p:animEffect transition="in" filter="dissolve">
                                      <p:cBhvr>
                                        <p:cTn id="54" dur="500"/>
                                        <p:tgtEl>
                                          <p:spTgt spid="7066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dissolve">
                                      <p:cBhvr>
                                        <p:cTn id="57" dur="500"/>
                                        <p:tgtEl>
                                          <p:spTgt spid="21"/>
                                        </p:tgtEl>
                                      </p:cBhvr>
                                    </p:animEffect>
                                  </p:childTnLst>
                                </p:cTn>
                              </p:par>
                              <p:par>
                                <p:cTn id="58" presetID="9" presetClass="entr" presetSubtype="0" fill="hold" nodeType="withEffect">
                                  <p:stCondLst>
                                    <p:cond delay="0"/>
                                  </p:stCondLst>
                                  <p:childTnLst>
                                    <p:set>
                                      <p:cBhvr>
                                        <p:cTn id="59" dur="1" fill="hold">
                                          <p:stCondLst>
                                            <p:cond delay="0"/>
                                          </p:stCondLst>
                                        </p:cTn>
                                        <p:tgtEl>
                                          <p:spTgt spid="70671"/>
                                        </p:tgtEl>
                                        <p:attrNameLst>
                                          <p:attrName>style.visibility</p:attrName>
                                        </p:attrNameLst>
                                      </p:cBhvr>
                                      <p:to>
                                        <p:strVal val="visible"/>
                                      </p:to>
                                    </p:set>
                                    <p:animEffect transition="in" filter="dissolve">
                                      <p:cBhvr>
                                        <p:cTn id="60" dur="500"/>
                                        <p:tgtEl>
                                          <p:spTgt spid="70671"/>
                                        </p:tgtEl>
                                      </p:cBhvr>
                                    </p:animEffect>
                                  </p:childTnLst>
                                </p:cTn>
                              </p:par>
                              <p:par>
                                <p:cTn id="61" presetID="9" presetClass="entr" presetSubtype="0" fill="hold" nodeType="withEffect">
                                  <p:stCondLst>
                                    <p:cond delay="0"/>
                                  </p:stCondLst>
                                  <p:childTnLst>
                                    <p:set>
                                      <p:cBhvr>
                                        <p:cTn id="62" dur="1" fill="hold">
                                          <p:stCondLst>
                                            <p:cond delay="0"/>
                                          </p:stCondLst>
                                        </p:cTn>
                                        <p:tgtEl>
                                          <p:spTgt spid="70669"/>
                                        </p:tgtEl>
                                        <p:attrNameLst>
                                          <p:attrName>style.visibility</p:attrName>
                                        </p:attrNameLst>
                                      </p:cBhvr>
                                      <p:to>
                                        <p:strVal val="visible"/>
                                      </p:to>
                                    </p:set>
                                    <p:animEffect transition="in" filter="dissolve">
                                      <p:cBhvr>
                                        <p:cTn id="63" dur="500"/>
                                        <p:tgtEl>
                                          <p:spTgt spid="7066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ox(in)">
                                      <p:cBhvr>
                                        <p:cTn id="68" dur="500"/>
                                        <p:tgtEl>
                                          <p:spTgt spid="26"/>
                                        </p:tgtEl>
                                      </p:cBhvr>
                                    </p:animEffect>
                                  </p:childTnLst>
                                </p:cTn>
                              </p:par>
                              <p:par>
                                <p:cTn id="69" presetID="4" presetClass="entr" presetSubtype="16" fill="hold" nodeType="withEffect">
                                  <p:stCondLst>
                                    <p:cond delay="0"/>
                                  </p:stCondLst>
                                  <p:childTnLst>
                                    <p:set>
                                      <p:cBhvr>
                                        <p:cTn id="70" dur="1" fill="hold">
                                          <p:stCondLst>
                                            <p:cond delay="0"/>
                                          </p:stCondLst>
                                        </p:cTn>
                                        <p:tgtEl>
                                          <p:spTgt spid="70673"/>
                                        </p:tgtEl>
                                        <p:attrNameLst>
                                          <p:attrName>style.visibility</p:attrName>
                                        </p:attrNameLst>
                                      </p:cBhvr>
                                      <p:to>
                                        <p:strVal val="visible"/>
                                      </p:to>
                                    </p:set>
                                    <p:animEffect transition="in" filter="box(in)">
                                      <p:cBhvr>
                                        <p:cTn id="71" dur="500"/>
                                        <p:tgtEl>
                                          <p:spTgt spid="7067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3" presetClass="entr" presetSubtype="16"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plus(in)">
                                      <p:cBhvr>
                                        <p:cTn id="76" dur="2000"/>
                                        <p:tgtEl>
                                          <p:spTgt spid="28"/>
                                        </p:tgtEl>
                                      </p:cBhvr>
                                    </p:animEffect>
                                  </p:childTnLst>
                                </p:cTn>
                              </p:par>
                              <p:par>
                                <p:cTn id="77" presetID="13" presetClass="entr" presetSubtype="16"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plus(in)">
                                      <p:cBhvr>
                                        <p:cTn id="79" dur="2000"/>
                                        <p:tgtEl>
                                          <p:spTgt spid="3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nodeType="clickEffect">
                                  <p:stCondLst>
                                    <p:cond delay="0"/>
                                  </p:stCondLst>
                                  <p:childTnLst>
                                    <p:set>
                                      <p:cBhvr>
                                        <p:cTn id="83" dur="1" fill="hold">
                                          <p:stCondLst>
                                            <p:cond delay="0"/>
                                          </p:stCondLst>
                                        </p:cTn>
                                        <p:tgtEl>
                                          <p:spTgt spid="70675"/>
                                        </p:tgtEl>
                                        <p:attrNameLst>
                                          <p:attrName>style.visibility</p:attrName>
                                        </p:attrNameLst>
                                      </p:cBhvr>
                                      <p:to>
                                        <p:strVal val="visible"/>
                                      </p:to>
                                    </p:set>
                                    <p:animEffect transition="in" filter="dissolve">
                                      <p:cBhvr>
                                        <p:cTn id="84" dur="500"/>
                                        <p:tgtEl>
                                          <p:spTgt spid="7067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box(in)">
                                      <p:cBhvr>
                                        <p:cTn id="8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7" grpId="0" animBg="1"/>
      <p:bldP spid="21" grpId="0" animBg="1"/>
      <p:bldP spid="26" grpId="0" animBg="1"/>
      <p:bldP spid="28" grpId="0" animBg="1"/>
      <p:bldP spid="30" grpId="0" animBg="1"/>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tLang="en-US"/>
          </a:p>
        </p:txBody>
      </p:sp>
      <p:sp>
        <p:nvSpPr>
          <p:cNvPr id="17411" name="Content Placeholder 2"/>
          <p:cNvSpPr>
            <a:spLocks noGrp="1"/>
          </p:cNvSpPr>
          <p:nvPr>
            <p:ph idx="1"/>
          </p:nvPr>
        </p:nvSpPr>
        <p:spPr>
          <a:xfrm>
            <a:off x="0" y="0"/>
            <a:ext cx="8802688" cy="5903913"/>
          </a:xfrm>
        </p:spPr>
        <p:txBody>
          <a:bodyPr/>
          <a:lstStyle/>
          <a:p>
            <a:pPr algn="just"/>
            <a:r>
              <a:rPr lang="en-US" altLang="en-US" sz="2500" b="1"/>
              <a:t>VICC, UNDP (2005), “</a:t>
            </a:r>
            <a:r>
              <a:rPr lang="en-US" altLang="en-US" sz="2500" b="1" i="1"/>
              <a:t>Rà soát các văn bản pháp luật về thành lập, tổ chức và hoạt động của doanh nghiệp trên cơ sở tư tưởng chỉ đạo của Thủ tướng về Luật doanh nghiệp thống nhất”. </a:t>
            </a:r>
            <a:endParaRPr lang="en-US" altLang="en-US" sz="2500" b="1"/>
          </a:p>
          <a:p>
            <a:pPr algn="just"/>
            <a:r>
              <a:rPr lang="en-US" altLang="en-US" sz="2500" b="1"/>
              <a:t>Tổ công tác thi hành Luật Doanh nghiệp và Luật Đầu tư 2005. BÁO CÁO RÀ SOÁT ĐÁNH GIÁ CÁC NỘI DUNG KHÔNG TƯƠNG THÍCH GIỮA LUẬT ĐẦU TƯ VÀ CÁC LUẬT KHÁC CÓ LIÊN QUAN VÀ KIẾN NGHỊ BỔ SUNG SỬA ĐỔI</a:t>
            </a:r>
          </a:p>
          <a:p>
            <a:pPr algn="just"/>
            <a:r>
              <a:rPr lang="en-US" altLang="en-US" sz="2500" b="1"/>
              <a:t>Bộ Kế hoạch và Đầu tư (1996), </a:t>
            </a:r>
            <a:r>
              <a:rPr lang="en-US" altLang="en-US" sz="2500" b="1" i="1"/>
              <a:t>Tài liệu tham khảo về luật pháp và chính sách của các nước đối với đầu tư nước ngoài,</a:t>
            </a:r>
            <a:r>
              <a:rPr lang="en-US" altLang="en-US" sz="2500" b="1"/>
              <a:t> Hà Nội.</a:t>
            </a:r>
          </a:p>
          <a:p>
            <a:pPr algn="just"/>
            <a:r>
              <a:rPr lang="en-US" altLang="en-US" sz="2500" b="1"/>
              <a:t>Bộ Kế hoạch và Đầu tư (1996) </a:t>
            </a:r>
            <a:r>
              <a:rPr lang="en-US" altLang="en-US" sz="2500" b="1" i="1"/>
              <a:t>Báo cáo về tình hình thực hiện Luật Đầu tư nước ngoài</a:t>
            </a:r>
            <a:r>
              <a:rPr lang="en-US" altLang="en-US" sz="2500" b="1"/>
              <a:t>, Hà Nội.</a:t>
            </a:r>
          </a:p>
          <a:p>
            <a:pPr algn="just"/>
            <a:r>
              <a:rPr lang="en-US" altLang="en-US" sz="2500" b="1"/>
              <a:t>Bộ Kế hoạch và Đầu tư (1999), </a:t>
            </a:r>
            <a:r>
              <a:rPr lang="en-US" altLang="en-US" sz="2500" b="1" i="1"/>
              <a:t>Tài liệu tham khảo về tình hình và các quy định về đầu tư nước ngoài của các nước trong khu vực</a:t>
            </a:r>
            <a:r>
              <a:rPr lang="en-US" altLang="en-US" sz="2500" b="1"/>
              <a:t>, Hà Nội.</a:t>
            </a:r>
          </a:p>
          <a:p>
            <a:pPr algn="just"/>
            <a:endParaRPr lang="en-US" altLang="en-US" sz="2500" b="1"/>
          </a:p>
          <a:p>
            <a:pPr algn="just">
              <a:buFont typeface="Wingdings" panose="05000000000000000000" pitchFamily="2" charset="2"/>
              <a:buNone/>
            </a:pPr>
            <a:endParaRPr lang="en-US" altLang="en-US" sz="2400" b="1"/>
          </a:p>
          <a:p>
            <a:pPr algn="just"/>
            <a:endParaRPr lang="en-US" altLang="en-US" sz="2400" b="1"/>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altLang="en-US" sz="2800" b="1">
                <a:solidFill>
                  <a:srgbClr val="FF0000"/>
                </a:solidFill>
              </a:rPr>
              <a:t>Bước 1: Chuẩn bị hồ sơ dự án đầu tư hợp lệ theo quy định của pháp luật.</a:t>
            </a:r>
            <a:br>
              <a:rPr lang="en-US" altLang="en-US" sz="2800">
                <a:solidFill>
                  <a:srgbClr val="FF0000"/>
                </a:solidFill>
              </a:rPr>
            </a:br>
            <a:endParaRPr lang="en-US" altLang="en-US" sz="2800">
              <a:solidFill>
                <a:srgbClr val="FF0000"/>
              </a:solidFill>
            </a:endParaRPr>
          </a:p>
        </p:txBody>
      </p:sp>
      <p:sp>
        <p:nvSpPr>
          <p:cNvPr id="146435" name="Content Placeholder 2"/>
          <p:cNvSpPr>
            <a:spLocks noGrp="1"/>
          </p:cNvSpPr>
          <p:nvPr>
            <p:ph idx="1"/>
          </p:nvPr>
        </p:nvSpPr>
        <p:spPr>
          <a:xfrm>
            <a:off x="228600" y="1371600"/>
            <a:ext cx="8686800" cy="2286000"/>
          </a:xfrm>
        </p:spPr>
        <p:txBody>
          <a:bodyPr/>
          <a:lstStyle/>
          <a:p>
            <a:pPr marL="0" algn="just" eaLnBrk="1" hangingPunct="1">
              <a:lnSpc>
                <a:spcPct val="115000"/>
              </a:lnSpc>
              <a:spcBef>
                <a:spcPct val="0"/>
              </a:spcBef>
              <a:spcAft>
                <a:spcPts val="1000"/>
              </a:spcAft>
              <a:buFont typeface="Arial" panose="020B0604020202020204" pitchFamily="34" charset="0"/>
              <a:buNone/>
            </a:pPr>
            <a:r>
              <a:rPr lang="en-US" altLang="en-US">
                <a:latin typeface="Times New Roman" panose="02020603050405020304" pitchFamily="18" charset="0"/>
                <a:ea typeface="Calibri" panose="020F0502020204030204" pitchFamily="34" charset="0"/>
                <a:cs typeface="Times New Roman" panose="02020603050405020304" pitchFamily="18" charset="0"/>
              </a:rPr>
              <a:t>Nhà đầu tư phải chuẩn bị hồ sơ dự án đầu tư hợp lệ theo quy định pháp luật theo </a:t>
            </a:r>
            <a:r>
              <a:rPr lang="en-US" altLang="en-US" b="1">
                <a:latin typeface="Times New Roman" panose="02020603050405020304" pitchFamily="18" charset="0"/>
                <a:ea typeface="Calibri" panose="020F0502020204030204" pitchFamily="34" charset="0"/>
                <a:cs typeface="Times New Roman" panose="02020603050405020304" pitchFamily="18" charset="0"/>
              </a:rPr>
              <a:t>Khoản 1 Điều 35 Luật đầu tư 2014.</a:t>
            </a:r>
            <a:endParaRPr lang="en-US" altLang="en-US">
              <a:ea typeface="Calibri" panose="020F0502020204030204" pitchFamily="34" charset="0"/>
              <a:cs typeface="Times New Roman" panose="02020603050405020304" pitchFamily="18" charset="0"/>
            </a:endParaRPr>
          </a:p>
        </p:txBody>
      </p:sp>
      <p:pic>
        <p:nvPicPr>
          <p:cNvPr id="146436" name="Picture 5" descr="bo ho so xin vi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1066800" y="457200"/>
            <a:ext cx="7793038" cy="1462088"/>
          </a:xfrm>
        </p:spPr>
        <p:txBody>
          <a:bodyPr/>
          <a:lstStyle/>
          <a:p>
            <a:pPr eaLnBrk="1" hangingPunct="1"/>
            <a:r>
              <a:rPr lang="en-US" altLang="en-US" sz="2800" b="1">
                <a:solidFill>
                  <a:srgbClr val="FF0000"/>
                </a:solidFill>
              </a:rPr>
              <a:t>Bước 2: Nhà đầu tư nộp hồ sơ dự án đầu tư cho cơ quan đăng ký đầu tư nơi thực hiện dự án đầu tư</a:t>
            </a:r>
            <a:br>
              <a:rPr lang="en-US" altLang="en-US" sz="2800">
                <a:solidFill>
                  <a:srgbClr val="FF0000"/>
                </a:solidFill>
              </a:rPr>
            </a:br>
            <a:endParaRPr lang="en-US" altLang="en-US" sz="2800">
              <a:solidFill>
                <a:srgbClr val="FF0000"/>
              </a:solidFill>
            </a:endParaRPr>
          </a:p>
        </p:txBody>
      </p:sp>
      <p:sp>
        <p:nvSpPr>
          <p:cNvPr id="147459" name="Content Placeholder 2"/>
          <p:cNvSpPr>
            <a:spLocks noGrp="1"/>
          </p:cNvSpPr>
          <p:nvPr>
            <p:ph idx="1"/>
          </p:nvPr>
        </p:nvSpPr>
        <p:spPr>
          <a:xfrm>
            <a:off x="381000" y="1600200"/>
            <a:ext cx="8305800" cy="4525963"/>
          </a:xfrm>
        </p:spPr>
        <p:txBody>
          <a:bodyPr/>
          <a:lstStyle/>
          <a:p>
            <a:pPr algn="just" eaLnBrk="1" hangingPunct="1"/>
            <a:r>
              <a:rPr lang="en-US" altLang="en-US" b="1"/>
              <a:t>Khoản 1 Điều 35 Luật đầu tư 2014</a:t>
            </a:r>
            <a:r>
              <a:rPr lang="en-US" altLang="en-US"/>
              <a:t> quy định nơi nộp hồ sơ: Phòng đăng ký đầu tư thuộc Sở kế hoạch đầu tư nơi thực hiện dựán đầu tư.</a:t>
            </a:r>
          </a:p>
          <a:p>
            <a:pPr algn="just" eaLnBrk="1" hangingPunct="1"/>
            <a:endParaRPr lang="en-US" alt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eaLnBrk="1" hangingPunct="1"/>
            <a:r>
              <a:rPr lang="en-US" altLang="en-US" sz="2400" b="1">
                <a:solidFill>
                  <a:srgbClr val="FF0000"/>
                </a:solidFill>
              </a:rPr>
              <a:t>Bước 3: Cơ quan đăng ký đầu tư gửi hồ sơ dự án đầu tư cho Bộ Kế hoạch và Đầu tư báo cáo Thủ tướng Chính phủ</a:t>
            </a:r>
            <a:br>
              <a:rPr lang="en-US" altLang="en-US" sz="2400"/>
            </a:br>
            <a:endParaRPr lang="en-US" altLang="en-US" sz="2400"/>
          </a:p>
        </p:txBody>
      </p:sp>
      <p:sp>
        <p:nvSpPr>
          <p:cNvPr id="148483" name="Content Placeholder 2"/>
          <p:cNvSpPr>
            <a:spLocks noGrp="1"/>
          </p:cNvSpPr>
          <p:nvPr>
            <p:ph idx="1"/>
          </p:nvPr>
        </p:nvSpPr>
        <p:spPr>
          <a:xfrm>
            <a:off x="152400" y="1447800"/>
            <a:ext cx="8763000" cy="4525963"/>
          </a:xfrm>
        </p:spPr>
        <p:txBody>
          <a:bodyPr/>
          <a:lstStyle/>
          <a:p>
            <a:pPr algn="just" eaLnBrk="1" hangingPunct="1">
              <a:buFont typeface="Arial" panose="020B0604020202020204" pitchFamily="34" charset="0"/>
              <a:buNone/>
            </a:pPr>
            <a:r>
              <a:rPr lang="en-US" altLang="en-US" sz="2400" b="1">
                <a:latin typeface="Calibri (Headings))"/>
              </a:rPr>
              <a:t>Khoản 2 Điều 35 Luật đầu tư 2014 quy định trong thời hạn 03 ngày làm việc kể từ ngày nhận đủ hồ sơ dự án đầu tư, cơ quan đăng ký đầu tư gửi hồ sơ dự án đầu tư cho Bộ Kế hoạch và Đầu tư để báo cáo Thủ tướng Chính phủ thành lập Hội đồng thẩm định nhà nước.</a:t>
            </a:r>
          </a:p>
          <a:p>
            <a:pPr algn="just" eaLnBrk="1" hangingPunct="1">
              <a:buFont typeface="Arial" panose="020B0604020202020204" pitchFamily="34" charset="0"/>
              <a:buNone/>
            </a:pPr>
            <a:endParaRPr lang="en-US" altLang="en-US" sz="2400" b="1">
              <a:latin typeface="Calibri (Headings))"/>
            </a:endParaRPr>
          </a:p>
          <a:p>
            <a:pPr algn="just" eaLnBrk="1" hangingPunct="1">
              <a:buFont typeface="Arial" panose="020B0604020202020204" pitchFamily="34" charset="0"/>
              <a:buNone/>
            </a:pPr>
            <a:r>
              <a:rPr lang="en-US" altLang="en-US" sz="2400" b="1">
                <a:latin typeface="Calibri (Headings))"/>
              </a:rPr>
              <a:t>Ví dụ: + Quyết định số 1201/QĐ-TTg ngày 03 tháng 09 năm 2008 của Thủ tướng Chính phủ về việc thành lập Hội đồng thẩm định Nhà nước thẩm định báo cáo đầu tư dự án nhà máy điện hạt nhân Ninh Thuận.</a:t>
            </a:r>
          </a:p>
          <a:p>
            <a:pPr algn="just" eaLnBrk="1" hangingPunct="1">
              <a:buFont typeface="Arial" panose="020B0604020202020204" pitchFamily="34" charset="0"/>
              <a:buNone/>
            </a:pPr>
            <a:r>
              <a:rPr lang="en-US" altLang="en-US" sz="2400" b="1">
                <a:latin typeface="Calibri (Headings))"/>
              </a:rPr>
              <a:t>	</a:t>
            </a:r>
          </a:p>
          <a:p>
            <a:pPr algn="just" eaLnBrk="1" hangingPunct="1"/>
            <a:endParaRPr lang="en-US" altLang="en-US" sz="2400">
              <a:latin typeface="Calibri (Heading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838200" y="214313"/>
            <a:ext cx="8105775" cy="1462087"/>
          </a:xfrm>
        </p:spPr>
        <p:txBody>
          <a:bodyPr/>
          <a:lstStyle/>
          <a:p>
            <a:pPr eaLnBrk="1" hangingPunct="1"/>
            <a:r>
              <a:rPr lang="en-US" altLang="en-US" sz="2600" b="1">
                <a:solidFill>
                  <a:srgbClr val="FF0000"/>
                </a:solidFill>
              </a:rPr>
              <a:t>Bước 4: Hội đồng thẩm định nhà nước tổ chức thẩm định hồ sơ dự án đầu tư</a:t>
            </a:r>
            <a:br>
              <a:rPr lang="en-US" altLang="en-US" sz="2600"/>
            </a:br>
            <a:endParaRPr lang="en-US" altLang="en-US" sz="2600"/>
          </a:p>
        </p:txBody>
      </p:sp>
      <p:sp>
        <p:nvSpPr>
          <p:cNvPr id="149507" name="Content Placeholder 2"/>
          <p:cNvSpPr>
            <a:spLocks noGrp="1"/>
          </p:cNvSpPr>
          <p:nvPr>
            <p:ph idx="1"/>
          </p:nvPr>
        </p:nvSpPr>
        <p:spPr>
          <a:xfrm>
            <a:off x="152400" y="1676400"/>
            <a:ext cx="8763000" cy="4525963"/>
          </a:xfrm>
        </p:spPr>
        <p:txBody>
          <a:bodyPr/>
          <a:lstStyle/>
          <a:p>
            <a:pPr algn="just" eaLnBrk="1" hangingPunct="1">
              <a:buFont typeface="Arial" panose="020B0604020202020204" pitchFamily="34" charset="0"/>
              <a:buNone/>
            </a:pPr>
            <a:r>
              <a:rPr lang="en-US" altLang="en-US" b="1"/>
              <a:t>	</a:t>
            </a:r>
            <a:r>
              <a:rPr lang="en-US" altLang="en-US" sz="3000" b="1"/>
              <a:t>Khoản 3 Điều 35 Luật đầu tư 2014 quy định:</a:t>
            </a:r>
          </a:p>
          <a:p>
            <a:pPr algn="just" eaLnBrk="1" hangingPunct="1"/>
            <a:r>
              <a:rPr lang="en-US" altLang="en-US" sz="3000" b="1"/>
              <a:t>Trong thời hạn 90 ngày kể từ ngày thành lập, </a:t>
            </a:r>
            <a:r>
              <a:rPr lang="en-US" altLang="en-US" sz="3000" b="1">
                <a:solidFill>
                  <a:srgbClr val="FF0000"/>
                </a:solidFill>
              </a:rPr>
              <a:t>Hội đồng thẩm định nhà nước</a:t>
            </a:r>
            <a:r>
              <a:rPr lang="en-US" altLang="en-US" sz="3000" b="1"/>
              <a:t> tổ chức thẩm định hồ sơ dự án đầu tư và lập báo cáo thẩm định theo quy định tại Khoản 6 Điều 33 của Luật đầu tư 2014 và trình chính phủ xem xét. </a:t>
            </a:r>
          </a:p>
          <a:p>
            <a:pPr algn="just" eaLnBrk="1" hangingPunct="1"/>
            <a:endParaRPr lang="en-US" altLang="en-US" sz="3000" b="1"/>
          </a:p>
          <a:p>
            <a:pPr algn="just" eaLnBrk="1" hangingPunct="1"/>
            <a:r>
              <a:rPr lang="en-US" altLang="en-US" sz="3000" b="1"/>
              <a:t>Báo cáo thẩm định.</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762000" y="304800"/>
            <a:ext cx="7793038" cy="1462088"/>
          </a:xfrm>
        </p:spPr>
        <p:txBody>
          <a:bodyPr/>
          <a:lstStyle/>
          <a:p>
            <a:pPr eaLnBrk="1" hangingPunct="1"/>
            <a:r>
              <a:rPr lang="en-US" altLang="en-US" sz="2800"/>
              <a:t>Bước 5:  Chính phủ gửi Hồ sơ quyết định chủ trương đầu tư đến cơ quan chủ trì thẩm tra của Quốc hội</a:t>
            </a:r>
            <a:br>
              <a:rPr lang="en-US" altLang="en-US" sz="2800"/>
            </a:br>
            <a:endParaRPr lang="en-US" altLang="en-US" sz="2800"/>
          </a:p>
        </p:txBody>
      </p:sp>
      <p:sp>
        <p:nvSpPr>
          <p:cNvPr id="150531" name="Content Placeholder 2"/>
          <p:cNvSpPr>
            <a:spLocks noGrp="1"/>
          </p:cNvSpPr>
          <p:nvPr>
            <p:ph idx="1"/>
          </p:nvPr>
        </p:nvSpPr>
        <p:spPr>
          <a:xfrm>
            <a:off x="228600" y="2286000"/>
            <a:ext cx="8686800" cy="4983163"/>
          </a:xfrm>
        </p:spPr>
        <p:txBody>
          <a:bodyPr/>
          <a:lstStyle/>
          <a:p>
            <a:pPr algn="just" eaLnBrk="1" hangingPunct="1">
              <a:buFont typeface="Arial" panose="020B0604020202020204" pitchFamily="34" charset="0"/>
              <a:buNone/>
            </a:pPr>
            <a:r>
              <a:rPr lang="en-US" altLang="en-US" sz="3600" b="1"/>
              <a:t>	Khoản 4 và Khoản 5 Điều 35 Luật đầu tư 2014</a:t>
            </a:r>
            <a:r>
              <a:rPr lang="en-US" altLang="en-US" sz="3600"/>
              <a:t> quy định về hồ sơ quyết định chủ trương đầu tư.	</a:t>
            </a:r>
          </a:p>
          <a:p>
            <a:pPr algn="just" eaLnBrk="1" hangingPunct="1">
              <a:buFont typeface="Arial" panose="020B0604020202020204" pitchFamily="34" charset="0"/>
              <a:buNone/>
            </a:pPr>
            <a:r>
              <a:rPr lang="en-US" altLang="en-US" sz="3600"/>
              <a:t> 	</a:t>
            </a:r>
            <a:r>
              <a:rPr lang="en-US" altLang="en-US" sz="3600" b="1"/>
              <a:t>Khoản 6 Điều 35 Luật đầu tư 2014</a:t>
            </a:r>
            <a:r>
              <a:rPr lang="en-US" altLang="en-US" sz="3600"/>
              <a:t> quy định nội dung thẩm tra</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altLang="en-US" sz="3200" b="1"/>
              <a:t>Bước 6: Quốc hội xem xét, thông qua Nghị quyết về chủ trương đầu tư</a:t>
            </a:r>
            <a:br>
              <a:rPr lang="en-US" altLang="en-US" sz="3200"/>
            </a:br>
            <a:endParaRPr lang="en-US" altLang="en-US" sz="3200"/>
          </a:p>
        </p:txBody>
      </p:sp>
      <p:sp>
        <p:nvSpPr>
          <p:cNvPr id="151555" name="Content Placeholder 2"/>
          <p:cNvSpPr>
            <a:spLocks noGrp="1"/>
          </p:cNvSpPr>
          <p:nvPr>
            <p:ph idx="1"/>
          </p:nvPr>
        </p:nvSpPr>
        <p:spPr>
          <a:xfrm>
            <a:off x="228600" y="1600200"/>
            <a:ext cx="8686800" cy="4983163"/>
          </a:xfrm>
        </p:spPr>
        <p:txBody>
          <a:bodyPr/>
          <a:lstStyle/>
          <a:p>
            <a:pPr algn="just" eaLnBrk="1" hangingPunct="1">
              <a:buFont typeface="Arial" panose="020B0604020202020204" pitchFamily="34" charset="0"/>
              <a:buNone/>
            </a:pPr>
            <a:r>
              <a:rPr lang="en-US" altLang="en-US" sz="2800" b="1">
                <a:latin typeface="Calibri (Headings))"/>
              </a:rPr>
              <a:t>	</a:t>
            </a:r>
            <a:r>
              <a:rPr lang="en-US" altLang="en-US" sz="2700" b="1">
                <a:latin typeface="Calibri (Headings))"/>
              </a:rPr>
              <a:t>Khoản 8 Điều 35 Luật đầu tư 2014 quy định Quốc hội xem xét, thông qua Nghị quyết về chủ trương đầu tư.</a:t>
            </a:r>
          </a:p>
          <a:p>
            <a:pPr algn="just" eaLnBrk="1" hangingPunct="1">
              <a:buFont typeface="Arial" panose="020B0604020202020204" pitchFamily="34" charset="0"/>
              <a:buNone/>
            </a:pPr>
            <a:r>
              <a:rPr lang="en-US" altLang="en-US" sz="2700" b="1">
                <a:latin typeface="Calibri (Headings))"/>
              </a:rPr>
              <a:t>	Ví dụ: </a:t>
            </a:r>
          </a:p>
          <a:p>
            <a:pPr algn="just" eaLnBrk="1" hangingPunct="1">
              <a:buFont typeface="Arial" panose="020B0604020202020204" pitchFamily="34" charset="0"/>
              <a:buNone/>
            </a:pPr>
            <a:r>
              <a:rPr lang="en-US" altLang="en-US" sz="2700" b="1">
                <a:latin typeface="Calibri (Headings))"/>
              </a:rPr>
              <a:t>		+ Nghị quyết số 41/2009/QH12 ngày 25 tháng 11 năm 2009 của Quốc hội về chủ trương đầu tư dự án điện hạt nhân Ninh Thuận.</a:t>
            </a:r>
          </a:p>
          <a:p>
            <a:pPr algn="just" eaLnBrk="1" hangingPunct="1">
              <a:buFont typeface="Arial" panose="020B0604020202020204" pitchFamily="34" charset="0"/>
              <a:buNone/>
            </a:pPr>
            <a:r>
              <a:rPr lang="en-US" altLang="en-US" sz="2700" b="1">
                <a:latin typeface="Calibri (Headings))"/>
              </a:rPr>
              <a:t>	    + Nghị quyết số 94/2015/QH13 ngày 25 tháng 06 năm 2015 của Quốc hội về chủ trương đầu tư Dự án Cảng hàng không quốc tế Long Thành.</a:t>
            </a:r>
          </a:p>
          <a:p>
            <a:pPr algn="just" eaLnBrk="1" hangingPunct="1"/>
            <a:endParaRPr lang="en-US" altLang="en-US" sz="2800">
              <a:latin typeface="Calibri (Headings))"/>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457200" y="0"/>
            <a:ext cx="8229600" cy="1143000"/>
          </a:xfrm>
        </p:spPr>
        <p:txBody>
          <a:bodyPr/>
          <a:lstStyle/>
          <a:p>
            <a:pPr eaLnBrk="1" hangingPunct="1"/>
            <a:r>
              <a:rPr lang="en-US" altLang="en-US" sz="3200" b="1"/>
              <a:t>Dự án nhà máy điện hạt nhân</a:t>
            </a:r>
          </a:p>
        </p:txBody>
      </p:sp>
      <p:pic>
        <p:nvPicPr>
          <p:cNvPr id="152579" name="Content Placeholder 5" descr="nha_may_in_ht_nhan_u_tien__v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9144000" cy="5334000"/>
          </a:xfr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609600" y="214313"/>
            <a:ext cx="8334375" cy="1462087"/>
          </a:xfrm>
        </p:spPr>
        <p:txBody>
          <a:bodyPr/>
          <a:lstStyle/>
          <a:p>
            <a:pPr eaLnBrk="1" hangingPunct="1"/>
            <a:r>
              <a:rPr lang="en-US" altLang="en-US" sz="2600" b="1">
                <a:solidFill>
                  <a:srgbClr val="C00000"/>
                </a:solidFill>
              </a:rPr>
              <a:t>TRÌNH TỰ, THỦ TỤC QUYẾT ĐỊNH CHỦ TRƯƠNG ĐẦU TƯ CỦA THỦ TƯỚNG CHÍNH PHỦ</a:t>
            </a:r>
            <a:br>
              <a:rPr lang="en-US" altLang="en-US" sz="2800"/>
            </a:br>
            <a:endParaRPr lang="en-US" altLang="en-US" sz="2800"/>
          </a:p>
        </p:txBody>
      </p:sp>
      <p:graphicFrame>
        <p:nvGraphicFramePr>
          <p:cNvPr id="4" name="Content Placeholder 3"/>
          <p:cNvGraphicFramePr>
            <a:graphicFrameLocks noGrp="1"/>
          </p:cNvGraphicFramePr>
          <p:nvPr>
            <p:ph idx="1"/>
          </p:nvPr>
        </p:nvGraphicFramePr>
        <p:xfrm>
          <a:off x="228600" y="12192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a:xfrm>
            <a:off x="0" y="1874838"/>
            <a:ext cx="8839200" cy="4983162"/>
          </a:xfrm>
        </p:spPr>
        <p:txBody>
          <a:bodyPr/>
          <a:lstStyle/>
          <a:p>
            <a:pPr algn="just" eaLnBrk="1" hangingPunct="1">
              <a:buFont typeface="Arial" panose="020B0604020202020204" pitchFamily="34" charset="0"/>
              <a:buNone/>
            </a:pPr>
            <a:r>
              <a:rPr lang="en-US" altLang="en-US" sz="2800" b="1" i="1">
                <a:latin typeface="Calibri (Headings))"/>
              </a:rPr>
              <a:t>	Khoản 2 Điều 31 Nghị định 118/2015/NĐ-CP </a:t>
            </a:r>
            <a:r>
              <a:rPr lang="en-US" altLang="en-US" sz="2800" b="1">
                <a:latin typeface="Calibri (Headings))"/>
              </a:rPr>
              <a:t>quy định nơi nộp hồ sơ: Cơ quan đăng ký đầu tưnơi dự kiến thực hiện dự án đầu tư.</a:t>
            </a:r>
          </a:p>
          <a:p>
            <a:pPr algn="just" eaLnBrk="1" hangingPunct="1">
              <a:buFont typeface="Arial" panose="020B0604020202020204" pitchFamily="34" charset="0"/>
              <a:buNone/>
            </a:pPr>
            <a:endParaRPr lang="en-US" altLang="en-US" sz="2800" b="1">
              <a:latin typeface="Calibri (Headings))"/>
            </a:endParaRPr>
          </a:p>
          <a:p>
            <a:pPr algn="just" eaLnBrk="1" hangingPunct="1"/>
            <a:r>
              <a:rPr lang="en-US" altLang="en-US" sz="2800" b="1">
                <a:latin typeface="Calibri (Headings))"/>
              </a:rPr>
              <a:t>	Nhà đầu tư phải chuẩn bị hồ sơ dự án đầu tư hợp lệ theo quy định tại </a:t>
            </a:r>
            <a:r>
              <a:rPr lang="en-US" altLang="en-US" sz="2800" b="1" i="1">
                <a:latin typeface="Calibri (Headings))"/>
              </a:rPr>
              <a:t>Khoản 1 Điều 34 Luật đầu tư 2014.</a:t>
            </a:r>
          </a:p>
          <a:p>
            <a:pPr algn="just" eaLnBrk="1" hangingPunct="1">
              <a:buFont typeface="Arial" panose="020B0604020202020204" pitchFamily="34" charset="0"/>
              <a:buNone/>
            </a:pPr>
            <a:endParaRPr lang="en-US" altLang="en-US" sz="2800" b="1">
              <a:latin typeface="Calibri (Headings))"/>
            </a:endParaRPr>
          </a:p>
          <a:p>
            <a:pPr algn="just" eaLnBrk="1" hangingPunct="1"/>
            <a:r>
              <a:rPr lang="en-US" altLang="en-US" sz="2800" b="1">
                <a:latin typeface="Calibri (Headings))"/>
              </a:rPr>
              <a:t>	Số lượng hồ sơ: 08 bộ hồ sơ đăng ký đầu tư.</a:t>
            </a:r>
          </a:p>
          <a:p>
            <a:pPr algn="just" eaLnBrk="1" hangingPunct="1">
              <a:buFont typeface="Arial" panose="020B0604020202020204" pitchFamily="34" charset="0"/>
              <a:buNone/>
            </a:pPr>
            <a:r>
              <a:rPr lang="en-US" altLang="en-US" sz="2800" b="1">
                <a:latin typeface="Calibri (Headings))"/>
              </a:rPr>
              <a:t>	</a:t>
            </a:r>
          </a:p>
        </p:txBody>
      </p:sp>
      <p:cxnSp>
        <p:nvCxnSpPr>
          <p:cNvPr id="5" name="Straight Arrow Connector 4"/>
          <p:cNvCxnSpPr/>
          <p:nvPr/>
        </p:nvCxnSpPr>
        <p:spPr>
          <a:xfrm>
            <a:off x="990600" y="457200"/>
            <a:ext cx="7161213"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rot="5400000">
            <a:off x="1372394" y="456406"/>
            <a:ext cx="304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rot="5400000">
            <a:off x="22852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rot="5400000">
            <a:off x="31996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rot="5400000">
            <a:off x="41155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rot="5400000">
            <a:off x="50299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Straight Connector 10"/>
          <p:cNvCxnSpPr/>
          <p:nvPr/>
        </p:nvCxnSpPr>
        <p:spPr>
          <a:xfrm rot="5400000">
            <a:off x="60190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sp>
        <p:nvSpPr>
          <p:cNvPr id="12" name="Rectangle 11"/>
          <p:cNvSpPr/>
          <p:nvPr/>
        </p:nvSpPr>
        <p:spPr>
          <a:xfrm>
            <a:off x="990600" y="609600"/>
            <a:ext cx="1220788" cy="508000"/>
          </a:xfrm>
          <a:prstGeom prst="rect">
            <a:avLst/>
          </a:prstGeom>
          <a:noFill/>
        </p:spPr>
        <p:txBody>
          <a:bodyPr>
            <a:spAutoFit/>
          </a:bodyPr>
          <a:lstStyle/>
          <a:p>
            <a:pPr algn="ctr">
              <a:defRPr/>
            </a:pPr>
            <a:r>
              <a:rPr lang="en-US" sz="2700" b="1">
                <a:ln w="12700">
                  <a:noFill/>
                  <a:prstDash val="solid"/>
                </a:ln>
                <a:solidFill>
                  <a:schemeClr val="accent2"/>
                </a:solidFill>
                <a:effectLst>
                  <a:outerShdw blurRad="41275" dist="20320" dir="1800000" algn="tl" rotWithShape="0">
                    <a:srgbClr val="000000">
                      <a:alpha val="40000"/>
                    </a:srgbClr>
                  </a:outerShdw>
                </a:effectLst>
                <a:cs typeface="Arial" charset="0"/>
              </a:rPr>
              <a:t>Bước 1</a:t>
            </a:r>
          </a:p>
        </p:txBody>
      </p:sp>
      <p:sp>
        <p:nvSpPr>
          <p:cNvPr id="13" name="Rectangle 12"/>
          <p:cNvSpPr/>
          <p:nvPr/>
        </p:nvSpPr>
        <p:spPr>
          <a:xfrm>
            <a:off x="2006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2</a:t>
            </a:r>
          </a:p>
        </p:txBody>
      </p:sp>
      <p:sp>
        <p:nvSpPr>
          <p:cNvPr id="14" name="Rectangle 13"/>
          <p:cNvSpPr/>
          <p:nvPr/>
        </p:nvSpPr>
        <p:spPr>
          <a:xfrm>
            <a:off x="29718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3</a:t>
            </a:r>
          </a:p>
        </p:txBody>
      </p:sp>
      <p:sp>
        <p:nvSpPr>
          <p:cNvPr id="15" name="Rectangle 14"/>
          <p:cNvSpPr/>
          <p:nvPr/>
        </p:nvSpPr>
        <p:spPr>
          <a:xfrm>
            <a:off x="38862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4</a:t>
            </a:r>
          </a:p>
        </p:txBody>
      </p:sp>
      <p:sp>
        <p:nvSpPr>
          <p:cNvPr id="16" name="Rectangle 15"/>
          <p:cNvSpPr/>
          <p:nvPr/>
        </p:nvSpPr>
        <p:spPr>
          <a:xfrm>
            <a:off x="4800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1"/>
          </p:nvPr>
        </p:nvSpPr>
        <p:spPr>
          <a:xfrm>
            <a:off x="152400" y="1524000"/>
            <a:ext cx="8839200" cy="4525963"/>
          </a:xfrm>
        </p:spPr>
        <p:txBody>
          <a:bodyPr/>
          <a:lstStyle/>
          <a:p>
            <a:pPr algn="just" eaLnBrk="1" hangingPunct="1">
              <a:buFont typeface="Arial" panose="020B0604020202020204" pitchFamily="34" charset="0"/>
              <a:buNone/>
            </a:pPr>
            <a:r>
              <a:rPr lang="en-US" altLang="en-US" sz="2400" b="1" i="1">
                <a:latin typeface="Calibri (Headings))"/>
              </a:rPr>
              <a:t>	</a:t>
            </a:r>
            <a:r>
              <a:rPr lang="en-US" altLang="en-US" sz="2200" b="1" i="1">
                <a:latin typeface="Calibri (Headings))"/>
              </a:rPr>
              <a:t>Khoản 3 và Khoản 4 Điều 31 Nghị định 118/2015/NĐ-CP</a:t>
            </a:r>
            <a:r>
              <a:rPr lang="en-US" altLang="en-US" sz="2200" b="1">
                <a:latin typeface="Calibri (Headings))"/>
              </a:rPr>
              <a:t> quy định:</a:t>
            </a:r>
          </a:p>
          <a:p>
            <a:pPr algn="just" eaLnBrk="1" hangingPunct="1">
              <a:buFont typeface="Arial" panose="020B0604020202020204" pitchFamily="34" charset="0"/>
              <a:buNone/>
            </a:pPr>
            <a:r>
              <a:rPr lang="en-US" altLang="en-US" sz="2200" b="1">
                <a:latin typeface="Calibri (Headings))"/>
              </a:rPr>
              <a:t>+ Trong thời hạn 03 ngày làm việc kể từ ngày nhận được hồ sơ hợp lệ theo quy định pháp luật, Cơ quan đăng ký đầu tư gửi 02 bộ hồ sơ cho Bộ Kế hoạch và Đầu tư đồng thời gửi hồ sơ cho cơ quan nhà nước có thẩm quyền liên quan đến dự án đầu tư để lấy ý kiến về các nội dung quy định tại Khoản 3 Điều 30 Nghị định 118/2015/NĐ-CP. </a:t>
            </a:r>
          </a:p>
          <a:p>
            <a:pPr algn="just" eaLnBrk="1" hangingPunct="1">
              <a:buFont typeface="Arial" panose="020B0604020202020204" pitchFamily="34" charset="0"/>
              <a:buNone/>
            </a:pPr>
            <a:endParaRPr lang="en-US" altLang="en-US" sz="2200" b="1">
              <a:latin typeface="Calibri (Headings))"/>
            </a:endParaRPr>
          </a:p>
          <a:p>
            <a:pPr algn="just" eaLnBrk="1" hangingPunct="1">
              <a:buFont typeface="Arial" panose="020B0604020202020204" pitchFamily="34" charset="0"/>
              <a:buNone/>
            </a:pPr>
            <a:r>
              <a:rPr lang="en-US" altLang="en-US" sz="2200" b="1">
                <a:latin typeface="Calibri (Headings))"/>
              </a:rPr>
              <a:t>+ Trong thời hạn 15 ngày kể từ ngày nhận được đề nghị của Cơ quan đăng ký đầu tư, các cơ quan có ý kiến về những nội dung thuộc phạm vi quản lý nhà nước của mình gửi Cơ quan đăng ký đầu tư và Bộ Kế hoạch và Đầu tư.</a:t>
            </a:r>
          </a:p>
        </p:txBody>
      </p:sp>
      <p:cxnSp>
        <p:nvCxnSpPr>
          <p:cNvPr id="4" name="Straight Arrow Connector 3"/>
          <p:cNvCxnSpPr/>
          <p:nvPr/>
        </p:nvCxnSpPr>
        <p:spPr>
          <a:xfrm>
            <a:off x="990600" y="457200"/>
            <a:ext cx="7161213"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 name="Straight Connector 4"/>
          <p:cNvCxnSpPr/>
          <p:nvPr/>
        </p:nvCxnSpPr>
        <p:spPr>
          <a:xfrm rot="5400000">
            <a:off x="2362994" y="456406"/>
            <a:ext cx="304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rot="5400000">
            <a:off x="13723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rot="5400000">
            <a:off x="31996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rot="5400000">
            <a:off x="41155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rot="5400000">
            <a:off x="50299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rot="5400000">
            <a:off x="60190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sp>
        <p:nvSpPr>
          <p:cNvPr id="11" name="Rectangle 10"/>
          <p:cNvSpPr/>
          <p:nvPr/>
        </p:nvSpPr>
        <p:spPr>
          <a:xfrm>
            <a:off x="1828800" y="685800"/>
            <a:ext cx="1220788" cy="508000"/>
          </a:xfrm>
          <a:prstGeom prst="rect">
            <a:avLst/>
          </a:prstGeom>
          <a:noFill/>
        </p:spPr>
        <p:txBody>
          <a:bodyPr>
            <a:spAutoFit/>
          </a:bodyPr>
          <a:lstStyle/>
          <a:p>
            <a:pPr algn="ctr">
              <a:defRPr/>
            </a:pPr>
            <a:r>
              <a:rPr lang="en-US" sz="2700" b="1" dirty="0" err="1">
                <a:ln w="12700">
                  <a:noFill/>
                  <a:prstDash val="solid"/>
                </a:ln>
                <a:solidFill>
                  <a:schemeClr val="accent2"/>
                </a:solidFill>
                <a:effectLst>
                  <a:outerShdw blurRad="41275" dist="20320" dir="1800000" algn="tl" rotWithShape="0">
                    <a:srgbClr val="000000">
                      <a:alpha val="40000"/>
                    </a:srgbClr>
                  </a:outerShdw>
                </a:effectLst>
                <a:cs typeface="Arial" charset="0"/>
              </a:rPr>
              <a:t>Bước</a:t>
            </a:r>
            <a:r>
              <a:rPr lang="en-US" sz="2700" b="1" dirty="0">
                <a:ln w="12700">
                  <a:noFill/>
                  <a:prstDash val="solid"/>
                </a:ln>
                <a:solidFill>
                  <a:schemeClr val="accent2"/>
                </a:solidFill>
                <a:effectLst>
                  <a:outerShdw blurRad="41275" dist="20320" dir="1800000" algn="tl" rotWithShape="0">
                    <a:srgbClr val="000000">
                      <a:alpha val="40000"/>
                    </a:srgbClr>
                  </a:outerShdw>
                </a:effectLst>
                <a:cs typeface="Arial" charset="0"/>
              </a:rPr>
              <a:t> 2</a:t>
            </a:r>
          </a:p>
        </p:txBody>
      </p:sp>
      <p:sp>
        <p:nvSpPr>
          <p:cNvPr id="12" name="Rectangle 11"/>
          <p:cNvSpPr/>
          <p:nvPr/>
        </p:nvSpPr>
        <p:spPr>
          <a:xfrm>
            <a:off x="10668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1</a:t>
            </a:r>
          </a:p>
        </p:txBody>
      </p:sp>
      <p:sp>
        <p:nvSpPr>
          <p:cNvPr id="13" name="Rectangle 12"/>
          <p:cNvSpPr/>
          <p:nvPr/>
        </p:nvSpPr>
        <p:spPr>
          <a:xfrm>
            <a:off x="29718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3</a:t>
            </a:r>
          </a:p>
        </p:txBody>
      </p:sp>
      <p:sp>
        <p:nvSpPr>
          <p:cNvPr id="14" name="Rectangle 13"/>
          <p:cNvSpPr/>
          <p:nvPr/>
        </p:nvSpPr>
        <p:spPr>
          <a:xfrm>
            <a:off x="38862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4</a:t>
            </a:r>
          </a:p>
        </p:txBody>
      </p:sp>
      <p:sp>
        <p:nvSpPr>
          <p:cNvPr id="15" name="Rectangle 14"/>
          <p:cNvSpPr/>
          <p:nvPr/>
        </p:nvSpPr>
        <p:spPr>
          <a:xfrm>
            <a:off x="4800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a:p>
        </p:txBody>
      </p:sp>
      <p:sp>
        <p:nvSpPr>
          <p:cNvPr id="18435" name="Content Placeholder 2"/>
          <p:cNvSpPr>
            <a:spLocks noGrp="1"/>
          </p:cNvSpPr>
          <p:nvPr>
            <p:ph idx="1"/>
          </p:nvPr>
        </p:nvSpPr>
        <p:spPr>
          <a:xfrm>
            <a:off x="-457200" y="0"/>
            <a:ext cx="9412288" cy="6132513"/>
          </a:xfrm>
        </p:spPr>
        <p:txBody>
          <a:bodyPr/>
          <a:lstStyle/>
          <a:p>
            <a:pPr lvl="1" algn="just"/>
            <a:r>
              <a:rPr lang="en-US" altLang="en-US" sz="2000" b="1"/>
              <a:t>Adrew Evans Per Falk (1991), </a:t>
            </a:r>
            <a:r>
              <a:rPr lang="en-US" altLang="en-US" sz="2000" b="1" i="1"/>
              <a:t>Law and Integration,</a:t>
            </a:r>
            <a:r>
              <a:rPr lang="en-US" altLang="en-US" sz="2000" b="1"/>
              <a:t> Nostedts, Stockholm, P.96. </a:t>
            </a:r>
          </a:p>
          <a:p>
            <a:pPr lvl="1" algn="just"/>
            <a:r>
              <a:rPr lang="fr-FR" altLang="en-US" sz="2000" b="1"/>
              <a:t>Dupuy, C. and J, Savary (1993), </a:t>
            </a:r>
            <a:r>
              <a:rPr lang="fr-FR" altLang="en-US" sz="2000" b="1" i="1"/>
              <a:t>Les Effets Indirect des Enterprises Multinationales Sur I'Emploi des Pays d'Accueil</a:t>
            </a:r>
            <a:r>
              <a:rPr lang="fr-FR" altLang="en-US" sz="2000" b="1"/>
              <a:t>, ILO, Multinational Enterprises Programe, Working Paper No. 72, Geneva.</a:t>
            </a:r>
            <a:endParaRPr lang="en-US" altLang="en-US" sz="2000" b="1"/>
          </a:p>
          <a:p>
            <a:pPr lvl="1" algn="just"/>
            <a:r>
              <a:rPr lang="en-US" altLang="en-US" sz="2000" b="1"/>
              <a:t>Eludication of Law No. 1 0f 1967 Concerning Foreign Investment in "</a:t>
            </a:r>
            <a:r>
              <a:rPr lang="en-US" altLang="en-US" sz="2000" b="1" i="1"/>
              <a:t>Investment Law and Regulation"</a:t>
            </a:r>
            <a:r>
              <a:rPr lang="en-US" altLang="en-US" sz="2000" b="1"/>
              <a:t>, Jakarta, Indonesia.</a:t>
            </a:r>
          </a:p>
          <a:p>
            <a:pPr lvl="1" algn="just"/>
            <a:r>
              <a:rPr lang="en-US" altLang="en-US" sz="2000" b="1"/>
              <a:t>Far Eastern Economic Review (1989), April, P-41</a:t>
            </a:r>
          </a:p>
          <a:p>
            <a:pPr lvl="1" algn="just"/>
            <a:r>
              <a:rPr lang="en-US" altLang="en-US" sz="2000" b="1"/>
              <a:t>Foreign Investment Advisory Service-FIAS(1999), </a:t>
            </a:r>
            <a:r>
              <a:rPr lang="en-US" altLang="en-US" sz="2000" b="1" i="1"/>
              <a:t>VN Attracting More and Better Foreign Direct Investment</a:t>
            </a:r>
            <a:r>
              <a:rPr lang="en-US" altLang="en-US" sz="2000" b="1"/>
              <a:t>, Vietnam. P.11.</a:t>
            </a:r>
          </a:p>
          <a:p>
            <a:pPr lvl="1" algn="just"/>
            <a:r>
              <a:rPr lang="en-US" altLang="en-US" sz="2000" b="1"/>
              <a:t>Fry, Maxwell (1993), </a:t>
            </a:r>
            <a:r>
              <a:rPr lang="en-US" altLang="en-US" sz="2000" b="1" i="1"/>
              <a:t>Foreign Direct Investment in South East Asia: Diffirential Impacts</a:t>
            </a:r>
            <a:r>
              <a:rPr lang="en-US" altLang="en-US" sz="2000" b="1"/>
              <a:t>, Institute of SouthEast Asian Studies, Singapore.</a:t>
            </a:r>
          </a:p>
          <a:p>
            <a:pPr lvl="1" algn="just"/>
            <a:r>
              <a:rPr lang="en-US" altLang="en-US" sz="2000" b="1"/>
              <a:t>Institute of Asian (1996), </a:t>
            </a:r>
            <a:r>
              <a:rPr lang="en-US" altLang="en-US" sz="2000" b="1" i="1"/>
              <a:t>Current Vietnamese Economic, </a:t>
            </a:r>
            <a:r>
              <a:rPr lang="en-US" altLang="en-US" sz="2000" b="1"/>
              <a:t>Manila.</a:t>
            </a:r>
          </a:p>
          <a:p>
            <a:pPr lvl="1" algn="just"/>
            <a:r>
              <a:rPr lang="en-US" altLang="en-US" sz="2000" b="1"/>
              <a:t>International Moneytery Fund (1993), </a:t>
            </a:r>
            <a:r>
              <a:rPr lang="en-US" altLang="en-US" sz="2000" b="1" i="1"/>
              <a:t>Balance of Payment Manual - Fifth Edition,</a:t>
            </a:r>
            <a:r>
              <a:rPr lang="en-US" altLang="en-US" sz="2000" b="1"/>
              <a:t> Washington, DC.</a:t>
            </a:r>
          </a:p>
          <a:p>
            <a:pPr lvl="1" algn="just"/>
            <a:r>
              <a:rPr lang="en-US" altLang="en-US" sz="2000" b="1"/>
              <a:t>International Moneytery Fund (1999), </a:t>
            </a:r>
            <a:r>
              <a:rPr lang="en-US" altLang="en-US" sz="2000" b="1" i="1"/>
              <a:t>Vietnam: Selected Isues, </a:t>
            </a:r>
            <a:r>
              <a:rPr lang="en-US" altLang="en-US" sz="2000" b="1"/>
              <a:t>Report No. 99/55, Washington, DC.</a:t>
            </a:r>
          </a:p>
          <a:p>
            <a:pPr lvl="1" algn="just"/>
            <a:r>
              <a:rPr lang="en-US" altLang="en-US" sz="2000" b="1"/>
              <a:t>UNCTAD (2000), </a:t>
            </a:r>
            <a:r>
              <a:rPr lang="en-US" altLang="en-US" sz="2000" b="1" i="1"/>
              <a:t>World Investment Report 2000</a:t>
            </a:r>
            <a:r>
              <a:rPr lang="en-US" altLang="en-US" sz="2000" b="1"/>
              <a:t>.</a:t>
            </a:r>
          </a:p>
          <a:p>
            <a:pPr lvl="1" algn="just"/>
            <a:r>
              <a:rPr lang="en-US" altLang="en-US" sz="2000" b="1"/>
              <a:t>West Publishing Co., (1990), </a:t>
            </a:r>
            <a:r>
              <a:rPr lang="en-US" altLang="en-US" sz="2000" b="1" i="1"/>
              <a:t>Black's Law Dictionary,</a:t>
            </a:r>
            <a:r>
              <a:rPr lang="en-US" altLang="en-US" sz="2000" b="1"/>
              <a:t> USA.</a:t>
            </a:r>
          </a:p>
          <a:p>
            <a:pPr algn="just"/>
            <a:br>
              <a:rPr lang="en-US" altLang="en-US" sz="2000" b="1"/>
            </a:br>
            <a:endParaRPr lang="en-US" altLang="en-US" sz="2000" b="1"/>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1600200"/>
            <a:ext cx="8915400" cy="4525963"/>
          </a:xfrm>
        </p:spPr>
        <p:txBody>
          <a:bodyPr/>
          <a:lstStyle/>
          <a:p>
            <a:pPr algn="just" eaLnBrk="1" hangingPunct="1">
              <a:buFont typeface="Arial" panose="020B0604020202020204" pitchFamily="34" charset="0"/>
              <a:buNone/>
            </a:pPr>
            <a:r>
              <a:rPr lang="en-US" altLang="en-US" sz="2200" b="1" i="1">
                <a:latin typeface="Calibri (Headings))"/>
              </a:rPr>
              <a:t>	Khoản 5 Điều 31 Nghị định 118/2015/NĐ-CP</a:t>
            </a:r>
            <a:r>
              <a:rPr lang="en-US" altLang="en-US" sz="2200" b="1">
                <a:latin typeface="Calibri (Headings))"/>
              </a:rPr>
              <a:t> quy định: </a:t>
            </a:r>
          </a:p>
          <a:p>
            <a:pPr algn="just" eaLnBrk="1" hangingPunct="1">
              <a:buFont typeface="Arial" panose="020B0604020202020204" pitchFamily="34" charset="0"/>
              <a:buNone/>
            </a:pPr>
            <a:r>
              <a:rPr lang="en-US" altLang="en-US" sz="2200" b="1">
                <a:latin typeface="Calibri (Headings))"/>
              </a:rPr>
              <a:t>	Trong thời hạn 25 ngày kể từ ngày nhận được hồ sơ hợp lệ, Cơ quan đăng ký đầu tư trình Ủy ban nhân dân cấp tỉnh xem xét, có ý kiến gửi Bộ Kế hoạch và Đầu tư về các nội dung:</a:t>
            </a:r>
          </a:p>
          <a:p>
            <a:pPr algn="just" eaLnBrk="1" hangingPunct="1">
              <a:buFont typeface="Arial" panose="020B0604020202020204" pitchFamily="34" charset="0"/>
              <a:buNone/>
            </a:pPr>
            <a:r>
              <a:rPr lang="en-US" altLang="en-US" sz="2200" b="1">
                <a:latin typeface="Calibri (Headings))"/>
              </a:rPr>
              <a:t>	- Nhu cầu sử dụng đất, điều kiện giao đất, cho thuê đất và cho phép chuyển mục đích sử dụng đất theo quy định của pháp luật về đất đai (đối với dự án được giao đất, cho thuê đất, cho phép chuyển mục đích sử dụng đất);</a:t>
            </a:r>
          </a:p>
          <a:p>
            <a:pPr algn="just" eaLnBrk="1" hangingPunct="1">
              <a:buFont typeface="Arial" panose="020B0604020202020204" pitchFamily="34" charset="0"/>
              <a:buNone/>
            </a:pPr>
            <a:r>
              <a:rPr lang="en-US" altLang="en-US" sz="2200" b="1">
                <a:latin typeface="Calibri (Headings))"/>
              </a:rPr>
              <a:t>	- Phương án giải phóng mặt bằng, di dân, tái định cư (nếu có) đối với dự án đầu tư đề nghị giao đất, cho thuê đất, cho phép chuyển mục đích sử dụng đất;</a:t>
            </a:r>
          </a:p>
          <a:p>
            <a:pPr algn="just" eaLnBrk="1" hangingPunct="1">
              <a:buFont typeface="Arial" panose="020B0604020202020204" pitchFamily="34" charset="0"/>
              <a:buNone/>
            </a:pPr>
            <a:r>
              <a:rPr lang="en-US" altLang="en-US" sz="2200" b="1">
                <a:latin typeface="Calibri (Headings))"/>
              </a:rPr>
              <a:t>	- Các nội dung khác thuộc thẩm quyền của Ủy ban nhân dân cấp tỉnh (nếu có).</a:t>
            </a:r>
          </a:p>
          <a:p>
            <a:pPr algn="just" eaLnBrk="1" hangingPunct="1">
              <a:buFont typeface="Arial" panose="020B0604020202020204" pitchFamily="34" charset="0"/>
              <a:buNone/>
            </a:pPr>
            <a:endParaRPr lang="en-US" altLang="en-US" sz="2200" b="1">
              <a:latin typeface="Calibri (Headings))"/>
            </a:endParaRPr>
          </a:p>
        </p:txBody>
      </p:sp>
      <p:cxnSp>
        <p:nvCxnSpPr>
          <p:cNvPr id="4" name="Straight Arrow Connector 3"/>
          <p:cNvCxnSpPr/>
          <p:nvPr/>
        </p:nvCxnSpPr>
        <p:spPr>
          <a:xfrm>
            <a:off x="990600" y="457200"/>
            <a:ext cx="7161213"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 name="Straight Connector 4"/>
          <p:cNvCxnSpPr/>
          <p:nvPr/>
        </p:nvCxnSpPr>
        <p:spPr>
          <a:xfrm rot="5400000">
            <a:off x="3201194" y="456406"/>
            <a:ext cx="304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rot="5400000">
            <a:off x="22852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rot="5400000">
            <a:off x="14485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rot="5400000">
            <a:off x="41155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rot="5400000">
            <a:off x="50299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rot="5400000">
            <a:off x="60190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sp>
        <p:nvSpPr>
          <p:cNvPr id="11" name="Rectangle 10"/>
          <p:cNvSpPr/>
          <p:nvPr/>
        </p:nvSpPr>
        <p:spPr>
          <a:xfrm>
            <a:off x="2743200" y="609600"/>
            <a:ext cx="1220788" cy="508000"/>
          </a:xfrm>
          <a:prstGeom prst="rect">
            <a:avLst/>
          </a:prstGeom>
          <a:noFill/>
        </p:spPr>
        <p:txBody>
          <a:bodyPr>
            <a:spAutoFit/>
          </a:bodyPr>
          <a:lstStyle/>
          <a:p>
            <a:pPr algn="ctr">
              <a:defRPr/>
            </a:pPr>
            <a:r>
              <a:rPr lang="en-US" sz="2700" b="1">
                <a:ln w="12700">
                  <a:noFill/>
                  <a:prstDash val="solid"/>
                </a:ln>
                <a:solidFill>
                  <a:schemeClr val="accent2"/>
                </a:solidFill>
                <a:effectLst>
                  <a:outerShdw blurRad="41275" dist="20320" dir="1800000" algn="tl" rotWithShape="0">
                    <a:srgbClr val="000000">
                      <a:alpha val="40000"/>
                    </a:srgbClr>
                  </a:outerShdw>
                </a:effectLst>
                <a:cs typeface="Arial" charset="0"/>
              </a:rPr>
              <a:t>Bước 3</a:t>
            </a:r>
          </a:p>
        </p:txBody>
      </p:sp>
      <p:sp>
        <p:nvSpPr>
          <p:cNvPr id="12" name="Rectangle 11"/>
          <p:cNvSpPr/>
          <p:nvPr/>
        </p:nvSpPr>
        <p:spPr>
          <a:xfrm>
            <a:off x="2006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2</a:t>
            </a:r>
          </a:p>
        </p:txBody>
      </p:sp>
      <p:sp>
        <p:nvSpPr>
          <p:cNvPr id="13" name="Rectangle 12"/>
          <p:cNvSpPr/>
          <p:nvPr/>
        </p:nvSpPr>
        <p:spPr>
          <a:xfrm>
            <a:off x="990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1</a:t>
            </a:r>
          </a:p>
        </p:txBody>
      </p:sp>
      <p:sp>
        <p:nvSpPr>
          <p:cNvPr id="14" name="Rectangle 13"/>
          <p:cNvSpPr/>
          <p:nvPr/>
        </p:nvSpPr>
        <p:spPr>
          <a:xfrm>
            <a:off x="38862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4</a:t>
            </a:r>
          </a:p>
        </p:txBody>
      </p:sp>
      <p:sp>
        <p:nvSpPr>
          <p:cNvPr id="15" name="Rectangle 14"/>
          <p:cNvSpPr/>
          <p:nvPr/>
        </p:nvSpPr>
        <p:spPr>
          <a:xfrm>
            <a:off x="4800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ontent Placeholder 2"/>
          <p:cNvSpPr>
            <a:spLocks noGrp="1"/>
          </p:cNvSpPr>
          <p:nvPr>
            <p:ph idx="1"/>
          </p:nvPr>
        </p:nvSpPr>
        <p:spPr>
          <a:xfrm>
            <a:off x="0" y="1798638"/>
            <a:ext cx="9144000" cy="5059362"/>
          </a:xfrm>
        </p:spPr>
        <p:txBody>
          <a:bodyPr/>
          <a:lstStyle/>
          <a:p>
            <a:pPr algn="just" eaLnBrk="1" hangingPunct="1">
              <a:buFont typeface="Arial" panose="020B0604020202020204" pitchFamily="34" charset="0"/>
              <a:buNone/>
            </a:pPr>
            <a:r>
              <a:rPr lang="en-US" altLang="en-US" sz="2800" b="1" i="1">
                <a:latin typeface="Calibri (Headings))"/>
              </a:rPr>
              <a:t>	Khoản 6 Điều 31 Nghị định 118/2015/NĐ-CP</a:t>
            </a:r>
            <a:r>
              <a:rPr lang="en-US" altLang="en-US" sz="2800" b="1">
                <a:latin typeface="Calibri (Headings))"/>
              </a:rPr>
              <a:t> quy định: </a:t>
            </a:r>
          </a:p>
          <a:p>
            <a:pPr algn="just" eaLnBrk="1" hangingPunct="1">
              <a:buFont typeface="Arial" panose="020B0604020202020204" pitchFamily="34" charset="0"/>
              <a:buNone/>
            </a:pPr>
            <a:r>
              <a:rPr lang="en-US" altLang="en-US" sz="2800" b="1">
                <a:latin typeface="Calibri (Headings))"/>
              </a:rPr>
              <a:t>	Trong thời hạn 15 ngày kể từ ngày nhận được ý kiến của Ủy ban nhân dân cấp tỉnh, Bộ Kế hoạch và Đầu tư lập báo cáo thẩm định gồm các nội dung quy định tại Khoản 6 Điều 33 Luật Đầu tư để trình Thủ tướng Chính phủ quyết định chủ trương đầu tư.</a:t>
            </a:r>
          </a:p>
          <a:p>
            <a:pPr algn="just" eaLnBrk="1" hangingPunct="1">
              <a:buFont typeface="Arial" panose="020B0604020202020204" pitchFamily="34" charset="0"/>
              <a:buNone/>
            </a:pPr>
            <a:endParaRPr lang="en-US" altLang="en-US" sz="2800" b="1">
              <a:latin typeface="Calibri (Headings))"/>
            </a:endParaRPr>
          </a:p>
          <a:p>
            <a:pPr algn="just" eaLnBrk="1" hangingPunct="1">
              <a:buFont typeface="Arial" panose="020B0604020202020204" pitchFamily="34" charset="0"/>
              <a:buNone/>
            </a:pPr>
            <a:endParaRPr lang="en-US" altLang="en-US" sz="2800" b="1">
              <a:latin typeface="Calibri (Headings))"/>
            </a:endParaRPr>
          </a:p>
        </p:txBody>
      </p:sp>
      <p:cxnSp>
        <p:nvCxnSpPr>
          <p:cNvPr id="4" name="Straight Arrow Connector 3"/>
          <p:cNvCxnSpPr/>
          <p:nvPr/>
        </p:nvCxnSpPr>
        <p:spPr>
          <a:xfrm>
            <a:off x="990600" y="457200"/>
            <a:ext cx="7161213"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 name="Straight Connector 4"/>
          <p:cNvCxnSpPr/>
          <p:nvPr/>
        </p:nvCxnSpPr>
        <p:spPr>
          <a:xfrm rot="5400000">
            <a:off x="4115594" y="456406"/>
            <a:ext cx="304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rot="5400000">
            <a:off x="22852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rot="5400000">
            <a:off x="31996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rot="5400000">
            <a:off x="14485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rot="5400000">
            <a:off x="50299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rot="5400000">
            <a:off x="60190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sp>
        <p:nvSpPr>
          <p:cNvPr id="11" name="Rectangle 10"/>
          <p:cNvSpPr/>
          <p:nvPr/>
        </p:nvSpPr>
        <p:spPr>
          <a:xfrm>
            <a:off x="3733800" y="609600"/>
            <a:ext cx="1220788" cy="508000"/>
          </a:xfrm>
          <a:prstGeom prst="rect">
            <a:avLst/>
          </a:prstGeom>
          <a:noFill/>
        </p:spPr>
        <p:txBody>
          <a:bodyPr>
            <a:spAutoFit/>
          </a:bodyPr>
          <a:lstStyle/>
          <a:p>
            <a:pPr algn="ctr">
              <a:defRPr/>
            </a:pPr>
            <a:r>
              <a:rPr lang="en-US" sz="2700" b="1">
                <a:ln w="12700">
                  <a:noFill/>
                  <a:prstDash val="solid"/>
                </a:ln>
                <a:solidFill>
                  <a:schemeClr val="accent2"/>
                </a:solidFill>
                <a:effectLst>
                  <a:outerShdw blurRad="41275" dist="20320" dir="1800000" algn="tl" rotWithShape="0">
                    <a:srgbClr val="000000">
                      <a:alpha val="40000"/>
                    </a:srgbClr>
                  </a:outerShdw>
                </a:effectLst>
                <a:cs typeface="Arial" charset="0"/>
              </a:rPr>
              <a:t>Bước 4</a:t>
            </a:r>
          </a:p>
        </p:txBody>
      </p:sp>
      <p:sp>
        <p:nvSpPr>
          <p:cNvPr id="12" name="Rectangle 11"/>
          <p:cNvSpPr/>
          <p:nvPr/>
        </p:nvSpPr>
        <p:spPr>
          <a:xfrm>
            <a:off x="2006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2</a:t>
            </a:r>
          </a:p>
        </p:txBody>
      </p:sp>
      <p:sp>
        <p:nvSpPr>
          <p:cNvPr id="13" name="Rectangle 12"/>
          <p:cNvSpPr/>
          <p:nvPr/>
        </p:nvSpPr>
        <p:spPr>
          <a:xfrm>
            <a:off x="29718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3</a:t>
            </a:r>
          </a:p>
        </p:txBody>
      </p:sp>
      <p:sp>
        <p:nvSpPr>
          <p:cNvPr id="14" name="Rectangle 13"/>
          <p:cNvSpPr/>
          <p:nvPr/>
        </p:nvSpPr>
        <p:spPr>
          <a:xfrm>
            <a:off x="990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1</a:t>
            </a:r>
          </a:p>
        </p:txBody>
      </p:sp>
      <p:sp>
        <p:nvSpPr>
          <p:cNvPr id="15" name="Rectangle 14"/>
          <p:cNvSpPr/>
          <p:nvPr/>
        </p:nvSpPr>
        <p:spPr>
          <a:xfrm>
            <a:off x="4800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0" y="1905000"/>
            <a:ext cx="8686800" cy="4525963"/>
          </a:xfrm>
        </p:spPr>
        <p:txBody>
          <a:bodyPr/>
          <a:lstStyle/>
          <a:p>
            <a:pPr algn="just" eaLnBrk="1" hangingPunct="1">
              <a:buFont typeface="Arial" panose="020B0604020202020204" pitchFamily="34" charset="0"/>
              <a:buNone/>
            </a:pPr>
            <a:r>
              <a:rPr lang="en-US" altLang="en-US" sz="2400" b="1" i="1">
                <a:latin typeface="Calibri (Headings))"/>
              </a:rPr>
              <a:t>	Khoản 7 Điều 31 Nghị định 118/2015/NĐ-CP</a:t>
            </a:r>
            <a:r>
              <a:rPr lang="en-US" altLang="en-US" sz="2400" b="1">
                <a:latin typeface="Calibri (Headings))"/>
              </a:rPr>
              <a:t> quy định:  </a:t>
            </a:r>
          </a:p>
          <a:p>
            <a:pPr algn="just" eaLnBrk="1" hangingPunct="1">
              <a:buFont typeface="Arial" panose="020B0604020202020204" pitchFamily="34" charset="0"/>
              <a:buNone/>
            </a:pPr>
            <a:r>
              <a:rPr lang="en-US" altLang="en-US" sz="2400" b="1">
                <a:latin typeface="Calibri (Headings))"/>
              </a:rPr>
              <a:t>	Trong thời hạn 07 ngày làm việc kể từ ngày nhận được báo cáo thẩm định của Bộ Kế hoạch và Đầu tư, Thủ tướng Chính phủ quyết định chủ trương đầu tư. Văn bản quyết định chủ trương đầu tư được gửi cho Bộ Kế hoạch và Đầu tư, Ủy ban nhân dân cấp tỉnh và Cơ quan đăng ký đầu tư.</a:t>
            </a:r>
          </a:p>
          <a:p>
            <a:pPr algn="just" eaLnBrk="1" hangingPunct="1">
              <a:buFont typeface="Arial" panose="020B0604020202020204" pitchFamily="34" charset="0"/>
              <a:buNone/>
            </a:pPr>
            <a:r>
              <a:rPr lang="en-US" altLang="en-US" sz="2400" b="1" i="1">
                <a:latin typeface="Calibri (Headings))"/>
              </a:rPr>
              <a:t>	</a:t>
            </a:r>
            <a:endParaRPr lang="en-US" altLang="en-US" sz="2400" b="1">
              <a:latin typeface="Calibri (Headings))"/>
            </a:endParaRPr>
          </a:p>
        </p:txBody>
      </p:sp>
      <p:cxnSp>
        <p:nvCxnSpPr>
          <p:cNvPr id="4" name="Straight Arrow Connector 3"/>
          <p:cNvCxnSpPr/>
          <p:nvPr/>
        </p:nvCxnSpPr>
        <p:spPr>
          <a:xfrm>
            <a:off x="990600" y="457200"/>
            <a:ext cx="7161213"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 name="Straight Connector 4"/>
          <p:cNvCxnSpPr/>
          <p:nvPr/>
        </p:nvCxnSpPr>
        <p:spPr>
          <a:xfrm rot="5400000">
            <a:off x="1372394" y="456406"/>
            <a:ext cx="304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rot="5400000">
            <a:off x="22852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rot="5400000">
            <a:off x="31996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rot="5400000">
            <a:off x="41155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rot="5400000">
            <a:off x="5029994" y="456406"/>
            <a:ext cx="3048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rot="5400000">
            <a:off x="6019007" y="456406"/>
            <a:ext cx="304800" cy="1587"/>
          </a:xfrm>
          <a:prstGeom prst="line">
            <a:avLst/>
          </a:prstGeom>
        </p:spPr>
        <p:style>
          <a:lnRef idx="3">
            <a:schemeClr val="accent5"/>
          </a:lnRef>
          <a:fillRef idx="0">
            <a:schemeClr val="accent5"/>
          </a:fillRef>
          <a:effectRef idx="2">
            <a:schemeClr val="accent5"/>
          </a:effectRef>
          <a:fontRef idx="minor">
            <a:schemeClr val="tx1"/>
          </a:fontRef>
        </p:style>
      </p:cxnSp>
      <p:sp>
        <p:nvSpPr>
          <p:cNvPr id="11" name="Rectangle 10"/>
          <p:cNvSpPr/>
          <p:nvPr/>
        </p:nvSpPr>
        <p:spPr>
          <a:xfrm>
            <a:off x="4648200" y="609600"/>
            <a:ext cx="1220788" cy="508000"/>
          </a:xfrm>
          <a:prstGeom prst="rect">
            <a:avLst/>
          </a:prstGeom>
          <a:noFill/>
        </p:spPr>
        <p:txBody>
          <a:bodyPr>
            <a:spAutoFit/>
          </a:bodyPr>
          <a:lstStyle/>
          <a:p>
            <a:pPr algn="ctr">
              <a:defRPr/>
            </a:pPr>
            <a:r>
              <a:rPr lang="en-US" sz="2700" b="1">
                <a:ln w="12700">
                  <a:noFill/>
                  <a:prstDash val="solid"/>
                </a:ln>
                <a:solidFill>
                  <a:schemeClr val="accent2"/>
                </a:solidFill>
                <a:effectLst>
                  <a:outerShdw blurRad="41275" dist="20320" dir="1800000" algn="tl" rotWithShape="0">
                    <a:srgbClr val="000000">
                      <a:alpha val="40000"/>
                    </a:srgbClr>
                  </a:outerShdw>
                </a:effectLst>
                <a:cs typeface="Arial" charset="0"/>
              </a:rPr>
              <a:t>Bước 5</a:t>
            </a:r>
          </a:p>
        </p:txBody>
      </p:sp>
      <p:sp>
        <p:nvSpPr>
          <p:cNvPr id="12" name="Rectangle 11"/>
          <p:cNvSpPr/>
          <p:nvPr/>
        </p:nvSpPr>
        <p:spPr>
          <a:xfrm>
            <a:off x="20066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2</a:t>
            </a:r>
          </a:p>
        </p:txBody>
      </p:sp>
      <p:sp>
        <p:nvSpPr>
          <p:cNvPr id="13" name="Rectangle 12"/>
          <p:cNvSpPr/>
          <p:nvPr/>
        </p:nvSpPr>
        <p:spPr>
          <a:xfrm>
            <a:off x="29718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3</a:t>
            </a:r>
          </a:p>
        </p:txBody>
      </p:sp>
      <p:sp>
        <p:nvSpPr>
          <p:cNvPr id="14" name="Rectangle 13"/>
          <p:cNvSpPr/>
          <p:nvPr/>
        </p:nvSpPr>
        <p:spPr>
          <a:xfrm>
            <a:off x="38862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4</a:t>
            </a:r>
          </a:p>
        </p:txBody>
      </p:sp>
      <p:sp>
        <p:nvSpPr>
          <p:cNvPr id="15" name="Rectangle 14"/>
          <p:cNvSpPr/>
          <p:nvPr/>
        </p:nvSpPr>
        <p:spPr>
          <a:xfrm>
            <a:off x="1066800" y="609600"/>
            <a:ext cx="952500" cy="400050"/>
          </a:xfrm>
          <a:prstGeom prst="rect">
            <a:avLst/>
          </a:prstGeom>
          <a:noFill/>
        </p:spPr>
        <p:txBody>
          <a:bodyPr>
            <a:spAutoFit/>
          </a:bodyPr>
          <a:lstStyle/>
          <a:p>
            <a:pPr algn="ctr">
              <a:defRPr/>
            </a:pPr>
            <a:r>
              <a:rPr lang="en-US" sz="2000" b="1">
                <a:ln w="12700">
                  <a:noFill/>
                  <a:prstDash val="solid"/>
                </a:ln>
                <a:solidFill>
                  <a:schemeClr val="accent5"/>
                </a:solidFill>
                <a:effectLst>
                  <a:outerShdw blurRad="41275" dist="20320" dir="1800000" algn="tl" rotWithShape="0">
                    <a:srgbClr val="000000">
                      <a:alpha val="40000"/>
                    </a:srgbClr>
                  </a:outerShdw>
                </a:effectLst>
                <a:cs typeface="Arial" charset="0"/>
              </a:rPr>
              <a:t>Bước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838200" y="214313"/>
            <a:ext cx="8105775" cy="1462087"/>
          </a:xfrm>
        </p:spPr>
        <p:txBody>
          <a:bodyPr/>
          <a:lstStyle/>
          <a:p>
            <a:r>
              <a:rPr lang="en-US" altLang="en-US" sz="2800" b="1"/>
              <a:t>Dự án Trung tâm nghiên cứu và phát triển (R&amp;D) Công ty TNHH Samsung Electronics Việt Nam</a:t>
            </a:r>
            <a:endParaRPr lang="en-US" altLang="en-US" sz="2800"/>
          </a:p>
        </p:txBody>
      </p:sp>
      <p:pic>
        <p:nvPicPr>
          <p:cNvPr id="159747" name="Content Placeholder 3" descr="DC-eaebb.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28800"/>
            <a:ext cx="5105400" cy="3186113"/>
          </a:xfrm>
        </p:spPr>
      </p:pic>
      <p:pic>
        <p:nvPicPr>
          <p:cNvPr id="159748" name="Picture 4" descr="image-1458727784-sam-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3733800"/>
            <a:ext cx="5772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sz="3200" b="1"/>
              <a:t>Dự án xây dựng và kinh doanh kết cấu hạ tầng khu công nghiệp (KCN) Châu Minh - Mai Đình</a:t>
            </a:r>
          </a:p>
        </p:txBody>
      </p:sp>
      <p:pic>
        <p:nvPicPr>
          <p:cNvPr id="160771" name="Content Placeholder 3" descr="20160523152315-k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76400"/>
            <a:ext cx="9144000" cy="4984750"/>
          </a:xfr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304800" y="228600"/>
            <a:ext cx="8229600" cy="1143000"/>
          </a:xfrm>
        </p:spPr>
        <p:txBody>
          <a:bodyPr/>
          <a:lstStyle/>
          <a:p>
            <a:pPr eaLnBrk="1" hangingPunct="1"/>
            <a:r>
              <a:rPr lang="en-US" altLang="en-US" sz="2800" b="1">
                <a:solidFill>
                  <a:srgbClr val="C00000"/>
                </a:solidFill>
              </a:rPr>
              <a:t>TRÌNH TỰ, THỦ TỤC QUYẾT ĐỊNH CHỦ TRƯƠNG ĐẦU TƯ CỦA UBND CẤP TỈNH</a:t>
            </a:r>
            <a:br>
              <a:rPr lang="en-US" altLang="en-US" sz="2800"/>
            </a:br>
            <a:endParaRPr lang="en-US" altLang="en-US" sz="2800"/>
          </a:p>
        </p:txBody>
      </p:sp>
      <p:sp>
        <p:nvSpPr>
          <p:cNvPr id="5" name="AutoShape 4"/>
          <p:cNvSpPr>
            <a:spLocks noChangeArrowheads="1"/>
          </p:cNvSpPr>
          <p:nvPr/>
        </p:nvSpPr>
        <p:spPr bwMode="gray">
          <a:xfrm rot="17973186">
            <a:off x="5014119" y="2453482"/>
            <a:ext cx="815975" cy="287337"/>
          </a:xfrm>
          <a:prstGeom prst="rightArrow">
            <a:avLst>
              <a:gd name="adj1" fmla="val 35167"/>
              <a:gd name="adj2" fmla="val 111029"/>
            </a:avLst>
          </a:prstGeom>
          <a:solidFill>
            <a:schemeClr val="accent2">
              <a:lumMod val="50000"/>
            </a:schemeClr>
          </a:solidFill>
          <a:ln w="0" algn="ctr">
            <a:noFill/>
            <a:miter lim="800000"/>
            <a:headEnd/>
            <a:tailEnd/>
          </a:ln>
          <a:effectLst/>
        </p:spPr>
        <p:txBody>
          <a:bodyPr wrap="none" anchor="ctr"/>
          <a:lstStyle/>
          <a:p>
            <a:pPr>
              <a:defRPr/>
            </a:pPr>
            <a:endParaRPr lang="en-US">
              <a:cs typeface="Arial" charset="0"/>
            </a:endParaRPr>
          </a:p>
        </p:txBody>
      </p:sp>
      <p:sp>
        <p:nvSpPr>
          <p:cNvPr id="6" name="AutoShape 5"/>
          <p:cNvSpPr>
            <a:spLocks noChangeArrowheads="1"/>
          </p:cNvSpPr>
          <p:nvPr/>
        </p:nvSpPr>
        <p:spPr bwMode="gray">
          <a:xfrm rot="3465783">
            <a:off x="5014913" y="4679950"/>
            <a:ext cx="814388" cy="287337"/>
          </a:xfrm>
          <a:prstGeom prst="rightArrow">
            <a:avLst>
              <a:gd name="adj1" fmla="val 35167"/>
              <a:gd name="adj2" fmla="val 111029"/>
            </a:avLst>
          </a:prstGeom>
          <a:solidFill>
            <a:schemeClr val="accent2">
              <a:lumMod val="50000"/>
            </a:schemeClr>
          </a:solidFill>
          <a:ln w="0" algn="ctr">
            <a:noFill/>
            <a:miter lim="800000"/>
            <a:headEnd/>
            <a:tailEnd/>
          </a:ln>
          <a:effectLst/>
        </p:spPr>
        <p:txBody>
          <a:bodyPr wrap="none" anchor="ctr"/>
          <a:lstStyle/>
          <a:p>
            <a:pPr>
              <a:defRPr/>
            </a:pPr>
            <a:endParaRPr lang="en-US">
              <a:cs typeface="Arial" charset="0"/>
            </a:endParaRPr>
          </a:p>
        </p:txBody>
      </p:sp>
      <p:sp>
        <p:nvSpPr>
          <p:cNvPr id="7" name="AutoShape 6"/>
          <p:cNvSpPr>
            <a:spLocks noChangeArrowheads="1"/>
          </p:cNvSpPr>
          <p:nvPr/>
        </p:nvSpPr>
        <p:spPr bwMode="gray">
          <a:xfrm rot="14369022">
            <a:off x="3803650" y="2532063"/>
            <a:ext cx="815975" cy="285750"/>
          </a:xfrm>
          <a:prstGeom prst="rightArrow">
            <a:avLst>
              <a:gd name="adj1" fmla="val 35167"/>
              <a:gd name="adj2" fmla="val 111029"/>
            </a:avLst>
          </a:prstGeom>
          <a:solidFill>
            <a:schemeClr val="accent2">
              <a:lumMod val="50000"/>
            </a:schemeClr>
          </a:solidFill>
          <a:ln w="0" algn="ctr">
            <a:noFill/>
            <a:miter lim="800000"/>
            <a:headEnd/>
            <a:tailEnd/>
          </a:ln>
          <a:effectLst/>
        </p:spPr>
        <p:txBody>
          <a:bodyPr wrap="none" anchor="ctr"/>
          <a:lstStyle/>
          <a:p>
            <a:pPr>
              <a:defRPr/>
            </a:pPr>
            <a:endParaRPr lang="en-US">
              <a:cs typeface="Arial" charset="0"/>
            </a:endParaRPr>
          </a:p>
        </p:txBody>
      </p:sp>
      <p:sp>
        <p:nvSpPr>
          <p:cNvPr id="8" name="AutoShape 7"/>
          <p:cNvSpPr>
            <a:spLocks noChangeArrowheads="1"/>
          </p:cNvSpPr>
          <p:nvPr/>
        </p:nvSpPr>
        <p:spPr bwMode="gray">
          <a:xfrm rot="7535209">
            <a:off x="3766344" y="4645819"/>
            <a:ext cx="815975" cy="287337"/>
          </a:xfrm>
          <a:prstGeom prst="rightArrow">
            <a:avLst>
              <a:gd name="adj1" fmla="val 35167"/>
              <a:gd name="adj2" fmla="val 111029"/>
            </a:avLst>
          </a:prstGeom>
          <a:solidFill>
            <a:schemeClr val="accent2">
              <a:lumMod val="50000"/>
            </a:schemeClr>
          </a:solidFill>
          <a:ln w="0" algn="ctr">
            <a:noFill/>
            <a:miter lim="800000"/>
            <a:headEnd/>
            <a:tailEnd/>
          </a:ln>
          <a:effectLst/>
        </p:spPr>
        <p:txBody>
          <a:bodyPr wrap="none" anchor="ctr"/>
          <a:lstStyle/>
          <a:p>
            <a:pPr>
              <a:defRPr/>
            </a:pPr>
            <a:endParaRPr lang="en-US">
              <a:cs typeface="Arial" charset="0"/>
            </a:endParaRPr>
          </a:p>
        </p:txBody>
      </p:sp>
      <p:sp>
        <p:nvSpPr>
          <p:cNvPr id="9" name="AutoShape 8"/>
          <p:cNvSpPr>
            <a:spLocks noChangeArrowheads="1"/>
          </p:cNvSpPr>
          <p:nvPr/>
        </p:nvSpPr>
        <p:spPr bwMode="gray">
          <a:xfrm>
            <a:off x="5603875" y="3608388"/>
            <a:ext cx="787400" cy="296862"/>
          </a:xfrm>
          <a:prstGeom prst="rightArrow">
            <a:avLst>
              <a:gd name="adj1" fmla="val 35167"/>
              <a:gd name="adj2" fmla="val 111029"/>
            </a:avLst>
          </a:prstGeom>
          <a:solidFill>
            <a:schemeClr val="accent2">
              <a:lumMod val="50000"/>
            </a:schemeClr>
          </a:solidFill>
          <a:ln w="0" algn="ctr">
            <a:noFill/>
            <a:miter lim="800000"/>
            <a:headEnd/>
            <a:tailEnd/>
          </a:ln>
          <a:effectLst/>
        </p:spPr>
        <p:txBody>
          <a:bodyPr wrap="none" anchor="ctr"/>
          <a:lstStyle/>
          <a:p>
            <a:pPr>
              <a:defRPr/>
            </a:pPr>
            <a:endParaRPr lang="en-US">
              <a:cs typeface="Arial" charset="0"/>
            </a:endParaRPr>
          </a:p>
        </p:txBody>
      </p:sp>
      <p:sp>
        <p:nvSpPr>
          <p:cNvPr id="10" name="AutoShape 9"/>
          <p:cNvSpPr>
            <a:spLocks noChangeArrowheads="1"/>
          </p:cNvSpPr>
          <p:nvPr/>
        </p:nvSpPr>
        <p:spPr bwMode="gray">
          <a:xfrm rot="10800000">
            <a:off x="3211513" y="3602038"/>
            <a:ext cx="857250" cy="296862"/>
          </a:xfrm>
          <a:prstGeom prst="rightArrow">
            <a:avLst>
              <a:gd name="adj1" fmla="val 35167"/>
              <a:gd name="adj2" fmla="val 121041"/>
            </a:avLst>
          </a:prstGeom>
          <a:solidFill>
            <a:schemeClr val="accent2">
              <a:lumMod val="50000"/>
            </a:schemeClr>
          </a:solidFill>
          <a:ln w="0" algn="ctr">
            <a:noFill/>
            <a:miter lim="800000"/>
            <a:headEnd/>
            <a:tailEnd/>
          </a:ln>
          <a:effectLst/>
        </p:spPr>
        <p:txBody>
          <a:bodyPr wrap="none" anchor="ctr"/>
          <a:lstStyle/>
          <a:p>
            <a:pPr>
              <a:defRPr/>
            </a:pPr>
            <a:endParaRPr lang="en-US">
              <a:cs typeface="Arial" charset="0"/>
            </a:endParaRPr>
          </a:p>
        </p:txBody>
      </p:sp>
      <p:sp>
        <p:nvSpPr>
          <p:cNvPr id="11" name="Oval 10"/>
          <p:cNvSpPr>
            <a:spLocks noChangeArrowheads="1"/>
          </p:cNvSpPr>
          <p:nvPr/>
        </p:nvSpPr>
        <p:spPr bwMode="gray">
          <a:xfrm>
            <a:off x="2959100" y="1787525"/>
            <a:ext cx="3717925" cy="3854450"/>
          </a:xfrm>
          <a:prstGeom prst="ellipse">
            <a:avLst/>
          </a:prstGeom>
          <a:noFill/>
          <a:ln w="38100" algn="ctr">
            <a:solidFill>
              <a:schemeClr val="accent6">
                <a:lumMod val="75000"/>
              </a:schemeClr>
            </a:solidFill>
            <a:round/>
            <a:headEnd/>
            <a:tailEnd/>
          </a:ln>
          <a:effectLst/>
        </p:spPr>
        <p:txBody>
          <a:bodyPr anchor="ctr">
            <a:spAutoFit/>
          </a:bodyPr>
          <a:lstStyle/>
          <a:p>
            <a:pPr>
              <a:defRPr/>
            </a:pPr>
            <a:endParaRPr lang="en-US">
              <a:cs typeface="Arial" charset="0"/>
            </a:endParaRPr>
          </a:p>
        </p:txBody>
      </p:sp>
      <p:grpSp>
        <p:nvGrpSpPr>
          <p:cNvPr id="161802" name="Group 91"/>
          <p:cNvGrpSpPr>
            <a:grpSpLocks/>
          </p:cNvGrpSpPr>
          <p:nvPr/>
        </p:nvGrpSpPr>
        <p:grpSpPr bwMode="auto">
          <a:xfrm>
            <a:off x="3884613" y="2768600"/>
            <a:ext cx="1931987" cy="2001838"/>
            <a:chOff x="2284" y="1761"/>
            <a:chExt cx="1225" cy="1225"/>
          </a:xfrm>
        </p:grpSpPr>
        <p:sp>
          <p:nvSpPr>
            <p:cNvPr id="161816" name="Oval 29"/>
            <p:cNvSpPr>
              <a:spLocks noChangeArrowheads="1"/>
            </p:cNvSpPr>
            <p:nvPr/>
          </p:nvSpPr>
          <p:spPr bwMode="gray">
            <a:xfrm>
              <a:off x="2284" y="1761"/>
              <a:ext cx="1225" cy="1225"/>
            </a:xfrm>
            <a:prstGeom prst="ellipse">
              <a:avLst/>
            </a:prstGeom>
            <a:gradFill rotWithShape="1">
              <a:gsLst>
                <a:gs pos="0">
                  <a:srgbClr val="FFFFFF"/>
                </a:gs>
                <a:gs pos="50000">
                  <a:srgbClr val="FFCC00"/>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17" name="Oval 30"/>
            <p:cNvSpPr>
              <a:spLocks noChangeArrowheads="1"/>
            </p:cNvSpPr>
            <p:nvPr/>
          </p:nvSpPr>
          <p:spPr bwMode="gray">
            <a:xfrm>
              <a:off x="2284" y="1761"/>
              <a:ext cx="1225" cy="1225"/>
            </a:xfrm>
            <a:prstGeom prst="ellipse">
              <a:avLst/>
            </a:prstGeom>
            <a:gradFill rotWithShape="1">
              <a:gsLst>
                <a:gs pos="0">
                  <a:srgbClr val="FFCC00">
                    <a:alpha val="32001"/>
                  </a:srgbClr>
                </a:gs>
                <a:gs pos="100000">
                  <a:srgbClr val="765E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18" name="Oval 31"/>
            <p:cNvSpPr>
              <a:spLocks noChangeArrowheads="1"/>
            </p:cNvSpPr>
            <p:nvPr/>
          </p:nvSpPr>
          <p:spPr bwMode="gray">
            <a:xfrm>
              <a:off x="2364" y="1841"/>
              <a:ext cx="1065" cy="1065"/>
            </a:xfrm>
            <a:prstGeom prst="ellipse">
              <a:avLst/>
            </a:prstGeom>
            <a:gradFill rotWithShape="1">
              <a:gsLst>
                <a:gs pos="0">
                  <a:srgbClr val="8A6E00"/>
                </a:gs>
                <a:gs pos="50000">
                  <a:srgbClr val="FFCC00"/>
                </a:gs>
                <a:gs pos="100000">
                  <a:srgbClr val="8A6E00"/>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19" name="Oval 32"/>
            <p:cNvSpPr>
              <a:spLocks noChangeArrowheads="1"/>
            </p:cNvSpPr>
            <p:nvPr/>
          </p:nvSpPr>
          <p:spPr bwMode="gray">
            <a:xfrm>
              <a:off x="2365" y="1852"/>
              <a:ext cx="1065" cy="1065"/>
            </a:xfrm>
            <a:prstGeom prst="ellipse">
              <a:avLst/>
            </a:prstGeom>
            <a:gradFill rotWithShape="1">
              <a:gsLst>
                <a:gs pos="0">
                  <a:srgbClr val="A28200"/>
                </a:gs>
                <a:gs pos="100000">
                  <a:srgbClr val="FFCC00">
                    <a:alpha val="0"/>
                  </a:srgbClr>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20" name="Oval 33"/>
            <p:cNvSpPr>
              <a:spLocks noChangeArrowheads="1"/>
            </p:cNvSpPr>
            <p:nvPr/>
          </p:nvSpPr>
          <p:spPr bwMode="gray">
            <a:xfrm>
              <a:off x="2417" y="1894"/>
              <a:ext cx="959" cy="959"/>
            </a:xfrm>
            <a:prstGeom prst="ellipse">
              <a:avLst/>
            </a:prstGeom>
            <a:solidFill>
              <a:srgbClr val="333333"/>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21" name="Oval 34"/>
            <p:cNvSpPr>
              <a:spLocks noChangeArrowheads="1"/>
            </p:cNvSpPr>
            <p:nvPr/>
          </p:nvSpPr>
          <p:spPr bwMode="gray">
            <a:xfrm>
              <a:off x="2431" y="1906"/>
              <a:ext cx="927" cy="92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22" name="Oval 35"/>
            <p:cNvSpPr>
              <a:spLocks noChangeArrowheads="1"/>
            </p:cNvSpPr>
            <p:nvPr/>
          </p:nvSpPr>
          <p:spPr bwMode="gray">
            <a:xfrm>
              <a:off x="2442" y="1912"/>
              <a:ext cx="906" cy="904"/>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23" name="Oval 36"/>
            <p:cNvSpPr>
              <a:spLocks noChangeArrowheads="1"/>
            </p:cNvSpPr>
            <p:nvPr/>
          </p:nvSpPr>
          <p:spPr bwMode="gray">
            <a:xfrm>
              <a:off x="2452" y="1921"/>
              <a:ext cx="861" cy="845"/>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24" name="Oval 37"/>
            <p:cNvSpPr>
              <a:spLocks noChangeArrowheads="1"/>
            </p:cNvSpPr>
            <p:nvPr/>
          </p:nvSpPr>
          <p:spPr bwMode="gray">
            <a:xfrm>
              <a:off x="2503" y="1944"/>
              <a:ext cx="765" cy="687"/>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grpSp>
      <p:sp>
        <p:nvSpPr>
          <p:cNvPr id="161803" name="Text Box 40"/>
          <p:cNvSpPr txBox="1">
            <a:spLocks noChangeArrowheads="1"/>
          </p:cNvSpPr>
          <p:nvPr/>
        </p:nvSpPr>
        <p:spPr bwMode="gray">
          <a:xfrm>
            <a:off x="4267200" y="32766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800">
                <a:solidFill>
                  <a:srgbClr val="000000"/>
                </a:solidFill>
                <a:latin typeface="Calibri (Headings)"/>
              </a:rPr>
              <a:t>Trình </a:t>
            </a:r>
          </a:p>
          <a:p>
            <a:pPr algn="ctr" eaLnBrk="1" hangingPunct="1"/>
            <a:r>
              <a:rPr lang="en-US" altLang="en-US" sz="2800">
                <a:solidFill>
                  <a:srgbClr val="000000"/>
                </a:solidFill>
                <a:latin typeface="Calibri (Headings)"/>
              </a:rPr>
              <a:t>tự</a:t>
            </a:r>
          </a:p>
        </p:txBody>
      </p:sp>
      <p:sp>
        <p:nvSpPr>
          <p:cNvPr id="29708" name="Text Box 41"/>
          <p:cNvSpPr txBox="1">
            <a:spLocks noChangeArrowheads="1"/>
          </p:cNvSpPr>
          <p:nvPr/>
        </p:nvSpPr>
        <p:spPr bwMode="auto">
          <a:xfrm>
            <a:off x="6096000" y="762000"/>
            <a:ext cx="2524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sz="2100" b="1" u="sng">
                <a:latin typeface="Calibri (Headings)"/>
              </a:rPr>
              <a:t>Bước 1</a:t>
            </a:r>
            <a:r>
              <a:rPr lang="en-US" altLang="en-US" sz="2100" b="1">
                <a:latin typeface="Calibri (Headings)"/>
              </a:rPr>
              <a:t>: Chuẩn bị hồ sơ dự án đầu tư hợp lệ theo quy định pháp luật</a:t>
            </a:r>
            <a:endParaRPr lang="en-US" altLang="en-US" sz="2100">
              <a:latin typeface="Calibri (Headings)"/>
            </a:endParaRPr>
          </a:p>
        </p:txBody>
      </p:sp>
      <p:sp>
        <p:nvSpPr>
          <p:cNvPr id="29709" name="Text Box 42"/>
          <p:cNvSpPr txBox="1">
            <a:spLocks noChangeArrowheads="1"/>
          </p:cNvSpPr>
          <p:nvPr/>
        </p:nvSpPr>
        <p:spPr bwMode="auto">
          <a:xfrm>
            <a:off x="1100138" y="1138238"/>
            <a:ext cx="227171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sz="2100" b="1" u="sng">
                <a:latin typeface="Calibri (Headings)"/>
              </a:rPr>
              <a:t>Bước 6</a:t>
            </a:r>
            <a:r>
              <a:rPr lang="en-US" altLang="en-US" sz="2100" b="1">
                <a:latin typeface="Calibri (Headings)"/>
              </a:rPr>
              <a:t>: Cơ quan đăng ký đầu tư cấp Giấy chứng nhận đăng ký đầu tư cho nhà đầu tư</a:t>
            </a:r>
            <a:endParaRPr lang="en-US" altLang="en-US" sz="2100">
              <a:latin typeface="Calibri (Headings)"/>
            </a:endParaRPr>
          </a:p>
        </p:txBody>
      </p:sp>
      <p:sp>
        <p:nvSpPr>
          <p:cNvPr id="29710" name="Text Box 43"/>
          <p:cNvSpPr txBox="1">
            <a:spLocks noChangeArrowheads="1"/>
          </p:cNvSpPr>
          <p:nvPr/>
        </p:nvSpPr>
        <p:spPr bwMode="auto">
          <a:xfrm>
            <a:off x="6913563" y="2438400"/>
            <a:ext cx="2230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sz="2100" b="1" u="sng">
                <a:latin typeface="Calibri (Headings)"/>
              </a:rPr>
              <a:t>Bước 2</a:t>
            </a:r>
            <a:r>
              <a:rPr lang="en-US" altLang="en-US" sz="2100" b="1">
                <a:latin typeface="Calibri (Headings)"/>
              </a:rPr>
              <a:t>: Nhà đầu tư nộp hồ sơ dự án đầu tư cho cơ quan đăng ký đầu tư nơi thực hiện dự án đầu tư</a:t>
            </a:r>
            <a:endParaRPr lang="en-US" altLang="en-US" sz="2100">
              <a:latin typeface="Calibri (Headings)"/>
            </a:endParaRPr>
          </a:p>
        </p:txBody>
      </p:sp>
      <p:sp>
        <p:nvSpPr>
          <p:cNvPr id="29711" name="Text Box 44"/>
          <p:cNvSpPr txBox="1">
            <a:spLocks noChangeArrowheads="1"/>
          </p:cNvSpPr>
          <p:nvPr/>
        </p:nvSpPr>
        <p:spPr bwMode="auto">
          <a:xfrm>
            <a:off x="6019800" y="4876800"/>
            <a:ext cx="25876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sz="2100" b="1" u="sng">
                <a:latin typeface="Calibri (Headings)"/>
              </a:rPr>
              <a:t>Bước 3</a:t>
            </a:r>
            <a:r>
              <a:rPr lang="en-US" altLang="en-US" sz="2100" b="1">
                <a:latin typeface="Calibri (Headings)"/>
              </a:rPr>
              <a:t>: </a:t>
            </a:r>
            <a:r>
              <a:rPr lang="vi-VN" altLang="en-US" sz="2100" b="1">
                <a:latin typeface="Calibri (Headings)"/>
              </a:rPr>
              <a:t>C</a:t>
            </a:r>
            <a:r>
              <a:rPr lang="en-US" altLang="en-US" sz="2100" b="1">
                <a:latin typeface="Calibri (Headings)"/>
              </a:rPr>
              <a:t>ơ quan đăng ký đầu tư gửi hồ sơ lấy ý kiến thẩm định của cơ quan nhà nước có liên quan</a:t>
            </a:r>
            <a:endParaRPr lang="en-US" altLang="en-US" sz="2100">
              <a:latin typeface="Calibri (Headings)"/>
            </a:endParaRPr>
          </a:p>
        </p:txBody>
      </p:sp>
      <p:sp>
        <p:nvSpPr>
          <p:cNvPr id="29712" name="Text Box 45"/>
          <p:cNvSpPr txBox="1">
            <a:spLocks noChangeArrowheads="1"/>
          </p:cNvSpPr>
          <p:nvPr/>
        </p:nvSpPr>
        <p:spPr bwMode="auto">
          <a:xfrm>
            <a:off x="228600" y="3657600"/>
            <a:ext cx="23415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sz="2100" b="1" u="sng">
                <a:latin typeface="Calibri (Headings)"/>
              </a:rPr>
              <a:t>Bước 5</a:t>
            </a:r>
            <a:r>
              <a:rPr lang="en-US" altLang="en-US" sz="2100" b="1">
                <a:latin typeface="Calibri (Headings)"/>
              </a:rPr>
              <a:t>:  Ủy ban nhân dân cấp tỉnh quyết định chủ trương đầu tư</a:t>
            </a:r>
            <a:endParaRPr lang="en-US" altLang="en-US" sz="2100">
              <a:latin typeface="Calibri (Headings)"/>
            </a:endParaRPr>
          </a:p>
        </p:txBody>
      </p:sp>
      <p:sp>
        <p:nvSpPr>
          <p:cNvPr id="29713" name="Text Box 46"/>
          <p:cNvSpPr txBox="1">
            <a:spLocks noChangeArrowheads="1"/>
          </p:cNvSpPr>
          <p:nvPr/>
        </p:nvSpPr>
        <p:spPr bwMode="auto">
          <a:xfrm>
            <a:off x="552450" y="5473700"/>
            <a:ext cx="351631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sz="2100" b="1" u="sng">
                <a:latin typeface="Calibri (Headings)"/>
              </a:rPr>
              <a:t>Bước 4</a:t>
            </a:r>
            <a:r>
              <a:rPr lang="en-US" altLang="en-US" sz="2100" b="1">
                <a:latin typeface="Calibri (Headings)"/>
              </a:rPr>
              <a:t>: Cơ quan đăng ký đầu tư lập báo cáo thẩm định trình UBND cấp tỉnh</a:t>
            </a:r>
            <a:endParaRPr lang="en-US" altLang="en-US" sz="2100">
              <a:latin typeface="Calibri (Headings)"/>
            </a:endParaRPr>
          </a:p>
        </p:txBody>
      </p:sp>
      <p:sp>
        <p:nvSpPr>
          <p:cNvPr id="20" name="Oval 84"/>
          <p:cNvSpPr>
            <a:spLocks noChangeArrowheads="1"/>
          </p:cNvSpPr>
          <p:nvPr/>
        </p:nvSpPr>
        <p:spPr bwMode="gray">
          <a:xfrm>
            <a:off x="3614738" y="1930400"/>
            <a:ext cx="303212" cy="3143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28575" algn="ctr">
            <a:solidFill>
              <a:schemeClr val="tx1"/>
            </a:solidFill>
            <a:round/>
            <a:headEnd/>
            <a:tailEnd/>
          </a:ln>
          <a:effectLst/>
          <a:extLst/>
        </p:spPr>
        <p:txBody>
          <a:bodyPr wrap="none" anchor="ctr"/>
          <a:lstStyle/>
          <a:p>
            <a:pPr>
              <a:defRPr/>
            </a:pPr>
            <a:endParaRPr lang="en-US">
              <a:cs typeface="Arial" charset="0"/>
            </a:endParaRPr>
          </a:p>
        </p:txBody>
      </p:sp>
      <p:sp>
        <p:nvSpPr>
          <p:cNvPr id="161811" name="Oval 85"/>
          <p:cNvSpPr>
            <a:spLocks noChangeArrowheads="1"/>
          </p:cNvSpPr>
          <p:nvPr/>
        </p:nvSpPr>
        <p:spPr bwMode="gray">
          <a:xfrm>
            <a:off x="5583238" y="1852613"/>
            <a:ext cx="301625" cy="312737"/>
          </a:xfrm>
          <a:prstGeom prst="ellipse">
            <a:avLst/>
          </a:prstGeom>
          <a:gradFill rotWithShape="1">
            <a:gsLst>
              <a:gs pos="0">
                <a:srgbClr val="82B820"/>
              </a:gs>
              <a:gs pos="100000">
                <a:srgbClr val="3C550F"/>
              </a:gs>
            </a:gsLst>
            <a:path path="shape">
              <a:fillToRect l="50000" t="50000" r="50000" b="50000"/>
            </a:path>
          </a:gradFill>
          <a:ln w="2857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12" name="Oval 86"/>
          <p:cNvSpPr>
            <a:spLocks noChangeArrowheads="1"/>
          </p:cNvSpPr>
          <p:nvPr/>
        </p:nvSpPr>
        <p:spPr bwMode="gray">
          <a:xfrm>
            <a:off x="6491288" y="3576638"/>
            <a:ext cx="301625" cy="314325"/>
          </a:xfrm>
          <a:prstGeom prst="ellipse">
            <a:avLst/>
          </a:prstGeom>
          <a:gradFill rotWithShape="1">
            <a:gsLst>
              <a:gs pos="0">
                <a:srgbClr val="3366FF"/>
              </a:gs>
              <a:gs pos="100000">
                <a:srgbClr val="182F76"/>
              </a:gs>
            </a:gsLst>
            <a:path path="shape">
              <a:fillToRect l="50000" t="50000" r="50000" b="50000"/>
            </a:path>
          </a:gradFill>
          <a:ln w="2857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13" name="Oval 87"/>
          <p:cNvSpPr>
            <a:spLocks noChangeArrowheads="1"/>
          </p:cNvSpPr>
          <p:nvPr/>
        </p:nvSpPr>
        <p:spPr bwMode="gray">
          <a:xfrm>
            <a:off x="5643563" y="5194300"/>
            <a:ext cx="303212" cy="314325"/>
          </a:xfrm>
          <a:prstGeom prst="ellipse">
            <a:avLst/>
          </a:prstGeom>
          <a:gradFill rotWithShape="1">
            <a:gsLst>
              <a:gs pos="0">
                <a:srgbClr val="AA62EC"/>
              </a:gs>
              <a:gs pos="100000">
                <a:srgbClr val="4F2D6D"/>
              </a:gs>
            </a:gsLst>
            <a:path path="shape">
              <a:fillToRect l="50000" t="50000" r="50000" b="50000"/>
            </a:path>
          </a:gradFill>
          <a:ln w="2857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14" name="Oval 88"/>
          <p:cNvSpPr>
            <a:spLocks noChangeArrowheads="1"/>
          </p:cNvSpPr>
          <p:nvPr/>
        </p:nvSpPr>
        <p:spPr bwMode="gray">
          <a:xfrm>
            <a:off x="3624263" y="5160963"/>
            <a:ext cx="303212" cy="312737"/>
          </a:xfrm>
          <a:prstGeom prst="ellipse">
            <a:avLst/>
          </a:prstGeom>
          <a:gradFill rotWithShape="1">
            <a:gsLst>
              <a:gs pos="0">
                <a:srgbClr val="009999"/>
              </a:gs>
              <a:gs pos="100000">
                <a:srgbClr val="004747"/>
              </a:gs>
            </a:gsLst>
            <a:path path="shape">
              <a:fillToRect l="50000" t="50000" r="50000" b="50000"/>
            </a:path>
          </a:gradFill>
          <a:ln w="2857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
        <p:nvSpPr>
          <p:cNvPr id="161815" name="Oval 89"/>
          <p:cNvSpPr>
            <a:spLocks noChangeArrowheads="1"/>
          </p:cNvSpPr>
          <p:nvPr/>
        </p:nvSpPr>
        <p:spPr bwMode="gray">
          <a:xfrm>
            <a:off x="2782888" y="3576638"/>
            <a:ext cx="303212" cy="314325"/>
          </a:xfrm>
          <a:prstGeom prst="ellipse">
            <a:avLst/>
          </a:prstGeom>
          <a:gradFill rotWithShape="1">
            <a:gsLst>
              <a:gs pos="0">
                <a:srgbClr val="FF9900"/>
              </a:gs>
              <a:gs pos="100000">
                <a:srgbClr val="764700"/>
              </a:gs>
            </a:gsLst>
            <a:path path="shape">
              <a:fillToRect l="50000" t="50000" r="50000" b="50000"/>
            </a:path>
          </a:gradFill>
          <a:ln w="2857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vi-VN" alt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 calcmode="lin" valueType="num">
                                      <p:cBhvr additive="base">
                                        <p:cTn id="7" dur="500" fill="hold"/>
                                        <p:tgtEl>
                                          <p:spTgt spid="29708"/>
                                        </p:tgtEl>
                                        <p:attrNameLst>
                                          <p:attrName>ppt_x</p:attrName>
                                        </p:attrNameLst>
                                      </p:cBhvr>
                                      <p:tavLst>
                                        <p:tav tm="0">
                                          <p:val>
                                            <p:strVal val="#ppt_x"/>
                                          </p:val>
                                        </p:tav>
                                        <p:tav tm="100000">
                                          <p:val>
                                            <p:strVal val="#ppt_x"/>
                                          </p:val>
                                        </p:tav>
                                      </p:tavLst>
                                    </p:anim>
                                    <p:anim calcmode="lin" valueType="num">
                                      <p:cBhvr additive="base">
                                        <p:cTn id="8" dur="500" fill="hold"/>
                                        <p:tgtEl>
                                          <p:spTgt spid="297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710"/>
                                        </p:tgtEl>
                                        <p:attrNameLst>
                                          <p:attrName>style.visibility</p:attrName>
                                        </p:attrNameLst>
                                      </p:cBhvr>
                                      <p:to>
                                        <p:strVal val="visible"/>
                                      </p:to>
                                    </p:set>
                                    <p:anim calcmode="lin" valueType="num">
                                      <p:cBhvr additive="base">
                                        <p:cTn id="13" dur="500"/>
                                        <p:tgtEl>
                                          <p:spTgt spid="29710"/>
                                        </p:tgtEl>
                                        <p:attrNameLst>
                                          <p:attrName>ppt_y</p:attrName>
                                        </p:attrNameLst>
                                      </p:cBhvr>
                                      <p:tavLst>
                                        <p:tav tm="0">
                                          <p:val>
                                            <p:strVal val="#ppt_y+#ppt_h*1.125000"/>
                                          </p:val>
                                        </p:tav>
                                        <p:tav tm="100000">
                                          <p:val>
                                            <p:strVal val="#ppt_y"/>
                                          </p:val>
                                        </p:tav>
                                      </p:tavLst>
                                    </p:anim>
                                    <p:animEffect transition="in" filter="wipe(up)">
                                      <p:cBhvr>
                                        <p:cTn id="14" dur="500"/>
                                        <p:tgtEl>
                                          <p:spTgt spid="297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29711">
                                            <p:txEl>
                                              <p:pRg st="0" end="0"/>
                                            </p:txEl>
                                          </p:spTgt>
                                        </p:tgtEl>
                                        <p:attrNameLst>
                                          <p:attrName>style.visibility</p:attrName>
                                        </p:attrNameLst>
                                      </p:cBhvr>
                                      <p:to>
                                        <p:strVal val="visible"/>
                                      </p:to>
                                    </p:set>
                                    <p:anim calcmode="lin" valueType="num">
                                      <p:cBhvr additive="base">
                                        <p:cTn id="19" dur="500"/>
                                        <p:tgtEl>
                                          <p:spTgt spid="29711">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971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9713">
                                            <p:txEl>
                                              <p:pRg st="0" end="0"/>
                                            </p:txEl>
                                          </p:spTgt>
                                        </p:tgtEl>
                                        <p:attrNameLst>
                                          <p:attrName>style.visibility</p:attrName>
                                        </p:attrNameLst>
                                      </p:cBhvr>
                                      <p:to>
                                        <p:strVal val="visible"/>
                                      </p:to>
                                    </p:set>
                                    <p:animEffect transition="in" filter="dissolve">
                                      <p:cBhvr>
                                        <p:cTn id="25" dur="500"/>
                                        <p:tgtEl>
                                          <p:spTgt spid="2971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9712">
                                            <p:txEl>
                                              <p:pRg st="0" end="0"/>
                                            </p:txEl>
                                          </p:spTgt>
                                        </p:tgtEl>
                                        <p:attrNameLst>
                                          <p:attrName>style.visibility</p:attrName>
                                        </p:attrNameLst>
                                      </p:cBhvr>
                                      <p:to>
                                        <p:strVal val="visible"/>
                                      </p:to>
                                    </p:set>
                                    <p:anim calcmode="lin" valueType="num">
                                      <p:cBhvr additive="base">
                                        <p:cTn id="30" dur="500" fill="hold"/>
                                        <p:tgtEl>
                                          <p:spTgt spid="2971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7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29709">
                                            <p:txEl>
                                              <p:pRg st="0" end="0"/>
                                            </p:txEl>
                                          </p:spTgt>
                                        </p:tgtEl>
                                        <p:attrNameLst>
                                          <p:attrName>style.visibility</p:attrName>
                                        </p:attrNameLst>
                                      </p:cBhvr>
                                      <p:to>
                                        <p:strVal val="visible"/>
                                      </p:to>
                                    </p:set>
                                    <p:animEffect transition="in" filter="circle(in)">
                                      <p:cBhvr>
                                        <p:cTn id="36" dur="2000"/>
                                        <p:tgtEl>
                                          <p:spTgt spid="297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p:bldP spid="29710"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381000" y="533400"/>
            <a:ext cx="8229600" cy="1143000"/>
          </a:xfrm>
        </p:spPr>
        <p:txBody>
          <a:bodyPr/>
          <a:lstStyle/>
          <a:p>
            <a:r>
              <a:rPr lang="en-US" altLang="en-US" sz="2500" b="1">
                <a:latin typeface="Calibri (Headings))"/>
              </a:rPr>
              <a:t>BẢNG SO SÁNH QUY TRÌNH, THỦ TỤC CHẤP THUẬN CHỦ TRƯƠNG ĐẦU TƯ CỦA QUỐC HỘI, THỦ TƯỚNG CHÍNH PHỦ, UBND CẤPTỈNH</a:t>
            </a:r>
            <a:br>
              <a:rPr lang="en-US" altLang="en-US" sz="2800" b="1">
                <a:latin typeface="Calibri (Headings))"/>
              </a:rPr>
            </a:br>
            <a:endParaRPr lang="en-US" altLang="en-US" sz="2800"/>
          </a:p>
        </p:txBody>
      </p:sp>
      <p:sp>
        <p:nvSpPr>
          <p:cNvPr id="4" name="Freeform 53"/>
          <p:cNvSpPr>
            <a:spLocks/>
          </p:cNvSpPr>
          <p:nvPr/>
        </p:nvSpPr>
        <p:spPr bwMode="gray">
          <a:xfrm>
            <a:off x="2514600" y="2819400"/>
            <a:ext cx="2778125" cy="303213"/>
          </a:xfrm>
          <a:custGeom>
            <a:avLst/>
            <a:gdLst>
              <a:gd name="T0" fmla="*/ 0 w 672"/>
              <a:gd name="T1" fmla="*/ 144 h 144"/>
              <a:gd name="T2" fmla="*/ 209 w 672"/>
              <a:gd name="T3" fmla="*/ 2 h 144"/>
              <a:gd name="T4" fmla="*/ 672 w 672"/>
              <a:gd name="T5" fmla="*/ 0 h 144"/>
            </a:gdLst>
            <a:ahLst/>
            <a:cxnLst>
              <a:cxn ang="0">
                <a:pos x="T0" y="T1"/>
              </a:cxn>
              <a:cxn ang="0">
                <a:pos x="T2" y="T3"/>
              </a:cxn>
              <a:cxn ang="0">
                <a:pos x="T4" y="T5"/>
              </a:cxn>
            </a:cxnLst>
            <a:rect l="0" t="0" r="r" b="b"/>
            <a:pathLst>
              <a:path w="672" h="144">
                <a:moveTo>
                  <a:pt x="0" y="144"/>
                </a:moveTo>
                <a:lnTo>
                  <a:pt x="209" y="2"/>
                </a:lnTo>
                <a:lnTo>
                  <a:pt x="672" y="0"/>
                </a:lnTo>
              </a:path>
            </a:pathLst>
          </a:custGeom>
          <a:noFill/>
          <a:ln w="28575" cap="flat" cmpd="sng">
            <a:solidFill>
              <a:schemeClr val="accent6">
                <a:lumMod val="75000"/>
              </a:schemeClr>
            </a:solidFill>
            <a:prstDash val="sysDot"/>
            <a:round/>
            <a:headEnd/>
            <a:tailEnd/>
          </a:ln>
          <a:effectLst/>
          <a:extLst/>
        </p:spPr>
        <p:txBody>
          <a:bodyPr/>
          <a:lstStyle/>
          <a:p>
            <a:pPr fontAlgn="auto">
              <a:spcBef>
                <a:spcPts val="0"/>
              </a:spcBef>
              <a:spcAft>
                <a:spcPts val="0"/>
              </a:spcAft>
              <a:defRPr/>
            </a:pPr>
            <a:endParaRPr lang="en-US" kern="0">
              <a:solidFill>
                <a:srgbClr val="000000"/>
              </a:solidFill>
              <a:latin typeface="Arial" charset="0"/>
              <a:cs typeface="+mn-cs"/>
            </a:endParaRPr>
          </a:p>
        </p:txBody>
      </p:sp>
      <p:sp>
        <p:nvSpPr>
          <p:cNvPr id="5" name="Line 54"/>
          <p:cNvSpPr>
            <a:spLocks noChangeShapeType="1"/>
          </p:cNvSpPr>
          <p:nvPr/>
        </p:nvSpPr>
        <p:spPr bwMode="gray">
          <a:xfrm>
            <a:off x="2133600" y="3962400"/>
            <a:ext cx="2976563" cy="0"/>
          </a:xfrm>
          <a:prstGeom prst="line">
            <a:avLst/>
          </a:prstGeom>
          <a:noFill/>
          <a:ln w="28575">
            <a:solidFill>
              <a:schemeClr val="accent6">
                <a:lumMod val="75000"/>
              </a:schemeClr>
            </a:solidFill>
            <a:prstDash val="sysDot"/>
            <a:round/>
            <a:headEnd/>
            <a:tailEnd/>
          </a:ln>
          <a:effectLst/>
          <a:extLst/>
        </p:spPr>
        <p:txBody>
          <a:bodyPr/>
          <a:lstStyle/>
          <a:p>
            <a:pPr fontAlgn="auto">
              <a:spcBef>
                <a:spcPts val="0"/>
              </a:spcBef>
              <a:spcAft>
                <a:spcPts val="0"/>
              </a:spcAft>
              <a:defRPr/>
            </a:pPr>
            <a:endParaRPr lang="en-US" kern="0">
              <a:solidFill>
                <a:srgbClr val="000000"/>
              </a:solidFill>
              <a:latin typeface="Arial" charset="0"/>
              <a:cs typeface="+mn-cs"/>
            </a:endParaRPr>
          </a:p>
        </p:txBody>
      </p:sp>
      <p:sp>
        <p:nvSpPr>
          <p:cNvPr id="6" name="Freeform 55"/>
          <p:cNvSpPr>
            <a:spLocks/>
          </p:cNvSpPr>
          <p:nvPr/>
        </p:nvSpPr>
        <p:spPr bwMode="gray">
          <a:xfrm flipV="1">
            <a:off x="2286000" y="4419600"/>
            <a:ext cx="2778125" cy="303213"/>
          </a:xfrm>
          <a:custGeom>
            <a:avLst/>
            <a:gdLst>
              <a:gd name="T0" fmla="*/ 0 w 672"/>
              <a:gd name="T1" fmla="*/ 144 h 144"/>
              <a:gd name="T2" fmla="*/ 209 w 672"/>
              <a:gd name="T3" fmla="*/ 2 h 144"/>
              <a:gd name="T4" fmla="*/ 672 w 672"/>
              <a:gd name="T5" fmla="*/ 0 h 144"/>
            </a:gdLst>
            <a:ahLst/>
            <a:cxnLst>
              <a:cxn ang="0">
                <a:pos x="T0" y="T1"/>
              </a:cxn>
              <a:cxn ang="0">
                <a:pos x="T2" y="T3"/>
              </a:cxn>
              <a:cxn ang="0">
                <a:pos x="T4" y="T5"/>
              </a:cxn>
            </a:cxnLst>
            <a:rect l="0" t="0" r="r" b="b"/>
            <a:pathLst>
              <a:path w="672" h="144">
                <a:moveTo>
                  <a:pt x="0" y="144"/>
                </a:moveTo>
                <a:lnTo>
                  <a:pt x="209" y="2"/>
                </a:lnTo>
                <a:lnTo>
                  <a:pt x="672" y="0"/>
                </a:lnTo>
              </a:path>
            </a:pathLst>
          </a:custGeom>
          <a:noFill/>
          <a:ln w="28575" cap="flat" cmpd="sng">
            <a:solidFill>
              <a:schemeClr val="accent6">
                <a:lumMod val="75000"/>
              </a:schemeClr>
            </a:solidFill>
            <a:prstDash val="sysDot"/>
            <a:round/>
            <a:headEnd/>
            <a:tailEnd/>
          </a:ln>
          <a:effectLst/>
          <a:extLst/>
        </p:spPr>
        <p:txBody>
          <a:bodyPr/>
          <a:lstStyle/>
          <a:p>
            <a:pPr fontAlgn="auto">
              <a:spcBef>
                <a:spcPts val="0"/>
              </a:spcBef>
              <a:spcAft>
                <a:spcPts val="0"/>
              </a:spcAft>
              <a:defRPr/>
            </a:pPr>
            <a:endParaRPr lang="en-US" kern="0">
              <a:solidFill>
                <a:srgbClr val="000000"/>
              </a:solidFill>
              <a:latin typeface="Arial" charset="0"/>
              <a:cs typeface="+mn-cs"/>
            </a:endParaRPr>
          </a:p>
        </p:txBody>
      </p:sp>
      <p:sp>
        <p:nvSpPr>
          <p:cNvPr id="7" name="AutoShape 60"/>
          <p:cNvSpPr>
            <a:spLocks noChangeArrowheads="1"/>
          </p:cNvSpPr>
          <p:nvPr/>
        </p:nvSpPr>
        <p:spPr bwMode="gray">
          <a:xfrm>
            <a:off x="3886200" y="1752600"/>
            <a:ext cx="4602163" cy="738188"/>
          </a:xfrm>
          <a:prstGeom prst="roundRect">
            <a:avLst>
              <a:gd name="adj" fmla="val 25398"/>
            </a:avLst>
          </a:prstGeom>
          <a:gradFill rotWithShape="1">
            <a:gsLst>
              <a:gs pos="0">
                <a:srgbClr val="FDFDFD"/>
              </a:gs>
              <a:gs pos="100000">
                <a:srgbClr val="C0C0C0"/>
              </a:gs>
            </a:gsLst>
            <a:lin ang="5400000" scaled="1"/>
          </a:gradFill>
          <a:ln w="12700">
            <a:solidFill>
              <a:srgbClr val="7F8792"/>
            </a:solidFill>
            <a:round/>
            <a:headEnd/>
            <a:tailEnd/>
          </a:ln>
          <a:effectLst>
            <a:outerShdw dist="25400" dir="5400000" algn="ctr" rotWithShape="0">
              <a:srgbClr val="B5412C">
                <a:alpha val="50000"/>
              </a:srgbClr>
            </a:outerShdw>
          </a:effectLst>
        </p:spPr>
        <p:txBody>
          <a:bodyPr wrap="none" anchor="ctr"/>
          <a:lstStyle/>
          <a:p>
            <a:pPr fontAlgn="auto">
              <a:spcBef>
                <a:spcPts val="0"/>
              </a:spcBef>
              <a:spcAft>
                <a:spcPts val="0"/>
              </a:spcAft>
              <a:defRPr/>
            </a:pPr>
            <a:endParaRPr lang="en-US" kern="0">
              <a:solidFill>
                <a:srgbClr val="000000"/>
              </a:solidFill>
              <a:latin typeface="Arial" charset="0"/>
              <a:cs typeface="+mn-cs"/>
            </a:endParaRPr>
          </a:p>
        </p:txBody>
      </p:sp>
      <p:sp>
        <p:nvSpPr>
          <p:cNvPr id="162823" name="Rectangle 15"/>
          <p:cNvSpPr>
            <a:spLocks noChangeArrowheads="1"/>
          </p:cNvSpPr>
          <p:nvPr/>
        </p:nvSpPr>
        <p:spPr bwMode="gray">
          <a:xfrm>
            <a:off x="3810000" y="1828800"/>
            <a:ext cx="49704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lnSpc>
                <a:spcPct val="115000"/>
              </a:lnSpc>
            </a:pPr>
            <a:r>
              <a:rPr lang="en-US" altLang="en-US" sz="1600" b="1">
                <a:latin typeface="Calibri (Headings))"/>
                <a:ea typeface="Calibri" panose="020F0502020204030204" pitchFamily="34" charset="0"/>
                <a:cs typeface="Times New Roman" panose="02020603050405020304" pitchFamily="18" charset="0"/>
              </a:rPr>
              <a:t>Giai đoạn 1:</a:t>
            </a:r>
            <a:endParaRPr lang="en-US" altLang="en-US" sz="1600">
              <a:latin typeface="Calibri (Headings))"/>
              <a:ea typeface="Calibri" panose="020F0502020204030204" pitchFamily="34" charset="0"/>
              <a:cs typeface="Times New Roman" panose="02020603050405020304" pitchFamily="18" charset="0"/>
            </a:endParaRPr>
          </a:p>
          <a:p>
            <a:pPr algn="ctr" eaLnBrk="1" hangingPunct="1">
              <a:lnSpc>
                <a:spcPct val="115000"/>
              </a:lnSpc>
            </a:pPr>
            <a:r>
              <a:rPr lang="en-US" altLang="en-US" sz="1600" b="1">
                <a:latin typeface="Calibri (Headings))"/>
                <a:ea typeface="Calibri" panose="020F0502020204030204" pitchFamily="34" charset="0"/>
                <a:cs typeface="Times New Roman" panose="02020603050405020304" pitchFamily="18" charset="0"/>
              </a:rPr>
              <a:t>Nộp hồ sơ đầu tư</a:t>
            </a:r>
            <a:endParaRPr lang="en-US" altLang="en-US" sz="1600">
              <a:latin typeface="Calibri (Headings))"/>
              <a:ea typeface="Calibri" panose="020F0502020204030204" pitchFamily="34" charset="0"/>
              <a:cs typeface="Times New Roman" panose="02020603050405020304" pitchFamily="18" charset="0"/>
            </a:endParaRPr>
          </a:p>
        </p:txBody>
      </p:sp>
      <p:sp>
        <p:nvSpPr>
          <p:cNvPr id="9" name="AutoShape 62"/>
          <p:cNvSpPr>
            <a:spLocks noChangeArrowheads="1"/>
          </p:cNvSpPr>
          <p:nvPr/>
        </p:nvSpPr>
        <p:spPr bwMode="gray">
          <a:xfrm>
            <a:off x="3962400" y="2590800"/>
            <a:ext cx="4602163" cy="852488"/>
          </a:xfrm>
          <a:prstGeom prst="roundRect">
            <a:avLst>
              <a:gd name="adj" fmla="val 25398"/>
            </a:avLst>
          </a:prstGeom>
          <a:gradFill rotWithShape="1">
            <a:gsLst>
              <a:gs pos="0">
                <a:srgbClr val="FDFDFD"/>
              </a:gs>
              <a:gs pos="100000">
                <a:srgbClr val="C0C0C0"/>
              </a:gs>
            </a:gsLst>
            <a:lin ang="5400000" scaled="1"/>
          </a:gradFill>
          <a:ln w="12700">
            <a:solidFill>
              <a:srgbClr val="7F8792"/>
            </a:solidFill>
            <a:round/>
            <a:headEnd/>
            <a:tailEnd/>
          </a:ln>
          <a:effectLst>
            <a:outerShdw dist="25400" dir="5400000" algn="ctr" rotWithShape="0">
              <a:srgbClr val="B5412C">
                <a:alpha val="50000"/>
              </a:srgbClr>
            </a:outerShdw>
          </a:effectLst>
        </p:spPr>
        <p:txBody>
          <a:bodyPr wrap="none" anchor="ctr"/>
          <a:lstStyle/>
          <a:p>
            <a:pPr fontAlgn="auto">
              <a:spcBef>
                <a:spcPts val="0"/>
              </a:spcBef>
              <a:spcAft>
                <a:spcPts val="0"/>
              </a:spcAft>
              <a:defRPr/>
            </a:pPr>
            <a:endParaRPr lang="en-US" kern="0">
              <a:solidFill>
                <a:srgbClr val="000000"/>
              </a:solidFill>
              <a:latin typeface="Arial" charset="0"/>
              <a:cs typeface="+mn-cs"/>
            </a:endParaRPr>
          </a:p>
        </p:txBody>
      </p:sp>
      <p:sp>
        <p:nvSpPr>
          <p:cNvPr id="10" name="AutoShape 63"/>
          <p:cNvSpPr>
            <a:spLocks noChangeArrowheads="1"/>
          </p:cNvSpPr>
          <p:nvPr/>
        </p:nvSpPr>
        <p:spPr bwMode="gray">
          <a:xfrm>
            <a:off x="3962400" y="3657600"/>
            <a:ext cx="4602163" cy="815975"/>
          </a:xfrm>
          <a:prstGeom prst="roundRect">
            <a:avLst>
              <a:gd name="adj" fmla="val 25398"/>
            </a:avLst>
          </a:prstGeom>
          <a:gradFill rotWithShape="1">
            <a:gsLst>
              <a:gs pos="0">
                <a:srgbClr val="FDFDFD"/>
              </a:gs>
              <a:gs pos="100000">
                <a:srgbClr val="C0C0C0"/>
              </a:gs>
            </a:gsLst>
            <a:lin ang="5400000" scaled="1"/>
          </a:gradFill>
          <a:ln w="12700">
            <a:solidFill>
              <a:srgbClr val="7F8792"/>
            </a:solidFill>
            <a:round/>
            <a:headEnd/>
            <a:tailEnd/>
          </a:ln>
          <a:effectLst>
            <a:outerShdw dist="25400" dir="5400000" algn="ctr" rotWithShape="0">
              <a:srgbClr val="B5412C">
                <a:alpha val="50000"/>
              </a:srgbClr>
            </a:outerShdw>
          </a:effectLst>
        </p:spPr>
        <p:txBody>
          <a:bodyPr wrap="none" anchor="ctr"/>
          <a:lstStyle/>
          <a:p>
            <a:pPr fontAlgn="auto">
              <a:spcBef>
                <a:spcPts val="0"/>
              </a:spcBef>
              <a:spcAft>
                <a:spcPts val="0"/>
              </a:spcAft>
              <a:defRPr/>
            </a:pPr>
            <a:endParaRPr lang="en-US" kern="0">
              <a:solidFill>
                <a:srgbClr val="000000"/>
              </a:solidFill>
              <a:latin typeface="Arial" charset="0"/>
              <a:cs typeface="+mn-cs"/>
            </a:endParaRPr>
          </a:p>
        </p:txBody>
      </p:sp>
      <p:pic>
        <p:nvPicPr>
          <p:cNvPr id="162826" name="Picture 55" descr="D:\Phuong Mai EU\INBOUND VN\Khách hàng\Powerpoint dep\Tuyển tập tài liệu Powerpoint\BST Hình\BST Icon\Tổng hợp\data-management-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2235200"/>
            <a:ext cx="2586037"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7" name="Rectangle 15"/>
          <p:cNvSpPr>
            <a:spLocks noChangeArrowheads="1"/>
          </p:cNvSpPr>
          <p:nvPr/>
        </p:nvSpPr>
        <p:spPr bwMode="gray">
          <a:xfrm>
            <a:off x="4343400" y="2743200"/>
            <a:ext cx="37544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lnSpc>
                <a:spcPct val="115000"/>
              </a:lnSpc>
            </a:pPr>
            <a:r>
              <a:rPr lang="en-US" altLang="en-US" sz="1600" b="1">
                <a:latin typeface="Calibri (Headings))"/>
                <a:ea typeface="Calibri" panose="020F0502020204030204" pitchFamily="34" charset="0"/>
                <a:cs typeface="Times New Roman" panose="02020603050405020304" pitchFamily="18" charset="0"/>
              </a:rPr>
              <a:t>Giai đoạn 2:</a:t>
            </a:r>
          </a:p>
          <a:p>
            <a:pPr algn="ctr" eaLnBrk="1" hangingPunct="1">
              <a:lnSpc>
                <a:spcPct val="115000"/>
              </a:lnSpc>
            </a:pPr>
            <a:r>
              <a:rPr lang="en-US" altLang="en-US" sz="1600" b="1">
                <a:latin typeface="Calibri (Headings))"/>
                <a:ea typeface="Calibri" panose="020F0502020204030204" pitchFamily="34" charset="0"/>
                <a:cs typeface="Times New Roman" panose="02020603050405020304" pitchFamily="18" charset="0"/>
              </a:rPr>
              <a:t> Gửi hồ sơ và lấy ý kiến</a:t>
            </a:r>
            <a:endParaRPr lang="en-US" altLang="en-US" sz="1600">
              <a:latin typeface="Calibri (Headings))"/>
              <a:ea typeface="Calibri" panose="020F0502020204030204" pitchFamily="34" charset="0"/>
              <a:cs typeface="Times New Roman" panose="02020603050405020304" pitchFamily="18" charset="0"/>
            </a:endParaRPr>
          </a:p>
        </p:txBody>
      </p:sp>
      <p:sp>
        <p:nvSpPr>
          <p:cNvPr id="162828" name="Rectangle 15"/>
          <p:cNvSpPr>
            <a:spLocks noChangeArrowheads="1"/>
          </p:cNvSpPr>
          <p:nvPr/>
        </p:nvSpPr>
        <p:spPr bwMode="gray">
          <a:xfrm>
            <a:off x="3962400" y="3657600"/>
            <a:ext cx="46005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lnSpc>
                <a:spcPct val="115000"/>
              </a:lnSpc>
            </a:pPr>
            <a:r>
              <a:rPr lang="en-US" altLang="en-US" sz="1600" b="1">
                <a:latin typeface="Calibri (Headings))"/>
                <a:ea typeface="Calibri" panose="020F0502020204030204" pitchFamily="34" charset="0"/>
                <a:cs typeface="Times New Roman" panose="02020603050405020304" pitchFamily="18" charset="0"/>
              </a:rPr>
              <a:t>Giai đoạn 3: </a:t>
            </a:r>
          </a:p>
          <a:p>
            <a:pPr algn="ctr" eaLnBrk="1" hangingPunct="1">
              <a:lnSpc>
                <a:spcPct val="115000"/>
              </a:lnSpc>
            </a:pPr>
            <a:r>
              <a:rPr lang="en-US" altLang="en-US" sz="1600" b="1">
                <a:latin typeface="Calibri (Headings))"/>
                <a:ea typeface="Calibri" panose="020F0502020204030204" pitchFamily="34" charset="0"/>
                <a:cs typeface="Times New Roman" panose="02020603050405020304" pitchFamily="18" charset="0"/>
              </a:rPr>
              <a:t>Thẩm định </a:t>
            </a:r>
            <a:endParaRPr lang="en-US" altLang="en-US" sz="1600">
              <a:latin typeface="Calibri (Headings))"/>
              <a:ea typeface="Calibri" panose="020F0502020204030204" pitchFamily="34" charset="0"/>
              <a:cs typeface="Times New Roman" panose="02020603050405020304" pitchFamily="18" charset="0"/>
            </a:endParaRPr>
          </a:p>
          <a:p>
            <a:pPr eaLnBrk="1" hangingPunct="1"/>
            <a:endParaRPr lang="en-US" altLang="en-US" sz="2200">
              <a:ea typeface="Calibri" panose="020F0502020204030204" pitchFamily="34" charset="0"/>
              <a:cs typeface="Times New Roman" panose="02020603050405020304" pitchFamily="18" charset="0"/>
            </a:endParaRPr>
          </a:p>
        </p:txBody>
      </p:sp>
      <p:sp>
        <p:nvSpPr>
          <p:cNvPr id="14" name="AutoShape 63"/>
          <p:cNvSpPr>
            <a:spLocks noChangeArrowheads="1"/>
          </p:cNvSpPr>
          <p:nvPr/>
        </p:nvSpPr>
        <p:spPr bwMode="gray">
          <a:xfrm>
            <a:off x="3944938" y="4583113"/>
            <a:ext cx="4602162" cy="815975"/>
          </a:xfrm>
          <a:prstGeom prst="roundRect">
            <a:avLst>
              <a:gd name="adj" fmla="val 25398"/>
            </a:avLst>
          </a:prstGeom>
          <a:gradFill rotWithShape="1">
            <a:gsLst>
              <a:gs pos="0">
                <a:srgbClr val="FDFDFD"/>
              </a:gs>
              <a:gs pos="100000">
                <a:srgbClr val="C0C0C0"/>
              </a:gs>
            </a:gsLst>
            <a:lin ang="5400000" scaled="1"/>
          </a:gradFill>
          <a:ln w="12700">
            <a:solidFill>
              <a:srgbClr val="7F8792"/>
            </a:solidFill>
            <a:round/>
            <a:headEnd/>
            <a:tailEnd/>
          </a:ln>
          <a:effectLst>
            <a:outerShdw dist="25400" dir="5400000" algn="ctr" rotWithShape="0">
              <a:srgbClr val="B5412C">
                <a:alpha val="50000"/>
              </a:srgbClr>
            </a:outerShdw>
          </a:effectLst>
        </p:spPr>
        <p:txBody>
          <a:bodyPr wrap="none" anchor="ctr"/>
          <a:lstStyle/>
          <a:p>
            <a:pPr algn="ctr">
              <a:lnSpc>
                <a:spcPct val="115000"/>
              </a:lnSpc>
              <a:spcBef>
                <a:spcPts val="0"/>
              </a:spcBef>
              <a:spcAft>
                <a:spcPts val="0"/>
              </a:spcAft>
              <a:defRPr/>
            </a:pPr>
            <a:r>
              <a:rPr lang="en-US" sz="1600" b="1" dirty="0" err="1">
                <a:latin typeface="Calibri (Headings))"/>
                <a:ea typeface="Calibri"/>
                <a:cs typeface="Times New Roman"/>
              </a:rPr>
              <a:t>Giai</a:t>
            </a:r>
            <a:r>
              <a:rPr lang="en-US" sz="1600" b="1" dirty="0">
                <a:latin typeface="Calibri (Headings))"/>
                <a:ea typeface="Calibri"/>
                <a:cs typeface="Times New Roman"/>
              </a:rPr>
              <a:t> </a:t>
            </a:r>
            <a:r>
              <a:rPr lang="en-US" sz="1600" b="1" dirty="0" err="1">
                <a:latin typeface="Calibri (Headings))"/>
                <a:ea typeface="Calibri"/>
                <a:cs typeface="Times New Roman"/>
              </a:rPr>
              <a:t>đoạn</a:t>
            </a:r>
            <a:r>
              <a:rPr lang="en-US" sz="1600" b="1" dirty="0">
                <a:latin typeface="Calibri (Headings))"/>
                <a:ea typeface="Calibri"/>
                <a:cs typeface="Times New Roman"/>
              </a:rPr>
              <a:t> 4: </a:t>
            </a:r>
          </a:p>
          <a:p>
            <a:pPr algn="ctr">
              <a:lnSpc>
                <a:spcPct val="115000"/>
              </a:lnSpc>
              <a:spcBef>
                <a:spcPts val="0"/>
              </a:spcBef>
              <a:spcAft>
                <a:spcPts val="0"/>
              </a:spcAft>
              <a:defRPr/>
            </a:pPr>
            <a:r>
              <a:rPr lang="en-US" sz="1600" b="1" dirty="0" err="1">
                <a:latin typeface="Calibri (Headings))"/>
                <a:ea typeface="Calibri"/>
                <a:cs typeface="Times New Roman"/>
              </a:rPr>
              <a:t>Quyết</a:t>
            </a:r>
            <a:r>
              <a:rPr lang="en-US" sz="1600" b="1" dirty="0">
                <a:latin typeface="Calibri (Headings))"/>
                <a:ea typeface="Calibri"/>
                <a:cs typeface="Times New Roman"/>
              </a:rPr>
              <a:t> </a:t>
            </a:r>
            <a:r>
              <a:rPr lang="en-US" sz="1600" b="1" dirty="0" err="1">
                <a:latin typeface="Calibri (Headings))"/>
                <a:ea typeface="Calibri"/>
                <a:cs typeface="Times New Roman"/>
              </a:rPr>
              <a:t>định</a:t>
            </a:r>
            <a:r>
              <a:rPr lang="en-US" sz="1600" b="1" dirty="0">
                <a:latin typeface="Calibri (Headings))"/>
                <a:ea typeface="Calibri"/>
                <a:cs typeface="Times New Roman"/>
              </a:rPr>
              <a:t> </a:t>
            </a:r>
            <a:r>
              <a:rPr lang="en-US" sz="1600" b="1" dirty="0" err="1">
                <a:latin typeface="Calibri (Headings))"/>
                <a:ea typeface="Calibri"/>
                <a:cs typeface="Times New Roman"/>
              </a:rPr>
              <a:t>chủ</a:t>
            </a:r>
            <a:r>
              <a:rPr lang="en-US" sz="1600" b="1" dirty="0">
                <a:latin typeface="Calibri (Headings))"/>
                <a:ea typeface="Calibri"/>
                <a:cs typeface="Times New Roman"/>
              </a:rPr>
              <a:t> </a:t>
            </a:r>
            <a:r>
              <a:rPr lang="en-US" sz="1600" b="1" dirty="0" err="1">
                <a:latin typeface="Calibri (Headings))"/>
                <a:ea typeface="Calibri"/>
                <a:cs typeface="Times New Roman"/>
              </a:rPr>
              <a:t>trương</a:t>
            </a:r>
            <a:r>
              <a:rPr lang="en-US" sz="1600" b="1" dirty="0">
                <a:latin typeface="Calibri (Headings))"/>
                <a:ea typeface="Calibri"/>
                <a:cs typeface="Times New Roman"/>
              </a:rPr>
              <a:t> </a:t>
            </a:r>
            <a:r>
              <a:rPr lang="en-US" sz="1600" b="1" dirty="0" err="1">
                <a:latin typeface="Calibri (Headings))"/>
                <a:ea typeface="Calibri"/>
                <a:cs typeface="Times New Roman"/>
              </a:rPr>
              <a:t>đầu</a:t>
            </a:r>
            <a:r>
              <a:rPr lang="en-US" sz="1600" b="1" dirty="0">
                <a:latin typeface="Calibri (Headings))"/>
                <a:ea typeface="Calibri"/>
                <a:cs typeface="Times New Roman"/>
              </a:rPr>
              <a:t> </a:t>
            </a:r>
            <a:r>
              <a:rPr lang="en-US" sz="1600" b="1" dirty="0" err="1">
                <a:latin typeface="Calibri (Headings))"/>
                <a:ea typeface="Calibri"/>
                <a:cs typeface="Times New Roman"/>
              </a:rPr>
              <a:t>tư</a:t>
            </a:r>
            <a:endParaRPr lang="en-US" sz="1600" dirty="0">
              <a:latin typeface="Calibri (Headings))"/>
              <a:ea typeface="Calibri"/>
              <a:cs typeface="Times New Roman"/>
            </a:endParaRPr>
          </a:p>
        </p:txBody>
      </p:sp>
      <p:sp>
        <p:nvSpPr>
          <p:cNvPr id="15" name="AutoShape 63"/>
          <p:cNvSpPr>
            <a:spLocks noChangeArrowheads="1"/>
          </p:cNvSpPr>
          <p:nvPr/>
        </p:nvSpPr>
        <p:spPr bwMode="gray">
          <a:xfrm>
            <a:off x="3962400" y="5486400"/>
            <a:ext cx="4602163" cy="815975"/>
          </a:xfrm>
          <a:prstGeom prst="roundRect">
            <a:avLst>
              <a:gd name="adj" fmla="val 25398"/>
            </a:avLst>
          </a:prstGeom>
          <a:gradFill rotWithShape="1">
            <a:gsLst>
              <a:gs pos="0">
                <a:srgbClr val="FDFDFD"/>
              </a:gs>
              <a:gs pos="100000">
                <a:srgbClr val="C0C0C0"/>
              </a:gs>
            </a:gsLst>
            <a:lin ang="5400000" scaled="1"/>
          </a:gradFill>
          <a:ln w="12700">
            <a:solidFill>
              <a:srgbClr val="7F8792"/>
            </a:solidFill>
            <a:round/>
            <a:headEnd/>
            <a:tailEnd/>
          </a:ln>
          <a:effectLst>
            <a:outerShdw dist="25400" dir="5400000" algn="ctr" rotWithShape="0">
              <a:srgbClr val="B5412C">
                <a:alpha val="50000"/>
              </a:srgbClr>
            </a:outerShdw>
          </a:effectLst>
        </p:spPr>
        <p:txBody>
          <a:bodyPr wrap="none" anchor="ctr"/>
          <a:lstStyle/>
          <a:p>
            <a:pPr algn="ctr" fontAlgn="auto">
              <a:spcBef>
                <a:spcPts val="0"/>
              </a:spcBef>
              <a:spcAft>
                <a:spcPts val="0"/>
              </a:spcAft>
              <a:defRPr/>
            </a:pPr>
            <a:endParaRPr lang="en-US" sz="1600" b="1" kern="0">
              <a:solidFill>
                <a:srgbClr val="000000"/>
              </a:solidFill>
              <a:latin typeface="+mj-lt"/>
              <a:cs typeface="+mn-cs"/>
            </a:endParaRPr>
          </a:p>
        </p:txBody>
      </p:sp>
      <p:sp>
        <p:nvSpPr>
          <p:cNvPr id="16" name="Freeform 53"/>
          <p:cNvSpPr>
            <a:spLocks/>
          </p:cNvSpPr>
          <p:nvPr/>
        </p:nvSpPr>
        <p:spPr bwMode="gray">
          <a:xfrm>
            <a:off x="2514600" y="1905000"/>
            <a:ext cx="1371600" cy="762000"/>
          </a:xfrm>
          <a:custGeom>
            <a:avLst/>
            <a:gdLst>
              <a:gd name="T0" fmla="*/ 0 w 672"/>
              <a:gd name="T1" fmla="*/ 144 h 144"/>
              <a:gd name="T2" fmla="*/ 209 w 672"/>
              <a:gd name="T3" fmla="*/ 2 h 144"/>
              <a:gd name="T4" fmla="*/ 672 w 672"/>
              <a:gd name="T5" fmla="*/ 0 h 144"/>
            </a:gdLst>
            <a:ahLst/>
            <a:cxnLst>
              <a:cxn ang="0">
                <a:pos x="T0" y="T1"/>
              </a:cxn>
              <a:cxn ang="0">
                <a:pos x="T2" y="T3"/>
              </a:cxn>
              <a:cxn ang="0">
                <a:pos x="T4" y="T5"/>
              </a:cxn>
            </a:cxnLst>
            <a:rect l="0" t="0" r="r" b="b"/>
            <a:pathLst>
              <a:path w="672" h="144">
                <a:moveTo>
                  <a:pt x="0" y="144"/>
                </a:moveTo>
                <a:lnTo>
                  <a:pt x="209" y="2"/>
                </a:lnTo>
                <a:lnTo>
                  <a:pt x="672" y="0"/>
                </a:lnTo>
              </a:path>
            </a:pathLst>
          </a:custGeom>
          <a:noFill/>
          <a:ln w="28575" cap="flat" cmpd="sng">
            <a:solidFill>
              <a:schemeClr val="accent6">
                <a:lumMod val="75000"/>
              </a:schemeClr>
            </a:solidFill>
            <a:prstDash val="sysDot"/>
            <a:round/>
            <a:headEnd/>
            <a:tailEnd/>
          </a:ln>
          <a:effectLst/>
          <a:extLst/>
        </p:spPr>
        <p:txBody>
          <a:bodyPr/>
          <a:lstStyle/>
          <a:p>
            <a:pPr fontAlgn="auto">
              <a:spcBef>
                <a:spcPts val="0"/>
              </a:spcBef>
              <a:spcAft>
                <a:spcPts val="0"/>
              </a:spcAft>
              <a:defRPr/>
            </a:pPr>
            <a:endParaRPr lang="en-US" kern="0">
              <a:solidFill>
                <a:srgbClr val="000000"/>
              </a:solidFill>
              <a:latin typeface="Arial" charset="0"/>
              <a:cs typeface="+mn-cs"/>
            </a:endParaRPr>
          </a:p>
        </p:txBody>
      </p:sp>
      <p:sp>
        <p:nvSpPr>
          <p:cNvPr id="17" name="Freeform 55"/>
          <p:cNvSpPr>
            <a:spLocks/>
          </p:cNvSpPr>
          <p:nvPr/>
        </p:nvSpPr>
        <p:spPr bwMode="gray">
          <a:xfrm flipV="1">
            <a:off x="2438400" y="4572000"/>
            <a:ext cx="1447800" cy="990600"/>
          </a:xfrm>
          <a:custGeom>
            <a:avLst/>
            <a:gdLst>
              <a:gd name="T0" fmla="*/ 0 w 672"/>
              <a:gd name="T1" fmla="*/ 144 h 144"/>
              <a:gd name="T2" fmla="*/ 209 w 672"/>
              <a:gd name="T3" fmla="*/ 2 h 144"/>
              <a:gd name="T4" fmla="*/ 672 w 672"/>
              <a:gd name="T5" fmla="*/ 0 h 144"/>
            </a:gdLst>
            <a:ahLst/>
            <a:cxnLst>
              <a:cxn ang="0">
                <a:pos x="T0" y="T1"/>
              </a:cxn>
              <a:cxn ang="0">
                <a:pos x="T2" y="T3"/>
              </a:cxn>
              <a:cxn ang="0">
                <a:pos x="T4" y="T5"/>
              </a:cxn>
            </a:cxnLst>
            <a:rect l="0" t="0" r="r" b="b"/>
            <a:pathLst>
              <a:path w="672" h="144">
                <a:moveTo>
                  <a:pt x="0" y="144"/>
                </a:moveTo>
                <a:lnTo>
                  <a:pt x="209" y="2"/>
                </a:lnTo>
                <a:lnTo>
                  <a:pt x="672" y="0"/>
                </a:lnTo>
              </a:path>
            </a:pathLst>
          </a:custGeom>
          <a:noFill/>
          <a:ln w="28575" cap="flat" cmpd="sng">
            <a:solidFill>
              <a:schemeClr val="accent6">
                <a:lumMod val="75000"/>
              </a:schemeClr>
            </a:solidFill>
            <a:prstDash val="sysDot"/>
            <a:round/>
            <a:headEnd/>
            <a:tailEnd/>
          </a:ln>
          <a:effectLst/>
          <a:extLst/>
        </p:spPr>
        <p:txBody>
          <a:bodyPr/>
          <a:lstStyle/>
          <a:p>
            <a:pPr fontAlgn="auto">
              <a:spcBef>
                <a:spcPts val="0"/>
              </a:spcBef>
              <a:spcAft>
                <a:spcPts val="0"/>
              </a:spcAft>
              <a:defRPr/>
            </a:pPr>
            <a:endParaRPr lang="en-US" kern="0">
              <a:solidFill>
                <a:srgbClr val="000000"/>
              </a:solidFill>
              <a:latin typeface="Arial" charset="0"/>
              <a:cs typeface="+mn-cs"/>
            </a:endParaRPr>
          </a:p>
        </p:txBody>
      </p:sp>
      <p:sp>
        <p:nvSpPr>
          <p:cNvPr id="162833" name="Rectangle 15"/>
          <p:cNvSpPr>
            <a:spLocks noChangeArrowheads="1"/>
          </p:cNvSpPr>
          <p:nvPr/>
        </p:nvSpPr>
        <p:spPr bwMode="gray">
          <a:xfrm>
            <a:off x="3886200" y="5638800"/>
            <a:ext cx="460057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lnSpc>
                <a:spcPct val="115000"/>
              </a:lnSpc>
            </a:pPr>
            <a:r>
              <a:rPr lang="en-US" altLang="en-US" sz="1600" b="1">
                <a:latin typeface="Calibri (Headings))"/>
                <a:ea typeface="Calibri" panose="020F0502020204030204" pitchFamily="34" charset="0"/>
                <a:cs typeface="Times New Roman" panose="02020603050405020304" pitchFamily="18" charset="0"/>
              </a:rPr>
              <a:t>Ngoại lệ</a:t>
            </a:r>
          </a:p>
          <a:p>
            <a:pPr algn="ctr" eaLnBrk="1" hangingPunct="1">
              <a:lnSpc>
                <a:spcPct val="115000"/>
              </a:lnSpc>
            </a:pPr>
            <a:r>
              <a:rPr lang="en-US" altLang="en-US" sz="1600" b="1">
                <a:latin typeface="Calibri (Headings))"/>
                <a:ea typeface="Calibri" panose="020F0502020204030204" pitchFamily="34" charset="0"/>
                <a:cs typeface="Times New Roman" panose="02020603050405020304" pitchFamily="18" charset="0"/>
              </a:rPr>
              <a:t>Và thời gian tối đa</a:t>
            </a:r>
            <a:endParaRPr lang="en-US" altLang="en-US" sz="2200">
              <a:ea typeface="Calibri" panose="020F0502020204030204" pitchFamily="34" charset="0"/>
              <a:cs typeface="Times New Roman" panose="02020603050405020304" pitchFamily="18"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endParaRPr lang="en-US" altLang="en-US"/>
          </a:p>
        </p:txBody>
      </p:sp>
      <p:sp>
        <p:nvSpPr>
          <p:cNvPr id="163843" name="Content Placeholder 2"/>
          <p:cNvSpPr>
            <a:spLocks noGrp="1"/>
          </p:cNvSpPr>
          <p:nvPr>
            <p:ph idx="1"/>
          </p:nvPr>
        </p:nvSpPr>
        <p:spPr>
          <a:xfrm>
            <a:off x="0" y="304800"/>
            <a:ext cx="9144000" cy="6126163"/>
          </a:xfrm>
        </p:spPr>
        <p:txBody>
          <a:bodyPr/>
          <a:lstStyle/>
          <a:p>
            <a:pPr algn="just">
              <a:buFont typeface="Arial" panose="020B0604020202020204" pitchFamily="34" charset="0"/>
              <a:buNone/>
            </a:pPr>
            <a:r>
              <a:rPr lang="en-US" altLang="en-US" b="1"/>
              <a:t>	THỦ TỤC CẤP, ĐIỀU CHỈNH, THU HỒI GIẤY CHỨNG NHẬN ĐĂNG KÝ ĐẦU TƯ, QUYẾT ĐỊNH CHỦ TRƯƠNG ĐẦU TƯ</a:t>
            </a:r>
            <a:endParaRPr lang="en-US" altLang="en-US"/>
          </a:p>
          <a:p>
            <a:pPr algn="just">
              <a:buFont typeface="Arial" panose="020B0604020202020204" pitchFamily="34" charset="0"/>
              <a:buNone/>
            </a:pPr>
            <a:endParaRPr lang="en-US" altLang="en-US" b="1">
              <a:solidFill>
                <a:srgbClr val="FF0000"/>
              </a:solidFill>
            </a:endParaRPr>
          </a:p>
          <a:p>
            <a:pPr algn="just"/>
            <a:r>
              <a:rPr lang="en-US" altLang="en-US" sz="2500" b="1"/>
              <a:t>Điều 36. Trường hợp thực hiện thủ tục cấp Giấy chứng nhận đăng ký đầu tư</a:t>
            </a:r>
          </a:p>
          <a:p>
            <a:r>
              <a:rPr lang="en-US" altLang="en-US" sz="2500" b="1"/>
              <a:t>Điều 37. Thủ tục cấp Giấy chứng nhận đăng ký đầu tư </a:t>
            </a:r>
          </a:p>
          <a:p>
            <a:r>
              <a:rPr lang="en-US" altLang="en-US" sz="2500" b="1"/>
              <a:t>Điều 38. Thẩm quyền cấp, điều chỉnh và thu hồi Giấy chứng nhận đăng ký đầu tư</a:t>
            </a:r>
          </a:p>
          <a:p>
            <a:r>
              <a:rPr lang="en-US" altLang="en-US" sz="2500" b="1"/>
              <a:t>Điều 39. Nội dung Giấy chứng nhận đăng ký đầu tư</a:t>
            </a:r>
          </a:p>
          <a:p>
            <a:r>
              <a:rPr lang="en-US" altLang="en-US" sz="2500" b="1"/>
              <a:t>Điều 40. Điều chỉnh Giấy chứng nhận đăng ký đầu tư  </a:t>
            </a:r>
          </a:p>
          <a:p>
            <a:r>
              <a:rPr lang="en-US" altLang="en-US" sz="2500" b="1"/>
              <a:t>Điều 41. Thu hồi Giấy chứng nhận đăng ký đầu tư</a:t>
            </a:r>
          </a:p>
          <a:p>
            <a:endParaRPr lang="en-US" altLang="en-US" sz="2500" b="1"/>
          </a:p>
          <a:p>
            <a:endParaRPr lang="en-US" altLang="en-US" sz="250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endParaRPr lang="en-US" altLang="en-US"/>
          </a:p>
        </p:txBody>
      </p:sp>
      <p:sp>
        <p:nvSpPr>
          <p:cNvPr id="164867" name="Content Placeholder 2"/>
          <p:cNvSpPr>
            <a:spLocks noGrp="1"/>
          </p:cNvSpPr>
          <p:nvPr>
            <p:ph idx="1"/>
          </p:nvPr>
        </p:nvSpPr>
        <p:spPr>
          <a:xfrm>
            <a:off x="0" y="0"/>
            <a:ext cx="9144000" cy="6126163"/>
          </a:xfrm>
        </p:spPr>
        <p:txBody>
          <a:bodyPr/>
          <a:lstStyle/>
          <a:p>
            <a:pPr algn="just">
              <a:buFont typeface="Arial" panose="020B0604020202020204" pitchFamily="34" charset="0"/>
              <a:buNone/>
            </a:pPr>
            <a:r>
              <a:rPr lang="en-US" altLang="en-US" sz="2700" b="1">
                <a:latin typeface="Times New Roman" panose="02020603050405020304" pitchFamily="18" charset="0"/>
                <a:cs typeface="Times New Roman" panose="02020603050405020304" pitchFamily="18" charset="0"/>
              </a:rPr>
              <a:t>	</a:t>
            </a:r>
            <a:r>
              <a:rPr lang="en-US" altLang="en-US" sz="2800" b="1">
                <a:solidFill>
                  <a:srgbClr val="00B050"/>
                </a:solidFill>
                <a:latin typeface="Times New Roman" panose="02020603050405020304" pitchFamily="18" charset="0"/>
                <a:cs typeface="Times New Roman" panose="02020603050405020304" pitchFamily="18" charset="0"/>
              </a:rPr>
              <a:t>Điều 36. Trường hợp thực hiện thủ tục cấp Giấy chứng nhận đăng ký đầu tư</a:t>
            </a:r>
            <a:endParaRPr lang="en-US" altLang="en-US" sz="2800" b="1">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500" b="1">
                <a:latin typeface="Times New Roman" panose="02020603050405020304" pitchFamily="18" charset="0"/>
                <a:cs typeface="Times New Roman" panose="02020603050405020304" pitchFamily="18" charset="0"/>
              </a:rPr>
              <a:t>1. </a:t>
            </a:r>
            <a:r>
              <a:rPr lang="en-US" altLang="en-US" sz="2500" b="1">
                <a:solidFill>
                  <a:srgbClr val="00B0F0"/>
                </a:solidFill>
                <a:latin typeface="Times New Roman" panose="02020603050405020304" pitchFamily="18" charset="0"/>
                <a:cs typeface="Times New Roman" panose="02020603050405020304" pitchFamily="18" charset="0"/>
              </a:rPr>
              <a:t>Trường hợp </a:t>
            </a:r>
            <a:r>
              <a:rPr lang="en-US" altLang="en-US" sz="2500" b="1" i="1" u="sng">
                <a:solidFill>
                  <a:srgbClr val="FF0000"/>
                </a:solidFill>
                <a:latin typeface="Times New Roman" panose="02020603050405020304" pitchFamily="18" charset="0"/>
                <a:cs typeface="Times New Roman" panose="02020603050405020304" pitchFamily="18" charset="0"/>
              </a:rPr>
              <a:t>phải thực hiện thủ tục cấp Giấy</a:t>
            </a:r>
            <a:r>
              <a:rPr lang="en-US" altLang="en-US" sz="2500" b="1">
                <a:solidFill>
                  <a:srgbClr val="FF0000"/>
                </a:solidFill>
                <a:latin typeface="Times New Roman" panose="02020603050405020304" pitchFamily="18" charset="0"/>
                <a:cs typeface="Times New Roman" panose="02020603050405020304" pitchFamily="18" charset="0"/>
              </a:rPr>
              <a:t> </a:t>
            </a:r>
            <a:r>
              <a:rPr lang="en-US" altLang="en-US" sz="2500" b="1">
                <a:solidFill>
                  <a:srgbClr val="00B0F0"/>
                </a:solidFill>
                <a:latin typeface="Times New Roman" panose="02020603050405020304" pitchFamily="18" charset="0"/>
                <a:cs typeface="Times New Roman" panose="02020603050405020304" pitchFamily="18" charset="0"/>
              </a:rPr>
              <a:t>CNĐKĐT: </a:t>
            </a:r>
          </a:p>
          <a:p>
            <a:pPr algn="just"/>
            <a:r>
              <a:rPr lang="en-US" altLang="en-US" sz="2500" b="1">
                <a:latin typeface="Times New Roman" panose="02020603050405020304" pitchFamily="18" charset="0"/>
                <a:cs typeface="Times New Roman" panose="02020603050405020304" pitchFamily="18" charset="0"/>
              </a:rPr>
              <a:t>a) Dự án đầu tư của NĐT nước ngoài; (F)</a:t>
            </a:r>
          </a:p>
          <a:p>
            <a:pPr algn="just"/>
            <a:r>
              <a:rPr lang="en-US" altLang="en-US" sz="2500" b="1">
                <a:latin typeface="Times New Roman" panose="02020603050405020304" pitchFamily="18" charset="0"/>
                <a:cs typeface="Times New Roman" panose="02020603050405020304" pitchFamily="18" charset="0"/>
              </a:rPr>
              <a:t>b) Dự án đầu tư của TCKT </a:t>
            </a:r>
            <a:r>
              <a:rPr lang="vi-VN" altLang="en-US" sz="2500" b="1">
                <a:latin typeface="Times New Roman" panose="02020603050405020304" pitchFamily="18" charset="0"/>
                <a:cs typeface="Times New Roman" panose="02020603050405020304" pitchFamily="18" charset="0"/>
              </a:rPr>
              <a:t>tại Điều 23</a:t>
            </a:r>
            <a:r>
              <a:rPr lang="en-US" altLang="en-US" sz="2500" b="1">
                <a:latin typeface="Times New Roman" panose="02020603050405020304" pitchFamily="18" charset="0"/>
                <a:cs typeface="Times New Roman" panose="02020603050405020304" pitchFamily="18" charset="0"/>
              </a:rPr>
              <a:t>.1</a:t>
            </a:r>
            <a:r>
              <a:rPr lang="vi-VN" altLang="en-US" sz="2500" b="1">
                <a:latin typeface="Times New Roman" panose="02020603050405020304" pitchFamily="18" charset="0"/>
                <a:cs typeface="Times New Roman" panose="02020603050405020304" pitchFamily="18" charset="0"/>
              </a:rPr>
              <a:t> của Luật</a:t>
            </a:r>
            <a:r>
              <a:rPr lang="en-US" altLang="en-US" sz="2500" b="1">
                <a:latin typeface="Times New Roman" panose="02020603050405020304" pitchFamily="18" charset="0"/>
                <a:cs typeface="Times New Roman" panose="02020603050405020304" pitchFamily="18" charset="0"/>
              </a:rPr>
              <a:t> ĐT (F1+F2+Fn)</a:t>
            </a:r>
          </a:p>
          <a:p>
            <a:pPr algn="just">
              <a:buFont typeface="Arial" panose="020B0604020202020204" pitchFamily="34" charset="0"/>
              <a:buNone/>
            </a:pPr>
            <a:endParaRPr lang="en-US" altLang="en-US" sz="2500" b="1">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500" b="1">
                <a:latin typeface="Times New Roman" panose="02020603050405020304" pitchFamily="18" charset="0"/>
                <a:cs typeface="Times New Roman" panose="02020603050405020304" pitchFamily="18" charset="0"/>
              </a:rPr>
              <a:t>2.</a:t>
            </a:r>
            <a:r>
              <a:rPr lang="en-US" altLang="en-US" sz="2500" b="1">
                <a:solidFill>
                  <a:srgbClr val="00B0F0"/>
                </a:solidFill>
                <a:latin typeface="Times New Roman" panose="02020603050405020304" pitchFamily="18" charset="0"/>
                <a:cs typeface="Times New Roman" panose="02020603050405020304" pitchFamily="18" charset="0"/>
              </a:rPr>
              <a:t>Trường hợp </a:t>
            </a:r>
            <a:r>
              <a:rPr lang="en-US" altLang="en-US" sz="2500" b="1" i="1" u="sng">
                <a:solidFill>
                  <a:srgbClr val="FF0000"/>
                </a:solidFill>
                <a:latin typeface="Times New Roman" panose="02020603050405020304" pitchFamily="18" charset="0"/>
                <a:cs typeface="Times New Roman" panose="02020603050405020304" pitchFamily="18" charset="0"/>
              </a:rPr>
              <a:t>không phải thực hiện thủ tục cấp Giấy</a:t>
            </a:r>
            <a:r>
              <a:rPr lang="en-US" altLang="en-US" sz="2500" b="1">
                <a:solidFill>
                  <a:srgbClr val="FF0000"/>
                </a:solidFill>
                <a:latin typeface="Times New Roman" panose="02020603050405020304" pitchFamily="18" charset="0"/>
                <a:cs typeface="Times New Roman" panose="02020603050405020304" pitchFamily="18" charset="0"/>
              </a:rPr>
              <a:t> </a:t>
            </a:r>
            <a:r>
              <a:rPr lang="en-US" altLang="en-US" sz="2500" b="1">
                <a:solidFill>
                  <a:srgbClr val="00B0F0"/>
                </a:solidFill>
                <a:latin typeface="Times New Roman" panose="02020603050405020304" pitchFamily="18" charset="0"/>
                <a:cs typeface="Times New Roman" panose="02020603050405020304" pitchFamily="18" charset="0"/>
              </a:rPr>
              <a:t>CNĐKĐT:</a:t>
            </a:r>
          </a:p>
          <a:p>
            <a:pPr algn="just"/>
            <a:r>
              <a:rPr lang="en-US" altLang="en-US" sz="2500" b="1">
                <a:latin typeface="Times New Roman" panose="02020603050405020304" pitchFamily="18" charset="0"/>
                <a:cs typeface="Times New Roman" panose="02020603050405020304" pitchFamily="18" charset="0"/>
              </a:rPr>
              <a:t>a) D.A đầu tư của NĐT trong nước;</a:t>
            </a:r>
          </a:p>
          <a:p>
            <a:pPr algn="just"/>
            <a:r>
              <a:rPr lang="en-US" altLang="en-US" sz="2500" b="1">
                <a:latin typeface="Times New Roman" panose="02020603050405020304" pitchFamily="18" charset="0"/>
                <a:cs typeface="Times New Roman" panose="02020603050405020304" pitchFamily="18" charset="0"/>
              </a:rPr>
              <a:t>b) D.A đầu tư của TCKT tại Điều 23.2 của Luật ĐT (ko phải F1+F2+Fn)</a:t>
            </a:r>
          </a:p>
          <a:p>
            <a:pPr algn="just"/>
            <a:r>
              <a:rPr lang="en-US" altLang="en-US" sz="2500" b="1">
                <a:latin typeface="Times New Roman" panose="02020603050405020304" pitchFamily="18" charset="0"/>
                <a:cs typeface="Times New Roman" panose="02020603050405020304" pitchFamily="18" charset="0"/>
              </a:rPr>
              <a:t>c) Đầu tư theo hình thức GV, mua CP, PVG của TCKT.</a:t>
            </a:r>
          </a:p>
          <a:p>
            <a:pPr algn="just">
              <a:buFont typeface="Arial" panose="020B0604020202020204" pitchFamily="34" charset="0"/>
              <a:buNone/>
            </a:pPr>
            <a:endParaRPr lang="en-US" altLang="en-US" sz="2800" b="1">
              <a:solidFill>
                <a:srgbClr val="C00000"/>
              </a:solidFill>
            </a:endParaRPr>
          </a:p>
          <a:p>
            <a:pPr algn="just">
              <a:buFont typeface="Arial" panose="020B0604020202020204" pitchFamily="34" charset="0"/>
              <a:buNone/>
            </a:pPr>
            <a:r>
              <a:rPr lang="en-US" altLang="en-US" sz="2800" b="1">
                <a:solidFill>
                  <a:srgbClr val="7030A0"/>
                </a:solidFill>
              </a:rPr>
              <a:t>Lưu ý: Đ39.3 NĐ 15: Dự án nhóm C (Đ10 LĐTC) </a:t>
            </a:r>
            <a:r>
              <a:rPr lang="en-US" altLang="en-US" sz="2800" b="1" u="sng">
                <a:solidFill>
                  <a:srgbClr val="7030A0"/>
                </a:solidFill>
              </a:rPr>
              <a:t>không phải</a:t>
            </a:r>
            <a:r>
              <a:rPr lang="en-US" altLang="en-US" sz="2800" b="1">
                <a:solidFill>
                  <a:srgbClr val="7030A0"/>
                </a:solidFill>
              </a:rPr>
              <a:t> thực hiện thủ tục cấp GCNĐKĐT.</a:t>
            </a:r>
            <a:endParaRPr lang="en-US" altLang="en-US" sz="2800" b="1">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endParaRPr lang="en-US" altLang="en-US"/>
          </a:p>
        </p:txBody>
      </p:sp>
      <p:sp>
        <p:nvSpPr>
          <p:cNvPr id="165891" name="Content Placeholder 2"/>
          <p:cNvSpPr>
            <a:spLocks noGrp="1"/>
          </p:cNvSpPr>
          <p:nvPr>
            <p:ph idx="1"/>
          </p:nvPr>
        </p:nvSpPr>
        <p:spPr>
          <a:xfrm>
            <a:off x="0" y="228600"/>
            <a:ext cx="9144000" cy="6400800"/>
          </a:xfrm>
        </p:spPr>
        <p:txBody>
          <a:bodyPr/>
          <a:lstStyle/>
          <a:p>
            <a:pPr algn="just"/>
            <a:r>
              <a:rPr lang="en-US" altLang="en-US" b="1">
                <a:latin typeface="Times New Roman" panose="02020603050405020304" pitchFamily="18" charset="0"/>
                <a:cs typeface="Times New Roman" panose="02020603050405020304" pitchFamily="18" charset="0"/>
              </a:rPr>
              <a:t>3. Đối với dự án đầu tư tại các điều 30, 31 và 32 của Luật ĐT (diện QĐCTĐT-thẩm định): </a:t>
            </a:r>
            <a:r>
              <a:rPr lang="en-US" altLang="en-US" b="1">
                <a:solidFill>
                  <a:srgbClr val="00B050"/>
                </a:solidFill>
                <a:latin typeface="Times New Roman" panose="02020603050405020304" pitchFamily="18" charset="0"/>
                <a:cs typeface="Times New Roman" panose="02020603050405020304" pitchFamily="18" charset="0"/>
              </a:rPr>
              <a:t>NĐT trong nước, TCKT tại Đ23.2 </a:t>
            </a:r>
            <a:r>
              <a:rPr lang="en-US" altLang="en-US" b="1">
                <a:latin typeface="Times New Roman" panose="02020603050405020304" pitchFamily="18" charset="0"/>
                <a:cs typeface="Times New Roman" panose="02020603050405020304" pitchFamily="18" charset="0"/>
              </a:rPr>
              <a:t>của Luật ĐT </a:t>
            </a:r>
            <a:r>
              <a:rPr lang="en-US" altLang="en-US" b="1">
                <a:solidFill>
                  <a:srgbClr val="FF0000"/>
                </a:solidFill>
                <a:latin typeface="Times New Roman" panose="02020603050405020304" pitchFamily="18" charset="0"/>
                <a:cs typeface="Times New Roman" panose="02020603050405020304" pitchFamily="18" charset="0"/>
              </a:rPr>
              <a:t>thực hiện DAĐT sau khi được quyết định chủ trương đầu tư. </a:t>
            </a:r>
            <a:r>
              <a:rPr lang="en-US" altLang="en-US" b="1">
                <a:latin typeface="Times New Roman" panose="02020603050405020304" pitchFamily="18" charset="0"/>
                <a:cs typeface="Times New Roman" panose="02020603050405020304" pitchFamily="18" charset="0"/>
              </a:rPr>
              <a:t>(nhận VB thông báo của CQQLĐT)</a:t>
            </a:r>
          </a:p>
          <a:p>
            <a:pPr algn="just">
              <a:buFont typeface="Arial" panose="020B0604020202020204" pitchFamily="34" charset="0"/>
              <a:buNone/>
            </a:pPr>
            <a:endParaRPr lang="en-US" altLang="en-US" b="1">
              <a:solidFill>
                <a:srgbClr val="FF0000"/>
              </a:solidFill>
              <a:latin typeface="Times New Roman" panose="02020603050405020304" pitchFamily="18" charset="0"/>
              <a:cs typeface="Times New Roman" panose="02020603050405020304" pitchFamily="18" charset="0"/>
            </a:endParaRPr>
          </a:p>
          <a:p>
            <a:pPr algn="just"/>
            <a:r>
              <a:rPr lang="en-US" altLang="en-US" b="1">
                <a:latin typeface="Times New Roman" panose="02020603050405020304" pitchFamily="18" charset="0"/>
                <a:cs typeface="Times New Roman" panose="02020603050405020304" pitchFamily="18" charset="0"/>
              </a:rPr>
              <a:t>4. Trường hợp </a:t>
            </a:r>
            <a:r>
              <a:rPr lang="en-US" altLang="en-US" b="1" i="1" u="sng">
                <a:solidFill>
                  <a:srgbClr val="00B050"/>
                </a:solidFill>
                <a:latin typeface="Times New Roman" panose="02020603050405020304" pitchFamily="18" charset="0"/>
                <a:cs typeface="Times New Roman" panose="02020603050405020304" pitchFamily="18" charset="0"/>
              </a:rPr>
              <a:t>có nhu cầu </a:t>
            </a:r>
            <a:r>
              <a:rPr lang="en-US" altLang="en-US" b="1" i="1" u="sng">
                <a:solidFill>
                  <a:srgbClr val="FF0000"/>
                </a:solidFill>
                <a:latin typeface="Times New Roman" panose="02020603050405020304" pitchFamily="18" charset="0"/>
                <a:cs typeface="Times New Roman" panose="02020603050405020304" pitchFamily="18" charset="0"/>
              </a:rPr>
              <a:t>cấp Giấy CNĐKĐT đối với dự án đầu tư quy định tại điểm </a:t>
            </a:r>
            <a:r>
              <a:rPr lang="en-US" altLang="en-US" b="1" i="1" u="sng">
                <a:solidFill>
                  <a:srgbClr val="00B050"/>
                </a:solidFill>
                <a:latin typeface="Times New Roman" panose="02020603050405020304" pitchFamily="18" charset="0"/>
                <a:cs typeface="Times New Roman" panose="02020603050405020304" pitchFamily="18" charset="0"/>
              </a:rPr>
              <a:t>a và điểm b </a:t>
            </a:r>
            <a:r>
              <a:rPr lang="en-US" altLang="en-US" b="1" i="1" u="sng">
                <a:solidFill>
                  <a:srgbClr val="FF0000"/>
                </a:solidFill>
                <a:latin typeface="Times New Roman" panose="02020603050405020304" pitchFamily="18" charset="0"/>
                <a:cs typeface="Times New Roman" panose="02020603050405020304" pitchFamily="18" charset="0"/>
              </a:rPr>
              <a:t>khoản 2 Điều 36</a:t>
            </a:r>
            <a:r>
              <a:rPr lang="en-US" altLang="en-US" b="1">
                <a:latin typeface="Times New Roman" panose="02020603050405020304" pitchFamily="18" charset="0"/>
                <a:cs typeface="Times New Roman" panose="02020603050405020304" pitchFamily="18" charset="0"/>
              </a:rPr>
              <a:t>, NĐT thực hiện thủ tục cấp Giấy CNĐKĐT theo Điều 37 của Luật ĐT.</a:t>
            </a:r>
          </a:p>
          <a:p>
            <a:pPr algn="just"/>
            <a:endParaRPr lang="en-US" altLang="en-US" b="1">
              <a:latin typeface="Times New Roman" panose="02020603050405020304" pitchFamily="18" charset="0"/>
              <a:cs typeface="Times New Roman" panose="02020603050405020304" pitchFamily="18" charset="0"/>
            </a:endParaRPr>
          </a:p>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304800"/>
            <a:ext cx="7793038" cy="1462088"/>
          </a:xfrm>
        </p:spPr>
        <p:txBody>
          <a:bodyPr/>
          <a:lstStyle/>
          <a:p>
            <a:pPr algn="ctr" eaLnBrk="1" hangingPunct="1"/>
            <a:br>
              <a:rPr lang="en-US" altLang="en-US" sz="3200" u="sng"/>
            </a:br>
            <a:endParaRPr lang="en-US" altLang="en-US" sz="3200" u="sng"/>
          </a:p>
        </p:txBody>
      </p:sp>
      <p:sp>
        <p:nvSpPr>
          <p:cNvPr id="19459" name="Content Placeholder 2"/>
          <p:cNvSpPr>
            <a:spLocks noGrp="1"/>
          </p:cNvSpPr>
          <p:nvPr>
            <p:ph idx="1"/>
          </p:nvPr>
        </p:nvSpPr>
        <p:spPr>
          <a:xfrm>
            <a:off x="0" y="2017713"/>
            <a:ext cx="9144000" cy="4114800"/>
          </a:xfrm>
        </p:spPr>
        <p:txBody>
          <a:bodyPr/>
          <a:lstStyle/>
          <a:p>
            <a:pPr>
              <a:buFont typeface="Wingdings" panose="05000000000000000000" pitchFamily="2" charset="2"/>
              <a:buNone/>
            </a:pPr>
            <a:r>
              <a:rPr lang="en-US" altLang="en-US" sz="4800" b="1"/>
              <a:t>	</a:t>
            </a:r>
            <a:r>
              <a:rPr lang="en-US" altLang="en-US" sz="4000" b="1"/>
              <a:t>Chương 1. Những vấn đề chung về đầu tư và Luật Đầu tư</a:t>
            </a:r>
            <a:endParaRPr lang="en-US" altLang="en-US" sz="400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endParaRPr lang="en-US" altLang="en-US"/>
          </a:p>
        </p:txBody>
      </p:sp>
      <p:sp>
        <p:nvSpPr>
          <p:cNvPr id="166915" name="Content Placeholder 2"/>
          <p:cNvSpPr>
            <a:spLocks noGrp="1"/>
          </p:cNvSpPr>
          <p:nvPr>
            <p:ph idx="1"/>
          </p:nvPr>
        </p:nvSpPr>
        <p:spPr>
          <a:xfrm>
            <a:off x="0" y="0"/>
            <a:ext cx="9144000" cy="6858000"/>
          </a:xfrm>
        </p:spPr>
        <p:txBody>
          <a:bodyPr/>
          <a:lstStyle/>
          <a:p>
            <a:pPr algn="just">
              <a:buFont typeface="Arial" panose="020B0604020202020204" pitchFamily="34" charset="0"/>
              <a:buNone/>
            </a:pPr>
            <a:r>
              <a:rPr lang="en-US" altLang="en-US" b="1">
                <a:solidFill>
                  <a:srgbClr val="FF0000"/>
                </a:solidFill>
              </a:rPr>
              <a:t>Thủ tục cấp Giấy CNĐKĐT Điều 37. </a:t>
            </a:r>
          </a:p>
          <a:p>
            <a:pPr algn="just">
              <a:buFont typeface="Arial" panose="020B0604020202020204" pitchFamily="34" charset="0"/>
              <a:buNone/>
            </a:pPr>
            <a:r>
              <a:rPr lang="en-US" altLang="en-US" sz="2600" b="1"/>
              <a:t>1. Đối với DAĐT </a:t>
            </a:r>
            <a:r>
              <a:rPr lang="en-US" altLang="en-US" sz="2600" b="1" u="sng">
                <a:solidFill>
                  <a:srgbClr val="00B050"/>
                </a:solidFill>
              </a:rPr>
              <a:t>thuộc diện quyết định chủ trương đầu tư </a:t>
            </a:r>
            <a:r>
              <a:rPr lang="en-US" altLang="en-US" sz="2600" b="1"/>
              <a:t>tại các điều 30, 31 và 32, CQĐKĐT cấp Giấy CNĐKĐT cho nhà đầu tư (</a:t>
            </a:r>
            <a:r>
              <a:rPr lang="en-US" altLang="en-US" sz="2600" b="1" i="1"/>
              <a:t>NĐTNN, F1,F2,Fn; NĐTTN và TCKT không phải F1,F2,Fn có nhu cầu) </a:t>
            </a:r>
            <a:r>
              <a:rPr lang="en-US" altLang="en-US" sz="2600" b="1"/>
              <a:t>trong </a:t>
            </a:r>
            <a:r>
              <a:rPr lang="en-US" altLang="en-US" sz="2600" b="1">
                <a:solidFill>
                  <a:srgbClr val="0070C0"/>
                </a:solidFill>
              </a:rPr>
              <a:t>thời hạn 05 ngày </a:t>
            </a:r>
            <a:r>
              <a:rPr lang="en-US" altLang="en-US" sz="2600" b="1"/>
              <a:t>làm việc kể từ ngày nhận được VB quyết định chủ trương.</a:t>
            </a:r>
          </a:p>
          <a:p>
            <a:pPr algn="just">
              <a:buFont typeface="Arial" panose="020B0604020202020204" pitchFamily="34" charset="0"/>
              <a:buNone/>
            </a:pPr>
            <a:endParaRPr lang="en-US" altLang="en-US" sz="2600" b="1"/>
          </a:p>
          <a:p>
            <a:pPr algn="just">
              <a:buFont typeface="Arial" panose="020B0604020202020204" pitchFamily="34" charset="0"/>
              <a:buNone/>
            </a:pPr>
            <a:r>
              <a:rPr lang="en-US" altLang="en-US" sz="2600" b="1"/>
              <a:t>2. Đối với DAĐT </a:t>
            </a:r>
            <a:r>
              <a:rPr lang="en-US" altLang="en-US" sz="2600" b="1" i="1" u="sng">
                <a:solidFill>
                  <a:srgbClr val="00B050"/>
                </a:solidFill>
              </a:rPr>
              <a:t>không thuộc diện quyết định chủ trương đầu tư</a:t>
            </a:r>
            <a:r>
              <a:rPr lang="en-US" altLang="en-US" sz="2600" b="1"/>
              <a:t>, NĐT</a:t>
            </a:r>
            <a:r>
              <a:rPr lang="en-US" altLang="en-US" sz="2600" b="1">
                <a:solidFill>
                  <a:srgbClr val="FF0000"/>
                </a:solidFill>
              </a:rPr>
              <a:t> </a:t>
            </a:r>
            <a:r>
              <a:rPr lang="en-US" altLang="en-US" sz="2600" b="1"/>
              <a:t>(</a:t>
            </a:r>
            <a:r>
              <a:rPr lang="en-US" altLang="en-US" sz="2600" b="1" i="1"/>
              <a:t>NĐTNN, F1,F2,Fn; NĐTTN và TCKT không phải F1,F2,Fn có nhu cầu ) </a:t>
            </a:r>
            <a:r>
              <a:rPr lang="en-US" altLang="en-US" sz="2600" b="1"/>
              <a:t>thực hiện thủ tục cấp Giấy… theo quy định:</a:t>
            </a:r>
          </a:p>
          <a:p>
            <a:pPr algn="just"/>
            <a:r>
              <a:rPr lang="en-US" altLang="en-US" sz="2600" b="1"/>
              <a:t>a) Nhà đầu tư nộp hồ sơ theo Đ33 Luật ĐT cho CQĐKĐT;</a:t>
            </a:r>
          </a:p>
          <a:p>
            <a:pPr algn="just">
              <a:buFont typeface="Arial" panose="020B0604020202020204" pitchFamily="34" charset="0"/>
              <a:buNone/>
            </a:pPr>
            <a:endParaRPr lang="en-US" altLang="en-US" sz="2600" b="1"/>
          </a:p>
          <a:p>
            <a:pPr algn="just"/>
            <a:r>
              <a:rPr lang="en-US" altLang="en-US" sz="2600" b="1"/>
              <a:t>b) Trong </a:t>
            </a:r>
            <a:r>
              <a:rPr lang="en-US" altLang="en-US" sz="2600" b="1">
                <a:solidFill>
                  <a:srgbClr val="0070C0"/>
                </a:solidFill>
              </a:rPr>
              <a:t>thời hạn 15 ngày </a:t>
            </a:r>
            <a:r>
              <a:rPr lang="en-US" altLang="en-US" sz="2600" b="1"/>
              <a:t>kể từ ngày nhận được đủ hồ sơ, CQĐKĐT cấp Giấy CNĐKĐT; trường hợp từ chối phải thông báo bằng VB cho NĐT và nêu rõ lý do.</a:t>
            </a:r>
          </a:p>
          <a:p>
            <a:pPr algn="just"/>
            <a:endParaRPr lang="en-US" altLang="en-US" sz="2600" b="1"/>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endParaRPr lang="en-US" altLang="en-US"/>
          </a:p>
        </p:txBody>
      </p:sp>
      <p:sp>
        <p:nvSpPr>
          <p:cNvPr id="167939" name="Content Placeholder 2"/>
          <p:cNvSpPr>
            <a:spLocks noGrp="1"/>
          </p:cNvSpPr>
          <p:nvPr>
            <p:ph idx="1"/>
          </p:nvPr>
        </p:nvSpPr>
        <p:spPr>
          <a:xfrm>
            <a:off x="0" y="0"/>
            <a:ext cx="9144000" cy="6126163"/>
          </a:xfrm>
        </p:spPr>
        <p:txBody>
          <a:bodyPr/>
          <a:lstStyle/>
          <a:p>
            <a:pPr>
              <a:buFont typeface="Arial" panose="020B0604020202020204" pitchFamily="34" charset="0"/>
              <a:buNone/>
            </a:pPr>
            <a:r>
              <a:rPr lang="en-US" altLang="en-US" b="1"/>
              <a:t>	</a:t>
            </a:r>
            <a:r>
              <a:rPr lang="en-US" altLang="en-US" b="1">
                <a:solidFill>
                  <a:srgbClr val="00B0F0"/>
                </a:solidFill>
              </a:rPr>
              <a:t>Thẩm quyền cấp, điều chỉnh và thu hồi Giấy chứng nhận đăng ký đầu tư: Điều 38. </a:t>
            </a:r>
          </a:p>
          <a:p>
            <a:pPr algn="just"/>
            <a:endParaRPr lang="en-US" altLang="en-US" sz="2500" b="1">
              <a:latin typeface="Times New Roman" panose="02020603050405020304" pitchFamily="18" charset="0"/>
              <a:cs typeface="Times New Roman" panose="02020603050405020304" pitchFamily="18" charset="0"/>
            </a:endParaRPr>
          </a:p>
          <a:p>
            <a:pPr algn="just"/>
            <a:r>
              <a:rPr lang="en-US" altLang="en-US" sz="2500" b="1">
                <a:latin typeface="Times New Roman" panose="02020603050405020304" pitchFamily="18" charset="0"/>
                <a:cs typeface="Times New Roman" panose="02020603050405020304" pitchFamily="18" charset="0"/>
              </a:rPr>
              <a:t>1. </a:t>
            </a:r>
            <a:r>
              <a:rPr lang="en-US" altLang="en-US" sz="2500" b="1" i="1" u="sng">
                <a:solidFill>
                  <a:srgbClr val="FF0000"/>
                </a:solidFill>
                <a:latin typeface="Times New Roman" panose="02020603050405020304" pitchFamily="18" charset="0"/>
                <a:cs typeface="Times New Roman" panose="02020603050405020304" pitchFamily="18" charset="0"/>
              </a:rPr>
              <a:t>Ban Quản lý </a:t>
            </a:r>
            <a:r>
              <a:rPr lang="en-US" altLang="en-US" sz="2500" b="1">
                <a:latin typeface="Times New Roman" panose="02020603050405020304" pitchFamily="18" charset="0"/>
                <a:cs typeface="Times New Roman" panose="02020603050405020304" pitchFamily="18" charset="0"/>
              </a:rPr>
              <a:t>khu CN, khu CX, khu CN cao, khu KT tiếp nhận, cấp, điều chỉnh, thu hồi Giấy…đối với </a:t>
            </a:r>
            <a:r>
              <a:rPr lang="en-US" altLang="en-US" sz="2500" b="1">
                <a:solidFill>
                  <a:srgbClr val="00B050"/>
                </a:solidFill>
                <a:latin typeface="Times New Roman" panose="02020603050405020304" pitchFamily="18" charset="0"/>
                <a:cs typeface="Times New Roman" panose="02020603050405020304" pitchFamily="18" charset="0"/>
              </a:rPr>
              <a:t>D.A trong khu</a:t>
            </a:r>
            <a:r>
              <a:rPr lang="en-US" altLang="en-US" sz="2500" b="1">
                <a:latin typeface="Times New Roman" panose="02020603050405020304" pitchFamily="18" charset="0"/>
                <a:cs typeface="Times New Roman" panose="02020603050405020304" pitchFamily="18" charset="0"/>
              </a:rPr>
              <a:t>…</a:t>
            </a:r>
          </a:p>
          <a:p>
            <a:pPr algn="just">
              <a:buFont typeface="Arial" panose="020B0604020202020204" pitchFamily="34" charset="0"/>
              <a:buNone/>
            </a:pPr>
            <a:endParaRPr lang="en-US" altLang="en-US" sz="2500" b="1">
              <a:latin typeface="Times New Roman" panose="02020603050405020304" pitchFamily="18" charset="0"/>
              <a:cs typeface="Times New Roman" panose="02020603050405020304" pitchFamily="18" charset="0"/>
            </a:endParaRPr>
          </a:p>
          <a:p>
            <a:pPr algn="just"/>
            <a:r>
              <a:rPr lang="en-US" altLang="en-US" sz="2500" b="1">
                <a:latin typeface="Times New Roman" panose="02020603050405020304" pitchFamily="18" charset="0"/>
                <a:cs typeface="Times New Roman" panose="02020603050405020304" pitchFamily="18" charset="0"/>
              </a:rPr>
              <a:t>2</a:t>
            </a:r>
            <a:r>
              <a:rPr lang="en-US" altLang="en-US" sz="2500" b="1" i="1" u="sng">
                <a:latin typeface="Times New Roman" panose="02020603050405020304" pitchFamily="18" charset="0"/>
                <a:cs typeface="Times New Roman" panose="02020603050405020304" pitchFamily="18" charset="0"/>
              </a:rPr>
              <a:t>. </a:t>
            </a:r>
            <a:r>
              <a:rPr lang="en-US" altLang="en-US" sz="2500" b="1" i="1" u="sng">
                <a:solidFill>
                  <a:srgbClr val="FF0000"/>
                </a:solidFill>
                <a:latin typeface="Times New Roman" panose="02020603050405020304" pitchFamily="18" charset="0"/>
                <a:cs typeface="Times New Roman" panose="02020603050405020304" pitchFamily="18" charset="0"/>
              </a:rPr>
              <a:t>Sở KH &amp; ĐT </a:t>
            </a:r>
            <a:r>
              <a:rPr lang="en-US" altLang="en-US" sz="2500" b="1">
                <a:latin typeface="Times New Roman" panose="02020603050405020304" pitchFamily="18" charset="0"/>
                <a:cs typeface="Times New Roman" panose="02020603050405020304" pitchFamily="18" charset="0"/>
              </a:rPr>
              <a:t>tiếp nhận, cấp, điều chỉnh, thu hồi Giấy CNĐKĐT đối với các D.A </a:t>
            </a:r>
            <a:r>
              <a:rPr lang="en-US" altLang="en-US" sz="2500" b="1">
                <a:solidFill>
                  <a:srgbClr val="00B050"/>
                </a:solidFill>
                <a:latin typeface="Times New Roman" panose="02020603050405020304" pitchFamily="18" charset="0"/>
                <a:cs typeface="Times New Roman" panose="02020603050405020304" pitchFamily="18" charset="0"/>
              </a:rPr>
              <a:t>ngoài khu</a:t>
            </a:r>
            <a:r>
              <a:rPr lang="en-US" altLang="en-US" sz="2500" b="1">
                <a:latin typeface="Times New Roman" panose="02020603050405020304" pitchFamily="18" charset="0"/>
                <a:cs typeface="Times New Roman" panose="02020603050405020304" pitchFamily="18" charset="0"/>
              </a:rPr>
              <a:t>… trừ trường hợp quy định tại khoản 3 Điều này.</a:t>
            </a:r>
          </a:p>
          <a:p>
            <a:pPr algn="just">
              <a:buFont typeface="Arial" panose="020B0604020202020204" pitchFamily="34" charset="0"/>
              <a:buNone/>
            </a:pPr>
            <a:endParaRPr lang="en-US" altLang="en-US" sz="2500" b="1">
              <a:latin typeface="Times New Roman" panose="02020603050405020304" pitchFamily="18" charset="0"/>
              <a:cs typeface="Times New Roman" panose="02020603050405020304" pitchFamily="18" charset="0"/>
            </a:endParaRPr>
          </a:p>
          <a:p>
            <a:pPr algn="just"/>
            <a:r>
              <a:rPr lang="en-US" altLang="en-US" sz="2500" b="1">
                <a:latin typeface="Times New Roman" panose="02020603050405020304" pitchFamily="18" charset="0"/>
                <a:cs typeface="Times New Roman" panose="02020603050405020304" pitchFamily="18" charset="0"/>
              </a:rPr>
              <a:t>3. </a:t>
            </a:r>
            <a:r>
              <a:rPr lang="en-US" altLang="en-US" sz="2500" b="1" i="1" u="sng">
                <a:solidFill>
                  <a:srgbClr val="FF0000"/>
                </a:solidFill>
                <a:latin typeface="Times New Roman" panose="02020603050405020304" pitchFamily="18" charset="0"/>
                <a:cs typeface="Times New Roman" panose="02020603050405020304" pitchFamily="18" charset="0"/>
              </a:rPr>
              <a:t>Sở KH &amp; ĐT nơi NĐT đặt hoặc dự kiến đặt trụ sở chính hoặc văn phòng điều hành</a:t>
            </a:r>
            <a:r>
              <a:rPr lang="en-US" altLang="en-US" sz="2500" b="1">
                <a:solidFill>
                  <a:srgbClr val="FF0000"/>
                </a:solidFill>
                <a:latin typeface="Times New Roman" panose="02020603050405020304" pitchFamily="18" charset="0"/>
                <a:cs typeface="Times New Roman" panose="02020603050405020304" pitchFamily="18" charset="0"/>
              </a:rPr>
              <a:t> </a:t>
            </a:r>
            <a:r>
              <a:rPr lang="en-US" altLang="en-US" sz="2500" b="1">
                <a:latin typeface="Times New Roman" panose="02020603050405020304" pitchFamily="18" charset="0"/>
                <a:cs typeface="Times New Roman" panose="02020603050405020304" pitchFamily="18" charset="0"/>
              </a:rPr>
              <a:t>để thực hiện dự án tiếp nhận, cấp, điều chỉnh, thu hồi Giấy CNĐKĐT đối với:</a:t>
            </a:r>
          </a:p>
          <a:p>
            <a:pPr algn="just"/>
            <a:r>
              <a:rPr lang="en-US" altLang="en-US" sz="2500" b="1">
                <a:latin typeface="Times New Roman" panose="02020603050405020304" pitchFamily="18" charset="0"/>
                <a:cs typeface="Times New Roman" panose="02020603050405020304" pitchFamily="18" charset="0"/>
              </a:rPr>
              <a:t>a) Dự án thực hiện trên địa bàn </a:t>
            </a:r>
            <a:r>
              <a:rPr lang="en-US" altLang="en-US" sz="2500" b="1">
                <a:solidFill>
                  <a:srgbClr val="00B050"/>
                </a:solidFill>
                <a:latin typeface="Times New Roman" panose="02020603050405020304" pitchFamily="18" charset="0"/>
                <a:cs typeface="Times New Roman" panose="02020603050405020304" pitchFamily="18" charset="0"/>
              </a:rPr>
              <a:t>nhiều tỉnh, TP trực thuộc TW;</a:t>
            </a:r>
          </a:p>
          <a:p>
            <a:pPr algn="just"/>
            <a:r>
              <a:rPr lang="en-US" altLang="en-US" sz="2500" b="1">
                <a:latin typeface="Times New Roman" panose="02020603050405020304" pitchFamily="18" charset="0"/>
                <a:cs typeface="Times New Roman" panose="02020603050405020304" pitchFamily="18" charset="0"/>
              </a:rPr>
              <a:t>b) Dự án thực hiện ở </a:t>
            </a:r>
            <a:r>
              <a:rPr lang="en-US" altLang="en-US" sz="2500" b="1">
                <a:solidFill>
                  <a:srgbClr val="00B050"/>
                </a:solidFill>
                <a:latin typeface="Times New Roman" panose="02020603050405020304" pitchFamily="18" charset="0"/>
                <a:cs typeface="Times New Roman" panose="02020603050405020304" pitchFamily="18" charset="0"/>
              </a:rPr>
              <a:t>trong và ngoài khu …</a:t>
            </a:r>
          </a:p>
          <a:p>
            <a:pPr algn="just"/>
            <a:endParaRPr lang="en-US" altLang="en-US" sz="25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endParaRPr lang="en-US" altLang="en-US"/>
          </a:p>
        </p:txBody>
      </p:sp>
      <p:sp>
        <p:nvSpPr>
          <p:cNvPr id="168963" name="Content Placeholder 2"/>
          <p:cNvSpPr>
            <a:spLocks noGrp="1"/>
          </p:cNvSpPr>
          <p:nvPr>
            <p:ph idx="1"/>
          </p:nvPr>
        </p:nvSpPr>
        <p:spPr>
          <a:xfrm>
            <a:off x="609600" y="2017713"/>
            <a:ext cx="8345488" cy="4114800"/>
          </a:xfrm>
        </p:spPr>
        <p:txBody>
          <a:bodyPr/>
          <a:lstStyle/>
          <a:p>
            <a:pPr>
              <a:buFont typeface="Arial" panose="020B0604020202020204" pitchFamily="34" charset="0"/>
              <a:buNone/>
            </a:pPr>
            <a:r>
              <a:rPr lang="en-US" altLang="en-US" b="1"/>
              <a:t>Phân biệt:</a:t>
            </a:r>
          </a:p>
          <a:p>
            <a:r>
              <a:rPr lang="en-US" altLang="en-US" b="1"/>
              <a:t>Luật ĐT 2005: GIẤY </a:t>
            </a:r>
            <a:r>
              <a:rPr lang="en-US" altLang="en-US" b="1" i="1" u="sng">
                <a:solidFill>
                  <a:srgbClr val="FF0000"/>
                </a:solidFill>
              </a:rPr>
              <a:t>CHỨNG NHẬN </a:t>
            </a:r>
            <a:r>
              <a:rPr lang="en-US" altLang="en-US" b="1"/>
              <a:t>ĐẦU TƯ</a:t>
            </a:r>
          </a:p>
          <a:p>
            <a:pPr>
              <a:buFont typeface="Arial" panose="020B0604020202020204" pitchFamily="34" charset="0"/>
              <a:buNone/>
            </a:pPr>
            <a:endParaRPr lang="en-US" altLang="en-US" b="1"/>
          </a:p>
          <a:p>
            <a:r>
              <a:rPr lang="en-US" altLang="en-US" b="1"/>
              <a:t>Luật ĐT 2014: GIẤY </a:t>
            </a:r>
            <a:r>
              <a:rPr lang="en-US" altLang="en-US" b="1" u="sng">
                <a:solidFill>
                  <a:srgbClr val="FF0000"/>
                </a:solidFill>
              </a:rPr>
              <a:t>CHỨNG NHẬN </a:t>
            </a:r>
            <a:r>
              <a:rPr lang="en-US" altLang="en-US" b="1" u="sng">
                <a:solidFill>
                  <a:srgbClr val="00B0F0"/>
                </a:solidFill>
              </a:rPr>
              <a:t>ĐĂNG KÝ </a:t>
            </a:r>
            <a:r>
              <a:rPr lang="en-US" altLang="en-US" b="1"/>
              <a:t>ĐẦU TƯ</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endParaRPr lang="en-US" altLang="en-US"/>
          </a:p>
        </p:txBody>
      </p:sp>
      <p:sp>
        <p:nvSpPr>
          <p:cNvPr id="169987" name="Content Placeholder 2"/>
          <p:cNvSpPr>
            <a:spLocks noGrp="1"/>
          </p:cNvSpPr>
          <p:nvPr>
            <p:ph idx="1"/>
          </p:nvPr>
        </p:nvSpPr>
        <p:spPr>
          <a:xfrm>
            <a:off x="0" y="0"/>
            <a:ext cx="9144000" cy="6126163"/>
          </a:xfrm>
        </p:spPr>
        <p:txBody>
          <a:bodyPr/>
          <a:lstStyle/>
          <a:p>
            <a:pPr algn="just">
              <a:buFont typeface="Arial" panose="020B0604020202020204" pitchFamily="34" charset="0"/>
              <a:buNone/>
            </a:pPr>
            <a:r>
              <a:rPr lang="en-US" altLang="en-US" sz="3500" b="1">
                <a:solidFill>
                  <a:srgbClr val="00B0F0"/>
                </a:solidFill>
              </a:rPr>
              <a:t>Lưu ý: đối với dự án </a:t>
            </a:r>
            <a:r>
              <a:rPr lang="en-US" altLang="en-US" sz="3500" b="1" u="sng">
                <a:solidFill>
                  <a:srgbClr val="FF0000"/>
                </a:solidFill>
              </a:rPr>
              <a:t>PPP</a:t>
            </a:r>
          </a:p>
          <a:p>
            <a:pPr algn="just">
              <a:buFont typeface="Arial" panose="020B0604020202020204" pitchFamily="34" charset="0"/>
              <a:buNone/>
            </a:pPr>
            <a:r>
              <a:rPr lang="en-US" altLang="en-US" sz="2800" b="1"/>
              <a:t>	</a:t>
            </a:r>
            <a:r>
              <a:rPr lang="en-US" altLang="en-US" sz="2800" b="1">
                <a:solidFill>
                  <a:srgbClr val="00B050"/>
                </a:solidFill>
              </a:rPr>
              <a:t>Điều 39. NĐ 15:  Thẩm quyền cấp, điều chỉnh và thu hồi giấy chứng nhận đăng ký đầu tư: PPP</a:t>
            </a:r>
          </a:p>
          <a:p>
            <a:pPr algn="just">
              <a:buFont typeface="Arial" panose="020B0604020202020204" pitchFamily="34" charset="0"/>
              <a:buNone/>
            </a:pPr>
            <a:endParaRPr lang="en-US" altLang="en-US" sz="2800" b="1">
              <a:solidFill>
                <a:srgbClr val="FF0000"/>
              </a:solidFill>
            </a:endParaRPr>
          </a:p>
          <a:p>
            <a:pPr algn="just">
              <a:buFont typeface="Arial" panose="020B0604020202020204" pitchFamily="34" charset="0"/>
              <a:buNone/>
            </a:pPr>
            <a:r>
              <a:rPr lang="en-US" altLang="en-US" sz="2800" b="1">
                <a:solidFill>
                  <a:srgbClr val="FF0000"/>
                </a:solidFill>
              </a:rPr>
              <a:t>1. Bộ Kế hoạch và Đầu tư</a:t>
            </a:r>
            <a:r>
              <a:rPr lang="en-US" altLang="en-US" sz="2800" b="1"/>
              <a:t> cấp, điều chỉnh và thu hồi giấy …</a:t>
            </a:r>
          </a:p>
          <a:p>
            <a:pPr algn="just"/>
            <a:r>
              <a:rPr lang="en-US" altLang="en-US" sz="2800" b="1"/>
              <a:t>a) Các dự án quan trọng quốc gia;</a:t>
            </a:r>
          </a:p>
          <a:p>
            <a:pPr algn="just"/>
            <a:r>
              <a:rPr lang="en-US" altLang="en-US" sz="2800" b="1"/>
              <a:t>b) Các dự án mà Bộ, ngành hoặc CQ được ủy quyền của Bộ, ngành là CQNN có thẩm quyền ký kết hợp đồng dự án;</a:t>
            </a:r>
          </a:p>
          <a:p>
            <a:pPr algn="just"/>
            <a:r>
              <a:rPr lang="en-US" altLang="en-US" sz="2800" b="1"/>
              <a:t>c) Các dự án thực hiện trên địa bàn từ 02 tỉnh, thành phố trực thuộc Trung ương trở lên.</a:t>
            </a:r>
          </a:p>
          <a:p>
            <a:pPr algn="just"/>
            <a:endParaRPr lang="en-US" altLang="en-US" sz="2800" b="1"/>
          </a:p>
          <a:p>
            <a:pPr algn="just">
              <a:buFont typeface="Arial" panose="020B0604020202020204" pitchFamily="34" charset="0"/>
              <a:buNone/>
            </a:pPr>
            <a:r>
              <a:rPr lang="en-US" altLang="en-US" sz="2800" b="1"/>
              <a:t>2</a:t>
            </a:r>
            <a:r>
              <a:rPr lang="en-US" altLang="en-US" sz="2800" b="1">
                <a:solidFill>
                  <a:srgbClr val="FF0000"/>
                </a:solidFill>
              </a:rPr>
              <a:t>. Ủy ban nhân dân cấp tỉnh </a:t>
            </a:r>
            <a:r>
              <a:rPr lang="en-US" altLang="en-US" sz="2800" b="1"/>
              <a:t>cấp, điều chỉnh và thu hồi giấy …đối với các dự án không thuộc quy định tại K1 Điều này.</a:t>
            </a:r>
          </a:p>
          <a:p>
            <a:pPr algn="just"/>
            <a:endParaRPr lang="en-US" altLang="en-US" sz="2500" b="1"/>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endParaRPr lang="en-US" altLang="en-US"/>
          </a:p>
        </p:txBody>
      </p:sp>
      <p:sp>
        <p:nvSpPr>
          <p:cNvPr id="171011" name="Content Placeholder 2"/>
          <p:cNvSpPr>
            <a:spLocks noGrp="1"/>
          </p:cNvSpPr>
          <p:nvPr>
            <p:ph idx="1"/>
          </p:nvPr>
        </p:nvSpPr>
        <p:spPr>
          <a:xfrm>
            <a:off x="0" y="0"/>
            <a:ext cx="8915400" cy="6858000"/>
          </a:xfrm>
        </p:spPr>
        <p:txBody>
          <a:bodyPr/>
          <a:lstStyle/>
          <a:p>
            <a:pPr>
              <a:buFont typeface="Arial" panose="020B0604020202020204" pitchFamily="34" charset="0"/>
              <a:buNone/>
            </a:pPr>
            <a:r>
              <a:rPr lang="en-US" altLang="en-US" b="1">
                <a:solidFill>
                  <a:srgbClr val="FF0000"/>
                </a:solidFill>
              </a:rPr>
              <a:t>Lưu ý: Đối với Đầu tư ra Nước ngoài:</a:t>
            </a:r>
          </a:p>
          <a:p>
            <a:pPr>
              <a:buFont typeface="Arial" panose="020B0604020202020204" pitchFamily="34" charset="0"/>
              <a:buNone/>
            </a:pPr>
            <a:r>
              <a:rPr lang="en-US" altLang="en-US" b="1">
                <a:solidFill>
                  <a:srgbClr val="FF0000"/>
                </a:solidFill>
              </a:rPr>
              <a:t>	</a:t>
            </a:r>
            <a:r>
              <a:rPr lang="en-US" altLang="en-US" b="1">
                <a:solidFill>
                  <a:srgbClr val="00B0F0"/>
                </a:solidFill>
              </a:rPr>
              <a:t> Điều 59. LĐT: Thủ tục cấp Giấy chứng nhận đăng ký đầu tư ra nước ngoài</a:t>
            </a:r>
          </a:p>
          <a:p>
            <a:pPr algn="just"/>
            <a:endParaRPr lang="en-US" altLang="en-US" sz="2800" b="1"/>
          </a:p>
          <a:p>
            <a:pPr algn="just"/>
            <a:r>
              <a:rPr lang="en-US" altLang="en-US" sz="2800" b="1"/>
              <a:t>1. Đối với các dự án đầu tư thuộc diện phải quyết định chủ trương đầu tư ra nước ngoài, </a:t>
            </a:r>
            <a:r>
              <a:rPr lang="en-US" altLang="en-US" sz="2800" b="1" u="sng">
                <a:solidFill>
                  <a:srgbClr val="FF0000"/>
                </a:solidFill>
              </a:rPr>
              <a:t>Bộ Kế hoạch và Đầu tư</a:t>
            </a:r>
            <a:r>
              <a:rPr lang="en-US" altLang="en-US" sz="2800" b="1">
                <a:solidFill>
                  <a:srgbClr val="FF0000"/>
                </a:solidFill>
              </a:rPr>
              <a:t> </a:t>
            </a:r>
            <a:r>
              <a:rPr lang="en-US" altLang="en-US" sz="2800" b="1">
                <a:solidFill>
                  <a:srgbClr val="00B050"/>
                </a:solidFill>
              </a:rPr>
              <a:t>cấp Giấy chứng nhận đăng ký đầu tư </a:t>
            </a:r>
            <a:r>
              <a:rPr lang="en-US" altLang="en-US" sz="2800" b="1"/>
              <a:t>ra nước ngoài cho nhà đầu tư trong thời hạn 05 ngày làm việc kể từ ngày nhận được văn bản quyết định chủ trương đầu tư.</a:t>
            </a:r>
          </a:p>
          <a:p>
            <a:pPr algn="just">
              <a:buFont typeface="Arial" panose="020B0604020202020204" pitchFamily="34" charset="0"/>
              <a:buNone/>
            </a:pPr>
            <a:endParaRPr lang="en-US" altLang="en-US" sz="2800" b="1"/>
          </a:p>
          <a:p>
            <a:pPr algn="just"/>
            <a:r>
              <a:rPr lang="en-US" altLang="en-US" sz="2800" b="1"/>
              <a:t>3. Trong thời hạn 15 ngày kể từ ngày nhận được hồ sơ theo quy định tại khoản 1 Điều này, </a:t>
            </a:r>
            <a:r>
              <a:rPr lang="en-US" altLang="en-US" sz="2800" b="1" u="sng">
                <a:solidFill>
                  <a:srgbClr val="FF0000"/>
                </a:solidFill>
              </a:rPr>
              <a:t>Bộ Kế hoạch và Đầu tư </a:t>
            </a:r>
            <a:r>
              <a:rPr lang="en-US" altLang="en-US" sz="2800" b="1">
                <a:solidFill>
                  <a:srgbClr val="00B050"/>
                </a:solidFill>
              </a:rPr>
              <a:t>cấp Giấy chứng nhận đăng ký đầu tư </a:t>
            </a:r>
            <a:r>
              <a:rPr lang="en-US" altLang="en-US" sz="2800" b="1"/>
              <a:t>ra nước ngoài…</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endParaRPr lang="en-US" altLang="en-US"/>
          </a:p>
        </p:txBody>
      </p:sp>
      <p:sp>
        <p:nvSpPr>
          <p:cNvPr id="172035" name="Content Placeholder 2"/>
          <p:cNvSpPr>
            <a:spLocks noGrp="1"/>
          </p:cNvSpPr>
          <p:nvPr>
            <p:ph idx="1"/>
          </p:nvPr>
        </p:nvSpPr>
        <p:spPr>
          <a:xfrm>
            <a:off x="0" y="0"/>
            <a:ext cx="9144000" cy="6858000"/>
          </a:xfrm>
        </p:spPr>
        <p:txBody>
          <a:bodyPr/>
          <a:lstStyle/>
          <a:p>
            <a:pPr algn="just">
              <a:buFont typeface="Arial" panose="020B0604020202020204" pitchFamily="34" charset="0"/>
              <a:buNone/>
            </a:pPr>
            <a:r>
              <a:rPr lang="en-US" altLang="en-US" sz="2400" b="1">
                <a:solidFill>
                  <a:srgbClr val="3333FF"/>
                </a:solidFill>
              </a:rPr>
              <a:t>Nội dung Giấy chứng nhận đăng ký đầu tư: Điều 39:</a:t>
            </a:r>
          </a:p>
          <a:p>
            <a:pPr algn="just"/>
            <a:r>
              <a:rPr lang="en-US" altLang="en-US" sz="2400" b="1"/>
              <a:t>1. Mã số dự án đầu tư. </a:t>
            </a:r>
          </a:p>
          <a:p>
            <a:pPr algn="just"/>
            <a:r>
              <a:rPr lang="en-US" altLang="en-US" sz="2400" b="1"/>
              <a:t>2. Tên, địa chỉ của nhà đầu tư. </a:t>
            </a:r>
          </a:p>
          <a:p>
            <a:pPr algn="just"/>
            <a:r>
              <a:rPr lang="en-US" altLang="en-US" sz="2400" b="1"/>
              <a:t>3. Tên dự án đầu tư.</a:t>
            </a:r>
          </a:p>
          <a:p>
            <a:pPr algn="just"/>
            <a:r>
              <a:rPr lang="en-US" altLang="en-US" sz="2400" b="1"/>
              <a:t>4. Địa điểm thực hiện dự án đầu tư; diện tích đất sử dụng.</a:t>
            </a:r>
          </a:p>
          <a:p>
            <a:pPr algn="just"/>
            <a:r>
              <a:rPr lang="en-US" altLang="en-US" sz="2400" b="1"/>
              <a:t>5. Mục tiêu, quy mô dự án đầu tư.</a:t>
            </a:r>
          </a:p>
          <a:p>
            <a:pPr algn="just"/>
            <a:r>
              <a:rPr lang="en-US" altLang="en-US" sz="2400" b="1"/>
              <a:t>6. Vốn đầu tư của dự án (gồm vốn góp của nhà đầu tư và vốn huy động), tiến độ góp vốn và huy động các nguồn vốn.</a:t>
            </a:r>
          </a:p>
          <a:p>
            <a:pPr algn="just"/>
            <a:r>
              <a:rPr lang="en-US" altLang="en-US" sz="2400" b="1"/>
              <a:t>7. Thời hạn hoạt động của dự án. </a:t>
            </a:r>
          </a:p>
          <a:p>
            <a:pPr algn="just"/>
            <a:r>
              <a:rPr lang="en-US" altLang="en-US" sz="2400" b="1">
                <a:solidFill>
                  <a:srgbClr val="FF0000"/>
                </a:solidFill>
              </a:rPr>
              <a:t>8. Tiến độ thực hiện dự án đầu tư: tiến độ xây dựng cơ bản và đưa công trình vào hoạt động (nếu có); tiến độ thực hiện các mục tiêu hoạt động, hạng mục chủ yếu của dự án, trường hợp dự án thực hiện theo từng giai đoạn, phải quy định mục tiêu, thời hạn, nội dung hoạt động của từng giai đoạn.</a:t>
            </a:r>
          </a:p>
          <a:p>
            <a:pPr algn="just"/>
            <a:r>
              <a:rPr lang="en-US" altLang="en-US" sz="2400" b="1"/>
              <a:t>9. Ưu đãi, hỗ trợ đầu tư và căn cứ, điều kiện áp dụng (nếu có).</a:t>
            </a:r>
          </a:p>
          <a:p>
            <a:pPr algn="just"/>
            <a:r>
              <a:rPr lang="en-US" altLang="en-US" sz="2400" b="1"/>
              <a:t>10. Các điều kiện đối với nhà đầu tư thực hiện dự án (nếu có). </a:t>
            </a:r>
          </a:p>
          <a:p>
            <a:pPr algn="just"/>
            <a:endParaRPr lang="en-US" altLang="en-US" sz="2200" b="1"/>
          </a:p>
          <a:p>
            <a:pPr algn="just"/>
            <a:endParaRPr lang="en-US" altLang="en-US" sz="2200" b="1"/>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endParaRPr lang="en-US" altLang="en-US"/>
          </a:p>
        </p:txBody>
      </p:sp>
      <p:sp>
        <p:nvSpPr>
          <p:cNvPr id="173059" name="Content Placeholder 2"/>
          <p:cNvSpPr>
            <a:spLocks noGrp="1"/>
          </p:cNvSpPr>
          <p:nvPr>
            <p:ph idx="1"/>
          </p:nvPr>
        </p:nvSpPr>
        <p:spPr>
          <a:xfrm>
            <a:off x="0" y="0"/>
            <a:ext cx="8839200" cy="6126163"/>
          </a:xfrm>
        </p:spPr>
        <p:txBody>
          <a:bodyPr/>
          <a:lstStyle/>
          <a:p>
            <a:pPr>
              <a:buFont typeface="Arial" panose="020B0604020202020204" pitchFamily="34" charset="0"/>
              <a:buNone/>
            </a:pPr>
            <a:r>
              <a:rPr lang="vi-VN" altLang="en-US" sz="2200" b="1">
                <a:solidFill>
                  <a:srgbClr val="3333FF"/>
                </a:solidFill>
              </a:rPr>
              <a:t>Mã số dự án đầu tư</a:t>
            </a:r>
            <a:endParaRPr lang="en-US" altLang="en-US" sz="2200">
              <a:solidFill>
                <a:srgbClr val="3333FF"/>
              </a:solidFill>
            </a:endParaRPr>
          </a:p>
          <a:p>
            <a:pPr algn="just"/>
            <a:r>
              <a:rPr lang="vi-VN" altLang="en-US" sz="2200" b="1"/>
              <a:t>1. Mã số dự án đầu tư là một dãy số gồm 10 chữ số, được tạo tự động bởi Hệ thống thông tin quốc gia về đầu tư nước ngoài và được ghi tại Giấy chứng nhận đăng ký đầu tư.</a:t>
            </a:r>
            <a:endParaRPr lang="en-US" altLang="en-US" sz="2200" b="1"/>
          </a:p>
          <a:p>
            <a:pPr algn="just"/>
            <a:endParaRPr lang="en-US" altLang="en-US" sz="2200" b="1"/>
          </a:p>
          <a:p>
            <a:pPr algn="just"/>
            <a:r>
              <a:rPr lang="vi-VN" altLang="en-US" sz="2200" b="1"/>
              <a:t>2. Mỗi dự án đầu tư được cấp một mã số duy nhất, không thay đổi trong quá trình hoạt động của dự án và không được cấp cho dự án khác. Mã số dự án đầu tư hết hiệu lực khi dự án đầu tư chấm dứt hoạt động.</a:t>
            </a:r>
            <a:endParaRPr lang="en-US" altLang="en-US" sz="2200" b="1"/>
          </a:p>
          <a:p>
            <a:pPr algn="just"/>
            <a:endParaRPr lang="en-US" altLang="en-US" sz="2200" b="1"/>
          </a:p>
          <a:p>
            <a:pPr algn="just"/>
            <a:r>
              <a:rPr lang="vi-VN" altLang="en-US" sz="2200" b="1"/>
              <a:t>3. Đối với dự án đầu tư thực hiện theo Giấy chứng nhận đầu tư, Giấy phép đầu tư hoặc các giấy tờ có giá trị tương đương khác, mã số dự án đầu tư là số Giấy chứng nhận đầu tư, số Giấy phép đầu tư hoặc số giấy tờ tương đương khác đã c</a:t>
            </a:r>
            <a:r>
              <a:rPr lang="en-US" altLang="en-US" sz="2200" b="1"/>
              <a:t>ấ</a:t>
            </a:r>
            <a:r>
              <a:rPr lang="vi-VN" altLang="en-US" sz="2200" b="1"/>
              <a:t>p cho dự án đầu tư. Trường hợp Giấy phép đầu tư, Giấy chứng nhận đầu tư hoặc giấy tờ tương đương khác được điều chỉnh, dự án đầu tư được cấp mã số mới theo quy định tại Khoản 1 Điều này.</a:t>
            </a:r>
            <a:endParaRPr lang="en-US" altLang="en-US" sz="2200" b="1"/>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endParaRPr lang="en-US" altLang="en-US"/>
          </a:p>
        </p:txBody>
      </p:sp>
      <p:sp>
        <p:nvSpPr>
          <p:cNvPr id="174083" name="Content Placeholder 2"/>
          <p:cNvSpPr>
            <a:spLocks noGrp="1"/>
          </p:cNvSpPr>
          <p:nvPr>
            <p:ph idx="1"/>
          </p:nvPr>
        </p:nvSpPr>
        <p:spPr/>
        <p:txBody>
          <a:bodyPr/>
          <a:lstStyle/>
          <a:p>
            <a:r>
              <a:rPr lang="en-US" altLang="en-US" b="1"/>
              <a:t>Phần 1b. Thủ tục cấp Giấy chứng nhận đăng ký đầu tư đối với dự án đầu tư </a:t>
            </a:r>
            <a:r>
              <a:rPr lang="en-US" altLang="en-US" b="1" i="1" u="sng">
                <a:solidFill>
                  <a:srgbClr val="FF0000"/>
                </a:solidFill>
              </a:rPr>
              <a:t>không thuộc diện quyết định chủ trương đầu tư (không thuộc Đ 30, 31, 32 LĐT)</a:t>
            </a:r>
            <a:endParaRPr lang="en-US" altLang="en-US" i="1" u="sng">
              <a:solidFill>
                <a:srgbClr val="FF0000"/>
              </a:solidFill>
            </a:endParaRPr>
          </a:p>
          <a:p>
            <a:endParaRPr lang="en-US" alt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endParaRPr lang="en-US" altLang="en-US"/>
          </a:p>
        </p:txBody>
      </p:sp>
      <p:sp>
        <p:nvSpPr>
          <p:cNvPr id="175107" name="Content Placeholder 2"/>
          <p:cNvSpPr>
            <a:spLocks noGrp="1"/>
          </p:cNvSpPr>
          <p:nvPr>
            <p:ph idx="1"/>
          </p:nvPr>
        </p:nvSpPr>
        <p:spPr>
          <a:xfrm>
            <a:off x="0" y="0"/>
            <a:ext cx="8686800" cy="6126163"/>
          </a:xfrm>
        </p:spPr>
        <p:txBody>
          <a:bodyPr/>
          <a:lstStyle/>
          <a:p>
            <a:pPr algn="just"/>
            <a:endParaRPr lang="en-US" altLang="en-US" sz="2500" b="1">
              <a:solidFill>
                <a:srgbClr val="FF0000"/>
              </a:solidFill>
            </a:endParaRPr>
          </a:p>
          <a:p>
            <a:pPr algn="just"/>
            <a:r>
              <a:rPr lang="en-US" altLang="en-US" sz="2500" b="1">
                <a:solidFill>
                  <a:srgbClr val="FF0000"/>
                </a:solidFill>
              </a:rPr>
              <a:t>Điều 29. NĐ 118 Thủ tục cấp Giấy chứng nhận đăng ký đầu tư đối với dự án đầu tư </a:t>
            </a:r>
            <a:r>
              <a:rPr lang="en-US" altLang="en-US" sz="2500" b="1" i="1" u="sng">
                <a:solidFill>
                  <a:srgbClr val="FF0000"/>
                </a:solidFill>
              </a:rPr>
              <a:t>không thuộc diện quyết định chủ trương đầu tư</a:t>
            </a:r>
            <a:endParaRPr lang="en-US" altLang="en-US" sz="2500" i="1" u="sng">
              <a:solidFill>
                <a:srgbClr val="FF0000"/>
              </a:solidFill>
            </a:endParaRPr>
          </a:p>
          <a:p>
            <a:pPr algn="just"/>
            <a:endParaRPr lang="en-US" altLang="en-US" sz="2500" b="1"/>
          </a:p>
          <a:p>
            <a:pPr algn="just"/>
            <a:r>
              <a:rPr lang="en-US" altLang="en-US" sz="2500" b="1"/>
              <a:t>1. </a:t>
            </a:r>
            <a:r>
              <a:rPr lang="vi-VN" altLang="en-US" sz="2500" b="1"/>
              <a:t>Nhà đầu tư nộp </a:t>
            </a:r>
            <a:r>
              <a:rPr lang="vi-VN" altLang="en-US" sz="2500" b="1" u="sng">
                <a:solidFill>
                  <a:srgbClr val="3333FF"/>
                </a:solidFill>
              </a:rPr>
              <a:t>01 bộ hồ sơ </a:t>
            </a:r>
            <a:r>
              <a:rPr lang="vi-VN" altLang="en-US" sz="2500" b="1"/>
              <a:t>đăng ký đầu tư theo quy định tại Khoản 1 Điều 33 Luật Đầu tư cho Cơ quan đăng ký đầu tư.</a:t>
            </a:r>
            <a:endParaRPr lang="en-US" altLang="en-US" sz="2500" b="1"/>
          </a:p>
          <a:p>
            <a:pPr algn="just">
              <a:buFont typeface="Arial" panose="020B0604020202020204" pitchFamily="34" charset="0"/>
              <a:buNone/>
            </a:pPr>
            <a:endParaRPr lang="en-US" altLang="en-US" sz="2500" b="1"/>
          </a:p>
          <a:p>
            <a:pPr algn="just"/>
            <a:r>
              <a:rPr lang="en-US" altLang="en-US" sz="2500" b="1"/>
              <a:t>2. </a:t>
            </a:r>
            <a:r>
              <a:rPr lang="vi-VN" altLang="en-US" sz="2500" b="1"/>
              <a:t>Đ</a:t>
            </a:r>
            <a:r>
              <a:rPr lang="en-US" altLang="en-US" sz="2500" b="1"/>
              <a:t>ố</a:t>
            </a:r>
            <a:r>
              <a:rPr lang="vi-VN" altLang="en-US" sz="2500" b="1"/>
              <a:t>i với dự án đầu tư đã triển khai hoạt động, nhà đầu tư nộp hồ sơ theo quy định tại Khoản 1 Điều này trong đó đề xuất dự án đầu tư được thay bằng báo cáo tình hình thực hiện dự án đầu tư từ th</a:t>
            </a:r>
            <a:r>
              <a:rPr lang="en-US" altLang="en-US" sz="2500" b="1"/>
              <a:t>ờ</a:t>
            </a:r>
            <a:r>
              <a:rPr lang="vi-VN" altLang="en-US" sz="2500" b="1"/>
              <a:t>i điểm triển khai đến thời điểm đề nghị cấp Giấy chứng nhận đăng ký đầu tư.</a:t>
            </a:r>
            <a:endParaRPr lang="en-US" altLang="en-US" sz="2500" b="1"/>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endParaRPr lang="en-US" altLang="en-US"/>
          </a:p>
        </p:txBody>
      </p:sp>
      <p:sp>
        <p:nvSpPr>
          <p:cNvPr id="176131" name="Content Placeholder 2"/>
          <p:cNvSpPr>
            <a:spLocks noGrp="1"/>
          </p:cNvSpPr>
          <p:nvPr>
            <p:ph idx="1"/>
          </p:nvPr>
        </p:nvSpPr>
        <p:spPr>
          <a:xfrm>
            <a:off x="228600" y="152400"/>
            <a:ext cx="8458200" cy="5973763"/>
          </a:xfrm>
        </p:spPr>
        <p:txBody>
          <a:bodyPr/>
          <a:lstStyle/>
          <a:p>
            <a:pPr algn="just"/>
            <a:r>
              <a:rPr lang="en-US" altLang="en-US" sz="2600" b="1"/>
              <a:t>3. </a:t>
            </a:r>
            <a:r>
              <a:rPr lang="vi-VN" altLang="en-US" sz="2600" b="1" u="sng">
                <a:solidFill>
                  <a:srgbClr val="FF0000"/>
                </a:solidFill>
              </a:rPr>
              <a:t>Cơ quan đăng ký đầu tư cấp Giấy chứng nhận đăng ký đầu tư cho nhà đầu tư </a:t>
            </a:r>
            <a:r>
              <a:rPr lang="vi-VN" altLang="en-US" sz="2600" b="1">
                <a:solidFill>
                  <a:srgbClr val="3333FF"/>
                </a:solidFill>
              </a:rPr>
              <a:t>trong thời hạn 15 </a:t>
            </a:r>
            <a:r>
              <a:rPr lang="vi-VN" altLang="en-US" sz="2600" b="1"/>
              <a:t>ngày kể từ ngày nhận được hồ sơ hợp lệ theo quy định tại Khoản 1 Điều này nếu đáp ứng các điều kiện sau:</a:t>
            </a:r>
            <a:endParaRPr lang="en-US" altLang="en-US" sz="2600" b="1"/>
          </a:p>
          <a:p>
            <a:pPr algn="just"/>
            <a:endParaRPr lang="en-US" altLang="en-US" sz="2600" b="1"/>
          </a:p>
          <a:p>
            <a:pPr algn="just"/>
            <a:r>
              <a:rPr lang="en-US" altLang="en-US" sz="2600" b="1"/>
              <a:t>a) </a:t>
            </a:r>
            <a:r>
              <a:rPr lang="vi-VN" altLang="en-US" sz="2600" b="1"/>
              <a:t>Mục tiêu của dự án đầu tư không thuộc ngành, nghề cấm đầu tư kinh doanh;</a:t>
            </a:r>
            <a:endParaRPr lang="en-US" altLang="en-US" sz="2600" b="1"/>
          </a:p>
          <a:p>
            <a:pPr algn="just"/>
            <a:endParaRPr lang="en-US" altLang="en-US" sz="2600" b="1"/>
          </a:p>
          <a:p>
            <a:pPr algn="just"/>
            <a:r>
              <a:rPr lang="en-US" altLang="en-US" sz="2600" b="1"/>
              <a:t>b) </a:t>
            </a:r>
            <a:r>
              <a:rPr lang="vi-VN" altLang="en-US" sz="2600" b="1"/>
              <a:t>Dự án đầu tư đáp ứn</a:t>
            </a:r>
            <a:r>
              <a:rPr lang="en-US" altLang="en-US" sz="2600" b="1"/>
              <a:t>g </a:t>
            </a:r>
            <a:r>
              <a:rPr lang="vi-VN" altLang="en-US" sz="2600" b="1"/>
              <a:t>điều kiện đầu tư đối với nhà đầu tư nước ngoài theo quy định tại Khoản 1 Điều 10 Nghị định </a:t>
            </a:r>
            <a:r>
              <a:rPr lang="en-US" altLang="en-US" sz="2600" b="1"/>
              <a:t>118 </a:t>
            </a:r>
            <a:r>
              <a:rPr lang="vi-VN" altLang="en-US" sz="2600" b="1"/>
              <a:t>(nếu có).</a:t>
            </a:r>
            <a:endParaRPr lang="en-US" altLang="en-US" sz="2600" b="1"/>
          </a:p>
          <a:p>
            <a:pPr algn="just"/>
            <a:endParaRPr lang="en-US" altLang="en-US" sz="2600"/>
          </a:p>
          <a:p>
            <a:endParaRPr lang="en-US" altLang="en-US" sz="2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647700"/>
            <a:ext cx="8839200" cy="1295400"/>
          </a:xfrm>
        </p:spPr>
        <p:txBody>
          <a:bodyPr/>
          <a:lstStyle/>
          <a:p>
            <a:pPr eaLnBrk="1" hangingPunct="1"/>
            <a:r>
              <a:rPr lang="en-US" altLang="en-US" sz="3200" b="1">
                <a:latin typeface="Times New Roman" panose="02020603050405020304" pitchFamily="18" charset="0"/>
                <a:cs typeface="Times New Roman" panose="02020603050405020304" pitchFamily="18" charset="0"/>
              </a:rPr>
              <a:t>I. KHÁI QUÁT CHUNG VỀ ĐẦU TƯ</a:t>
            </a:r>
            <a:endParaRPr lang="en-US" altLang="en-US" sz="3200" b="1"/>
          </a:p>
        </p:txBody>
      </p:sp>
      <p:sp>
        <p:nvSpPr>
          <p:cNvPr id="20483" name="Rectangle 3"/>
          <p:cNvSpPr>
            <a:spLocks noGrp="1" noChangeArrowheads="1"/>
          </p:cNvSpPr>
          <p:nvPr>
            <p:ph type="body" idx="1"/>
          </p:nvPr>
        </p:nvSpPr>
        <p:spPr>
          <a:xfrm>
            <a:off x="0" y="609600"/>
            <a:ext cx="9144000" cy="6248400"/>
          </a:xfrm>
        </p:spPr>
        <p:txBody>
          <a:bodyPr/>
          <a:lstStyle/>
          <a:p>
            <a:pPr algn="just" eaLnBrk="1" hangingPunct="1">
              <a:buFont typeface="Wingdings" panose="05000000000000000000" pitchFamily="2" charset="2"/>
              <a:buNone/>
            </a:pPr>
            <a:r>
              <a:rPr lang="en-US" altLang="en-US" b="1" u="sng">
                <a:solidFill>
                  <a:srgbClr val="002060"/>
                </a:solidFill>
                <a:latin typeface="Times New Roman" panose="02020603050405020304" pitchFamily="18" charset="0"/>
                <a:cs typeface="Times New Roman" panose="02020603050405020304" pitchFamily="18" charset="0"/>
              </a:rPr>
              <a:t>1. Khái niệm đầu tư, hoạt động đầu tư:</a:t>
            </a:r>
          </a:p>
          <a:p>
            <a:pPr algn="just" eaLnBrk="1" hangingPunct="1"/>
            <a:r>
              <a:rPr lang="en-US" altLang="en-US" b="1" i="1">
                <a:solidFill>
                  <a:srgbClr val="0070C0"/>
                </a:solidFill>
                <a:latin typeface="Times New Roman" panose="02020603050405020304" pitchFamily="18" charset="0"/>
                <a:cs typeface="Times New Roman" panose="02020603050405020304" pitchFamily="18" charset="0"/>
              </a:rPr>
              <a:t>Khái niệm nền tảng: “Hoạt động thương mại”:</a:t>
            </a:r>
          </a:p>
          <a:p>
            <a:pPr algn="just" eaLnBrk="1" hangingPunct="1">
              <a:buFont typeface="Wingdings" panose="05000000000000000000" pitchFamily="2" charset="2"/>
              <a:buNone/>
            </a:pPr>
            <a:endParaRPr lang="en-US" altLang="en-US" b="1" i="1">
              <a:solidFill>
                <a:srgbClr val="0070C0"/>
              </a:solidFill>
              <a:latin typeface="Times New Roman" panose="02020603050405020304" pitchFamily="18" charset="0"/>
              <a:cs typeface="Times New Roman" panose="02020603050405020304" pitchFamily="18" charset="0"/>
            </a:endParaRPr>
          </a:p>
          <a:p>
            <a:pPr algn="just" eaLnBrk="1" hangingPunct="1">
              <a:buFontTx/>
              <a:buChar char="-"/>
            </a:pPr>
            <a:r>
              <a:rPr lang="en-US" altLang="en-US" b="1" i="1">
                <a:solidFill>
                  <a:srgbClr val="FF0000"/>
                </a:solidFill>
                <a:latin typeface="Times New Roman" panose="02020603050405020304" pitchFamily="18" charset="0"/>
                <a:cs typeface="Times New Roman" panose="02020603050405020304" pitchFamily="18" charset="0"/>
              </a:rPr>
              <a:t>Nghĩa hẹp</a:t>
            </a:r>
            <a:r>
              <a:rPr lang="en-US" altLang="en-US" b="1">
                <a:latin typeface="Times New Roman" panose="02020603050405020304" pitchFamily="18" charset="0"/>
                <a:cs typeface="Times New Roman" panose="02020603050405020304" pitchFamily="18" charset="0"/>
              </a:rPr>
              <a:t>: </a:t>
            </a:r>
            <a:r>
              <a:rPr lang="en-SG" altLang="en-US" b="1" i="1">
                <a:latin typeface="Times New Roman" panose="02020603050405020304" pitchFamily="18" charset="0"/>
                <a:cs typeface="Times New Roman" panose="02020603050405020304" pitchFamily="18" charset="0"/>
              </a:rPr>
              <a:t>mua bán hàng hóa + </a:t>
            </a:r>
            <a:r>
              <a:rPr lang="en-SG" altLang="en-US" b="1">
                <a:latin typeface="Times New Roman" panose="02020603050405020304" pitchFamily="18" charset="0"/>
                <a:cs typeface="Times New Roman" panose="02020603050405020304" pitchFamily="18" charset="0"/>
              </a:rPr>
              <a:t>mục đích lợi nhuận</a:t>
            </a:r>
          </a:p>
          <a:p>
            <a:pPr algn="just" eaLnBrk="1" hangingPunct="1">
              <a:buFont typeface="Wingdings" panose="05000000000000000000" pitchFamily="2" charset="2"/>
              <a:buNone/>
            </a:pPr>
            <a:endParaRPr lang="en-SG" altLang="en-US" b="1">
              <a:latin typeface="Times New Roman" panose="02020603050405020304" pitchFamily="18" charset="0"/>
              <a:cs typeface="Times New Roman" panose="02020603050405020304" pitchFamily="18" charset="0"/>
            </a:endParaRPr>
          </a:p>
          <a:p>
            <a:pPr algn="just" eaLnBrk="1" hangingPunct="1">
              <a:buFontTx/>
              <a:buChar char="-"/>
            </a:pPr>
            <a:r>
              <a:rPr lang="en-SG" altLang="en-US" b="1" i="1">
                <a:solidFill>
                  <a:srgbClr val="FF0000"/>
                </a:solidFill>
                <a:latin typeface="Times New Roman" panose="02020603050405020304" pitchFamily="18" charset="0"/>
                <a:cs typeface="Times New Roman" panose="02020603050405020304" pitchFamily="18" charset="0"/>
              </a:rPr>
              <a:t>Nghĩa rộng</a:t>
            </a:r>
            <a:r>
              <a:rPr lang="en-SG" altLang="en-US" b="1">
                <a:latin typeface="Times New Roman" panose="02020603050405020304" pitchFamily="18" charset="0"/>
                <a:cs typeface="Times New Roman" panose="02020603050405020304" pitchFamily="18" charset="0"/>
              </a:rPr>
              <a:t>: MBHH, CƯDV, </a:t>
            </a:r>
            <a:r>
              <a:rPr lang="en-SG" altLang="en-US" b="1" u="sng">
                <a:latin typeface="Times New Roman" panose="02020603050405020304" pitchFamily="18" charset="0"/>
                <a:cs typeface="Times New Roman" panose="02020603050405020304" pitchFamily="18" charset="0"/>
              </a:rPr>
              <a:t>đầu tư</a:t>
            </a:r>
            <a:r>
              <a:rPr lang="en-SG" altLang="en-US" b="1">
                <a:latin typeface="Times New Roman" panose="02020603050405020304" pitchFamily="18" charset="0"/>
                <a:cs typeface="Times New Roman" panose="02020603050405020304" pitchFamily="18" charset="0"/>
              </a:rPr>
              <a:t>, XTTM và các hoạt động nhằm mục đích sinh lợi khác…</a:t>
            </a:r>
            <a:endParaRPr lang="en-US" altLang="en-US" b="1">
              <a:latin typeface="Times New Roman" panose="02020603050405020304" pitchFamily="18" charset="0"/>
              <a:cs typeface="Times New Roman" panose="02020603050405020304" pitchFamily="18" charset="0"/>
            </a:endParaRPr>
          </a:p>
          <a:p>
            <a:pPr algn="just" eaLnBrk="1" hangingPunct="1">
              <a:buFontTx/>
              <a:buChar char="-"/>
            </a:pPr>
            <a:endParaRPr lang="en-US" altLang="en-US" b="1">
              <a:solidFill>
                <a:srgbClr val="00B0F0"/>
              </a:solidFill>
              <a:latin typeface="Times New Roman" panose="02020603050405020304" pitchFamily="18" charset="0"/>
              <a:cs typeface="Times New Roman" panose="02020603050405020304" pitchFamily="18" charset="0"/>
            </a:endParaRPr>
          </a:p>
          <a:p>
            <a:pPr algn="just" eaLnBrk="1" hangingPunct="1">
              <a:buFontTx/>
              <a:buChar char="-"/>
            </a:pPr>
            <a:r>
              <a:rPr lang="en-SG" altLang="en-US" b="1">
                <a:latin typeface="Times New Roman" panose="02020603050405020304" pitchFamily="18" charset="0"/>
                <a:cs typeface="Times New Roman" panose="02020603050405020304" pitchFamily="18" charset="0"/>
              </a:rPr>
              <a:t>Hoạt động đầu tư nằm trong nội hàm của khái niệm hoạt động thương mại.</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endParaRPr lang="en-US" altLang="en-US"/>
          </a:p>
        </p:txBody>
      </p:sp>
      <p:sp>
        <p:nvSpPr>
          <p:cNvPr id="177155" name="Content Placeholder 2"/>
          <p:cNvSpPr>
            <a:spLocks noGrp="1"/>
          </p:cNvSpPr>
          <p:nvPr>
            <p:ph idx="1"/>
          </p:nvPr>
        </p:nvSpPr>
        <p:spPr>
          <a:xfrm>
            <a:off x="0" y="0"/>
            <a:ext cx="9144000" cy="6126163"/>
          </a:xfrm>
        </p:spPr>
        <p:txBody>
          <a:bodyPr/>
          <a:lstStyle/>
          <a:p>
            <a:pPr algn="just">
              <a:buFont typeface="Arial" panose="020B0604020202020204" pitchFamily="34" charset="0"/>
              <a:buNone/>
            </a:pPr>
            <a:r>
              <a:rPr lang="en-US" altLang="en-US" sz="2400" b="1">
                <a:solidFill>
                  <a:srgbClr val="00B050"/>
                </a:solidFill>
              </a:rPr>
              <a:t>PHẦN 6. Điều chỉnh Giấy CNĐK đầu tư  </a:t>
            </a:r>
          </a:p>
          <a:p>
            <a:pPr algn="just">
              <a:buFont typeface="Arial" panose="020B0604020202020204" pitchFamily="34" charset="0"/>
              <a:buNone/>
            </a:pPr>
            <a:r>
              <a:rPr lang="en-US" altLang="en-US" sz="2400" b="1"/>
              <a:t>Khi </a:t>
            </a:r>
            <a:r>
              <a:rPr lang="en-US" altLang="en-US" sz="2400" b="1" u="sng">
                <a:solidFill>
                  <a:srgbClr val="FF0000"/>
                </a:solidFill>
              </a:rPr>
              <a:t>có nhu cầu thay đổi </a:t>
            </a:r>
            <a:r>
              <a:rPr lang="en-US" altLang="en-US" sz="2400" b="1"/>
              <a:t>nội dung Giấy CNĐKĐT, nhà đầu tư thực hiện thủ tục điều chỉnh Giấy…</a:t>
            </a:r>
          </a:p>
          <a:p>
            <a:pPr algn="just"/>
            <a:endParaRPr lang="en-US" altLang="en-US" sz="2400" b="1"/>
          </a:p>
          <a:p>
            <a:pPr algn="just">
              <a:buFont typeface="Arial" panose="020B0604020202020204" pitchFamily="34" charset="0"/>
              <a:buNone/>
            </a:pPr>
            <a:r>
              <a:rPr lang="en-US" altLang="en-US" sz="2400" b="1"/>
              <a:t>2. Hồ sơ điều chỉnh Giấy chứng nhận đăng ký đầu tư gồm:</a:t>
            </a:r>
          </a:p>
          <a:p>
            <a:pPr algn="just"/>
            <a:r>
              <a:rPr lang="en-US" altLang="en-US" sz="2400" b="1"/>
              <a:t>a) Văn bản đề nghị điều chỉnh Giấy chứng nhận đăng ký đầu tư;</a:t>
            </a:r>
          </a:p>
          <a:p>
            <a:pPr algn="just"/>
            <a:r>
              <a:rPr lang="en-US" altLang="en-US" sz="2400" b="1"/>
              <a:t>b) Báo cáo tình hình triển khai dự án đầu tư đến thời điểm đề nghị điều chỉnh dự án đầu tư;</a:t>
            </a:r>
          </a:p>
          <a:p>
            <a:pPr algn="just"/>
            <a:r>
              <a:rPr lang="en-US" altLang="en-US" sz="2400" b="1"/>
              <a:t>c) Quyết định về việc điều chỉnh dự án đầu tư của nhà đầu tư;</a:t>
            </a:r>
          </a:p>
          <a:p>
            <a:pPr algn="just"/>
            <a:r>
              <a:rPr lang="en-US" altLang="en-US" sz="2400" b="1"/>
              <a:t>d) Tài liệu quy định tại các điểm b, c, d, đ và e khoản 1 Điều 33 của Luật ĐT liên quan đến các nội dung điều chỉnh.</a:t>
            </a:r>
          </a:p>
          <a:p>
            <a:pPr algn="just">
              <a:buFont typeface="Arial" panose="020B0604020202020204" pitchFamily="34" charset="0"/>
              <a:buNone/>
            </a:pPr>
            <a:r>
              <a:rPr lang="en-US" altLang="en-US" sz="2400" b="1"/>
              <a:t>3. Trong thời hạn 10 ngày làm việc kể từ ngày nhận đủ hồ sơ theo khoản 1 Điều này, </a:t>
            </a:r>
            <a:r>
              <a:rPr lang="en-US" altLang="en-US" sz="2400" b="1">
                <a:solidFill>
                  <a:srgbClr val="3333FF"/>
                </a:solidFill>
              </a:rPr>
              <a:t>CQĐKĐT điều chỉnh Giấy</a:t>
            </a:r>
            <a:r>
              <a:rPr lang="en-US" altLang="en-US" sz="2400" b="1"/>
              <a:t>…; </a:t>
            </a:r>
          </a:p>
          <a:p>
            <a:pPr algn="just"/>
            <a:endParaRPr lang="en-US" altLang="en-US" sz="2400" b="1"/>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endParaRPr lang="en-US" altLang="en-US"/>
          </a:p>
        </p:txBody>
      </p:sp>
      <p:sp>
        <p:nvSpPr>
          <p:cNvPr id="178179" name="Content Placeholder 2"/>
          <p:cNvSpPr>
            <a:spLocks noGrp="1"/>
          </p:cNvSpPr>
          <p:nvPr>
            <p:ph idx="1"/>
          </p:nvPr>
        </p:nvSpPr>
        <p:spPr>
          <a:xfrm>
            <a:off x="0" y="0"/>
            <a:ext cx="9144000" cy="6126163"/>
          </a:xfrm>
        </p:spPr>
        <p:txBody>
          <a:bodyPr/>
          <a:lstStyle/>
          <a:p>
            <a:pPr algn="just"/>
            <a:r>
              <a:rPr lang="en-US" altLang="en-US" sz="2600" b="1">
                <a:solidFill>
                  <a:srgbClr val="00B050"/>
                </a:solidFill>
              </a:rPr>
              <a:t>4. D</a:t>
            </a:r>
            <a:r>
              <a:rPr lang="en-US" altLang="en-US" sz="2600" b="1" u="sng">
                <a:solidFill>
                  <a:srgbClr val="00B050"/>
                </a:solidFill>
              </a:rPr>
              <a:t>ự án thuộc diện phải quyết định chủ trương đầu tư</a:t>
            </a:r>
            <a:r>
              <a:rPr lang="en-US" altLang="en-US" sz="2600" b="1"/>
              <a:t>, khi điều chỉnh dự án đầu tư liên quan đến mục tiêu, địa điểm đầu tư, công nghệ chính, tăng hoặc giảm vốn đầu tư </a:t>
            </a:r>
            <a:r>
              <a:rPr lang="en-US" altLang="en-US" sz="2600" b="1">
                <a:solidFill>
                  <a:srgbClr val="FF0000"/>
                </a:solidFill>
              </a:rPr>
              <a:t>trên 10% </a:t>
            </a:r>
            <a:r>
              <a:rPr lang="en-US" altLang="en-US" sz="2600" b="1"/>
              <a:t>tổng vốn đầu tư, thời hạn thực hiện, thay đổi nhà đầu tư hoặc thay đổi điều kiện đối với nhà đầu tư (nếu có), CQĐKĐT </a:t>
            </a:r>
            <a:r>
              <a:rPr lang="en-US" altLang="en-US" sz="2600" b="1">
                <a:solidFill>
                  <a:srgbClr val="FF0000"/>
                </a:solidFill>
              </a:rPr>
              <a:t>thực hiện thủ tục </a:t>
            </a:r>
            <a:r>
              <a:rPr lang="en-US" altLang="en-US" sz="2600" b="1" u="sng">
                <a:solidFill>
                  <a:srgbClr val="FF0000"/>
                </a:solidFill>
              </a:rPr>
              <a:t>quyết định chủ trương đầu tư trước khi </a:t>
            </a:r>
            <a:r>
              <a:rPr lang="en-US" altLang="en-US" sz="2600" b="1">
                <a:solidFill>
                  <a:srgbClr val="FF0000"/>
                </a:solidFill>
              </a:rPr>
              <a:t>điều chỉnh Giấy …</a:t>
            </a:r>
          </a:p>
          <a:p>
            <a:pPr algn="just">
              <a:buFont typeface="Arial" panose="020B0604020202020204" pitchFamily="34" charset="0"/>
              <a:buNone/>
            </a:pPr>
            <a:endParaRPr lang="en-US" altLang="en-US" sz="2600" b="1"/>
          </a:p>
          <a:p>
            <a:pPr algn="just"/>
            <a:r>
              <a:rPr lang="en-US" altLang="en-US" sz="2600" b="1"/>
              <a:t>5. Trường hợp đề xuất của nhà đầu tư về việc điều chỉnh nội dung Giấy …</a:t>
            </a:r>
            <a:r>
              <a:rPr lang="en-US" altLang="en-US" sz="2600" b="1" u="sng">
                <a:solidFill>
                  <a:srgbClr val="00B050"/>
                </a:solidFill>
              </a:rPr>
              <a:t>dẫn đến dự án đầu tư thuộc diện phải quyết định chủ trương đầu tư</a:t>
            </a:r>
            <a:r>
              <a:rPr lang="en-US" altLang="en-US" sz="2600" b="1"/>
              <a:t>, CQĐKĐT </a:t>
            </a:r>
            <a:r>
              <a:rPr lang="en-US" altLang="en-US" sz="2600" b="1">
                <a:solidFill>
                  <a:srgbClr val="FF0000"/>
                </a:solidFill>
              </a:rPr>
              <a:t>thực hiện thủ tục quyết định chủ trương đầu tư trước khi điều chỉnh Giấy …</a:t>
            </a:r>
          </a:p>
          <a:p>
            <a:pPr algn="just"/>
            <a:endParaRPr lang="en-US" altLang="en-US" sz="2600" b="1"/>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endParaRPr lang="en-US" altLang="en-US"/>
          </a:p>
        </p:txBody>
      </p:sp>
      <p:sp>
        <p:nvSpPr>
          <p:cNvPr id="179203" name="Content Placeholder 2"/>
          <p:cNvSpPr>
            <a:spLocks noGrp="1"/>
          </p:cNvSpPr>
          <p:nvPr>
            <p:ph idx="1"/>
          </p:nvPr>
        </p:nvSpPr>
        <p:spPr>
          <a:xfrm>
            <a:off x="0" y="0"/>
            <a:ext cx="9144000" cy="6126163"/>
          </a:xfrm>
        </p:spPr>
        <p:txBody>
          <a:bodyPr/>
          <a:lstStyle/>
          <a:p>
            <a:pPr algn="just">
              <a:buFont typeface="Arial" panose="020B0604020202020204" pitchFamily="34" charset="0"/>
              <a:buNone/>
            </a:pPr>
            <a:r>
              <a:rPr lang="en-US" altLang="en-US" b="1">
                <a:solidFill>
                  <a:srgbClr val="FF0000"/>
                </a:solidFill>
              </a:rPr>
              <a:t>Điều 41. Thu hồi Giấy chứng nhận đăng ký đầu tư</a:t>
            </a:r>
          </a:p>
          <a:p>
            <a:pPr algn="just"/>
            <a:endParaRPr lang="en-US" altLang="en-US" b="1"/>
          </a:p>
          <a:p>
            <a:pPr algn="just"/>
            <a:r>
              <a:rPr lang="en-US" altLang="en-US" b="1"/>
              <a:t>1. Cơ quan đăng ký đầu tư quyết định thu hồi Giấy chứng nhận đăng </a:t>
            </a:r>
            <a:r>
              <a:rPr lang="en-US" altLang="en-US" b="1">
                <a:solidFill>
                  <a:srgbClr val="00B050"/>
                </a:solidFill>
              </a:rPr>
              <a:t>dự án đầu tư chấm dứt hoạt động </a:t>
            </a:r>
            <a:r>
              <a:rPr lang="en-US" altLang="en-US" b="1"/>
              <a:t>ký đầu tư trong trường hợp theo quy định khoản 1 Điều 48 của Luật ĐT.</a:t>
            </a:r>
          </a:p>
          <a:p>
            <a:pPr algn="just"/>
            <a:endParaRPr lang="en-US" altLang="en-US" b="1"/>
          </a:p>
          <a:p>
            <a:pPr algn="just"/>
            <a:r>
              <a:rPr lang="en-US" altLang="en-US" b="1"/>
              <a:t>2. Chính phủ quy định chi tiết về trình tự, thủ tục thu hồi Giấy chứng nhận đăng ký đầu tư.</a:t>
            </a:r>
          </a:p>
          <a:p>
            <a:pPr algn="just"/>
            <a:endParaRPr lang="en-US" altLang="en-US" b="1"/>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8600" y="-228600"/>
            <a:ext cx="8639175" cy="852488"/>
          </a:xfrm>
        </p:spPr>
        <p:txBody>
          <a:bodyPr/>
          <a:lstStyle/>
          <a:p>
            <a:pPr eaLnBrk="1" hangingPunct="1"/>
            <a:endParaRPr lang="en-US" altLang="en-US" sz="3200" b="1"/>
          </a:p>
        </p:txBody>
      </p:sp>
      <p:sp>
        <p:nvSpPr>
          <p:cNvPr id="26627" name="Rectangle 3"/>
          <p:cNvSpPr>
            <a:spLocks noGrp="1" noChangeArrowheads="1"/>
          </p:cNvSpPr>
          <p:nvPr>
            <p:ph type="body" idx="1"/>
          </p:nvPr>
        </p:nvSpPr>
        <p:spPr>
          <a:xfrm>
            <a:off x="0" y="0"/>
            <a:ext cx="8915400" cy="6705600"/>
          </a:xfrm>
        </p:spPr>
        <p:txBody>
          <a:bodyPr/>
          <a:lstStyle/>
          <a:p>
            <a:pPr>
              <a:buFont typeface="Arial" charset="0"/>
              <a:buNone/>
              <a:defRPr/>
            </a:pPr>
            <a:r>
              <a:rPr lang="en-US" altLang="en-US" sz="3000" b="1" u="sng" dirty="0" err="1">
                <a:solidFill>
                  <a:srgbClr val="00B050"/>
                </a:solidFill>
              </a:rPr>
              <a:t>Phần</a:t>
            </a:r>
            <a:r>
              <a:rPr lang="en-US" altLang="en-US" sz="3000" b="1" u="sng" dirty="0">
                <a:solidFill>
                  <a:srgbClr val="00B050"/>
                </a:solidFill>
              </a:rPr>
              <a:t> 2. </a:t>
            </a:r>
            <a:r>
              <a:rPr lang="en-US" altLang="en-US" sz="3000" b="1" u="sng" dirty="0" err="1">
                <a:solidFill>
                  <a:srgbClr val="00B050"/>
                </a:solidFill>
              </a:rPr>
              <a:t>Thủ</a:t>
            </a:r>
            <a:r>
              <a:rPr lang="en-US" altLang="en-US" sz="3000" b="1" u="sng" dirty="0">
                <a:solidFill>
                  <a:srgbClr val="00B050"/>
                </a:solidFill>
              </a:rPr>
              <a:t> </a:t>
            </a:r>
            <a:r>
              <a:rPr lang="en-US" altLang="en-US" sz="3000" b="1" u="sng" dirty="0" err="1">
                <a:solidFill>
                  <a:srgbClr val="00B050"/>
                </a:solidFill>
              </a:rPr>
              <a:t>tục</a:t>
            </a:r>
            <a:r>
              <a:rPr lang="en-US" altLang="en-US" sz="3000" b="1" u="sng" dirty="0">
                <a:solidFill>
                  <a:srgbClr val="00B050"/>
                </a:solidFill>
              </a:rPr>
              <a:t> </a:t>
            </a:r>
            <a:r>
              <a:rPr lang="en-US" altLang="en-US" sz="3000" b="1" u="sng" dirty="0" err="1">
                <a:solidFill>
                  <a:srgbClr val="00B050"/>
                </a:solidFill>
              </a:rPr>
              <a:t>Đầu</a:t>
            </a:r>
            <a:r>
              <a:rPr lang="en-US" altLang="en-US" sz="3000" b="1" u="sng" dirty="0">
                <a:solidFill>
                  <a:srgbClr val="00B050"/>
                </a:solidFill>
              </a:rPr>
              <a:t> </a:t>
            </a:r>
            <a:r>
              <a:rPr lang="en-US" altLang="en-US" sz="3000" b="1" u="sng" dirty="0" err="1">
                <a:solidFill>
                  <a:srgbClr val="00B050"/>
                </a:solidFill>
              </a:rPr>
              <a:t>tư</a:t>
            </a:r>
            <a:r>
              <a:rPr lang="en-US" altLang="en-US" sz="3000" b="1" u="sng" dirty="0">
                <a:solidFill>
                  <a:srgbClr val="00B050"/>
                </a:solidFill>
              </a:rPr>
              <a:t> </a:t>
            </a:r>
            <a:r>
              <a:rPr lang="en-US" altLang="en-US" sz="3000" b="1" u="sng" dirty="0" err="1">
                <a:solidFill>
                  <a:srgbClr val="00B050"/>
                </a:solidFill>
              </a:rPr>
              <a:t>thành</a:t>
            </a:r>
            <a:r>
              <a:rPr lang="en-US" altLang="en-US" sz="3000" b="1" u="sng" dirty="0">
                <a:solidFill>
                  <a:srgbClr val="00B050"/>
                </a:solidFill>
              </a:rPr>
              <a:t> </a:t>
            </a:r>
            <a:r>
              <a:rPr lang="en-US" altLang="en-US" sz="3000" b="1" u="sng" dirty="0" err="1">
                <a:solidFill>
                  <a:srgbClr val="00B050"/>
                </a:solidFill>
              </a:rPr>
              <a:t>lập</a:t>
            </a:r>
            <a:r>
              <a:rPr lang="en-US" altLang="en-US" sz="3000" b="1" u="sng" dirty="0">
                <a:solidFill>
                  <a:srgbClr val="00B050"/>
                </a:solidFill>
              </a:rPr>
              <a:t> </a:t>
            </a:r>
            <a:r>
              <a:rPr lang="en-US" altLang="en-US" sz="3000" b="1" u="sng" dirty="0" err="1">
                <a:solidFill>
                  <a:srgbClr val="00B050"/>
                </a:solidFill>
              </a:rPr>
              <a:t>tổ</a:t>
            </a:r>
            <a:r>
              <a:rPr lang="en-US" altLang="en-US" sz="3000" b="1" u="sng" dirty="0">
                <a:solidFill>
                  <a:srgbClr val="00B050"/>
                </a:solidFill>
              </a:rPr>
              <a:t> </a:t>
            </a:r>
            <a:r>
              <a:rPr lang="en-US" altLang="en-US" sz="3000" b="1" u="sng" dirty="0" err="1">
                <a:solidFill>
                  <a:srgbClr val="00B050"/>
                </a:solidFill>
              </a:rPr>
              <a:t>chức</a:t>
            </a:r>
            <a:r>
              <a:rPr lang="en-US" altLang="en-US" sz="3000" b="1" u="sng" dirty="0">
                <a:solidFill>
                  <a:srgbClr val="00B050"/>
                </a:solidFill>
              </a:rPr>
              <a:t> </a:t>
            </a:r>
            <a:r>
              <a:rPr lang="en-US" altLang="en-US" sz="3000" b="1" u="sng" dirty="0" err="1">
                <a:solidFill>
                  <a:srgbClr val="00B050"/>
                </a:solidFill>
              </a:rPr>
              <a:t>kinh</a:t>
            </a:r>
            <a:r>
              <a:rPr lang="en-US" altLang="en-US" sz="3000" b="1" u="sng" dirty="0">
                <a:solidFill>
                  <a:srgbClr val="00B050"/>
                </a:solidFill>
              </a:rPr>
              <a:t> </a:t>
            </a:r>
            <a:r>
              <a:rPr lang="en-US" altLang="en-US" sz="3000" b="1" u="sng" dirty="0" err="1">
                <a:solidFill>
                  <a:srgbClr val="00B050"/>
                </a:solidFill>
              </a:rPr>
              <a:t>tế</a:t>
            </a:r>
            <a:r>
              <a:rPr lang="en-US" altLang="en-US" sz="3000" b="1" u="sng" dirty="0">
                <a:solidFill>
                  <a:srgbClr val="00B050"/>
                </a:solidFill>
              </a:rPr>
              <a:t>. </a:t>
            </a:r>
            <a:r>
              <a:rPr lang="en-US" sz="3000" b="1" dirty="0">
                <a:solidFill>
                  <a:srgbClr val="00B050"/>
                </a:solidFill>
              </a:rPr>
              <a:t>Đ22 </a:t>
            </a:r>
          </a:p>
          <a:p>
            <a:pPr algn="just">
              <a:buFont typeface="Wingdings" panose="05000000000000000000" pitchFamily="2" charset="2"/>
              <a:buNone/>
              <a:defRPr/>
            </a:pPr>
            <a:endParaRPr lang="en-US" sz="2700" b="1" dirty="0"/>
          </a:p>
          <a:p>
            <a:pPr algn="just">
              <a:buFont typeface="Wingdings" panose="05000000000000000000" pitchFamily="2" charset="2"/>
              <a:buNone/>
              <a:defRPr/>
            </a:pPr>
            <a:r>
              <a:rPr lang="en-US" sz="2700" b="1" dirty="0"/>
              <a:t>1. </a:t>
            </a:r>
            <a:r>
              <a:rPr lang="en-US" sz="2700" b="1" dirty="0" err="1"/>
              <a:t>NĐT</a:t>
            </a:r>
            <a:r>
              <a:rPr lang="en-US" sz="2700" b="1" dirty="0"/>
              <a:t> </a:t>
            </a:r>
            <a:r>
              <a:rPr lang="en-US" sz="2700" b="1" dirty="0" err="1"/>
              <a:t>được</a:t>
            </a:r>
            <a:r>
              <a:rPr lang="en-US" sz="2700" b="1" dirty="0"/>
              <a:t> </a:t>
            </a:r>
            <a:r>
              <a:rPr lang="en-US" sz="2700" b="1" dirty="0" err="1"/>
              <a:t>thành</a:t>
            </a:r>
            <a:r>
              <a:rPr lang="en-US" sz="2700" b="1" dirty="0"/>
              <a:t> </a:t>
            </a:r>
            <a:r>
              <a:rPr lang="en-US" sz="2700" b="1" dirty="0" err="1"/>
              <a:t>lập</a:t>
            </a:r>
            <a:r>
              <a:rPr lang="en-US" sz="2700" b="1" dirty="0"/>
              <a:t> </a:t>
            </a:r>
            <a:r>
              <a:rPr lang="en-US" sz="2700" b="1" dirty="0" err="1"/>
              <a:t>TCKT</a:t>
            </a:r>
            <a:r>
              <a:rPr lang="en-US" sz="2700" b="1" dirty="0"/>
              <a:t> </a:t>
            </a:r>
            <a:r>
              <a:rPr lang="en-US" sz="2700" b="1" dirty="0" err="1"/>
              <a:t>theo</a:t>
            </a:r>
            <a:r>
              <a:rPr lang="en-US" sz="2700" b="1" dirty="0"/>
              <a:t> </a:t>
            </a:r>
            <a:r>
              <a:rPr lang="en-US" sz="2700" b="1" dirty="0" err="1"/>
              <a:t>quy</a:t>
            </a:r>
            <a:r>
              <a:rPr lang="en-US" sz="2700" b="1" dirty="0"/>
              <a:t> </a:t>
            </a:r>
            <a:r>
              <a:rPr lang="en-US" sz="2700" b="1" dirty="0" err="1"/>
              <a:t>định</a:t>
            </a:r>
            <a:r>
              <a:rPr lang="en-US" sz="2700" b="1" dirty="0"/>
              <a:t> </a:t>
            </a:r>
            <a:r>
              <a:rPr lang="en-US" sz="2700" b="1" dirty="0" err="1"/>
              <a:t>của</a:t>
            </a:r>
            <a:r>
              <a:rPr lang="en-US" sz="2700" b="1" dirty="0"/>
              <a:t> </a:t>
            </a:r>
            <a:r>
              <a:rPr lang="en-US" sz="2700" b="1" dirty="0" err="1"/>
              <a:t>pháp</a:t>
            </a:r>
            <a:r>
              <a:rPr lang="en-US" sz="2700" b="1" dirty="0"/>
              <a:t> </a:t>
            </a:r>
            <a:r>
              <a:rPr lang="en-US" sz="2700" b="1" dirty="0" err="1"/>
              <a:t>luật</a:t>
            </a:r>
            <a:r>
              <a:rPr lang="en-US" sz="2700" b="1" dirty="0"/>
              <a:t>. </a:t>
            </a:r>
          </a:p>
          <a:p>
            <a:pPr algn="just">
              <a:buFont typeface="Wingdings" panose="05000000000000000000" pitchFamily="2" charset="2"/>
              <a:buNone/>
              <a:defRPr/>
            </a:pPr>
            <a:endParaRPr lang="en-US" sz="2700" b="1" i="1" u="sng" dirty="0"/>
          </a:p>
          <a:p>
            <a:pPr algn="just">
              <a:buFont typeface="Arial" charset="0"/>
              <a:buChar char="•"/>
              <a:defRPr/>
            </a:pPr>
            <a:r>
              <a:rPr lang="en-US" sz="2700" b="1" i="1" u="sng" dirty="0" err="1">
                <a:solidFill>
                  <a:srgbClr val="002060"/>
                </a:solidFill>
              </a:rPr>
              <a:t>Trước</a:t>
            </a:r>
            <a:r>
              <a:rPr lang="en-US" sz="2700" b="1" i="1" u="sng" dirty="0">
                <a:solidFill>
                  <a:srgbClr val="002060"/>
                </a:solidFill>
              </a:rPr>
              <a:t> </a:t>
            </a:r>
            <a:r>
              <a:rPr lang="en-US" sz="2700" b="1" i="1" u="sng" dirty="0" err="1">
                <a:solidFill>
                  <a:srgbClr val="002060"/>
                </a:solidFill>
              </a:rPr>
              <a:t>khi</a:t>
            </a:r>
            <a:r>
              <a:rPr lang="en-US" sz="2700" b="1" i="1" u="sng" dirty="0">
                <a:solidFill>
                  <a:srgbClr val="002060"/>
                </a:solidFill>
              </a:rPr>
              <a:t> </a:t>
            </a:r>
            <a:r>
              <a:rPr lang="en-US" sz="2700" b="1" i="1" u="sng" dirty="0" err="1">
                <a:solidFill>
                  <a:srgbClr val="002060"/>
                </a:solidFill>
              </a:rPr>
              <a:t>thành</a:t>
            </a:r>
            <a:r>
              <a:rPr lang="en-US" sz="2700" b="1" i="1" u="sng" dirty="0">
                <a:solidFill>
                  <a:srgbClr val="002060"/>
                </a:solidFill>
              </a:rPr>
              <a:t> </a:t>
            </a:r>
            <a:r>
              <a:rPr lang="en-US" sz="2700" b="1" i="1" u="sng" dirty="0" err="1">
                <a:solidFill>
                  <a:srgbClr val="002060"/>
                </a:solidFill>
              </a:rPr>
              <a:t>lập</a:t>
            </a:r>
            <a:r>
              <a:rPr lang="en-US" sz="2700" b="1" i="1" u="sng" dirty="0">
                <a:solidFill>
                  <a:srgbClr val="002060"/>
                </a:solidFill>
              </a:rPr>
              <a:t> </a:t>
            </a:r>
            <a:r>
              <a:rPr lang="en-US" sz="2700" b="1" i="1" u="sng" dirty="0" err="1">
                <a:solidFill>
                  <a:srgbClr val="002060"/>
                </a:solidFill>
              </a:rPr>
              <a:t>TCKT</a:t>
            </a:r>
            <a:r>
              <a:rPr lang="en-US" sz="2700" b="1" i="1" u="sng" dirty="0"/>
              <a:t>, </a:t>
            </a:r>
            <a:r>
              <a:rPr lang="en-US" sz="2700" b="1" i="1" u="sng" dirty="0" err="1">
                <a:solidFill>
                  <a:srgbClr val="FF0000"/>
                </a:solidFill>
              </a:rPr>
              <a:t>NĐT</a:t>
            </a:r>
            <a:r>
              <a:rPr lang="en-US" sz="2700" b="1" i="1" u="sng" dirty="0">
                <a:solidFill>
                  <a:srgbClr val="FF0000"/>
                </a:solidFill>
              </a:rPr>
              <a:t> </a:t>
            </a:r>
            <a:r>
              <a:rPr lang="en-US" sz="2700" b="1" i="1" u="sng" dirty="0" err="1">
                <a:solidFill>
                  <a:srgbClr val="FF0000"/>
                </a:solidFill>
              </a:rPr>
              <a:t>nước</a:t>
            </a:r>
            <a:r>
              <a:rPr lang="en-US" sz="2700" b="1" i="1" u="sng" dirty="0">
                <a:solidFill>
                  <a:srgbClr val="FF0000"/>
                </a:solidFill>
              </a:rPr>
              <a:t> </a:t>
            </a:r>
            <a:r>
              <a:rPr lang="en-US" sz="2700" b="1" i="1" u="sng" dirty="0" err="1">
                <a:solidFill>
                  <a:srgbClr val="FF0000"/>
                </a:solidFill>
              </a:rPr>
              <a:t>ngoài</a:t>
            </a:r>
            <a:r>
              <a:rPr lang="en-US" sz="2700" b="1" i="1" u="sng" dirty="0">
                <a:solidFill>
                  <a:srgbClr val="FF0000"/>
                </a:solidFill>
              </a:rPr>
              <a:t> </a:t>
            </a:r>
            <a:r>
              <a:rPr lang="en-US" sz="2700" b="1" i="1" u="sng" dirty="0" err="1"/>
              <a:t>phải</a:t>
            </a:r>
            <a:r>
              <a:rPr lang="en-US" sz="2700" b="1" i="1" u="sng" dirty="0"/>
              <a:t> </a:t>
            </a:r>
            <a:r>
              <a:rPr lang="en-US" sz="2700" b="1" i="1" u="sng" dirty="0" err="1">
                <a:solidFill>
                  <a:srgbClr val="00B0F0"/>
                </a:solidFill>
              </a:rPr>
              <a:t>có</a:t>
            </a:r>
            <a:r>
              <a:rPr lang="en-US" sz="2700" b="1" i="1" u="sng" dirty="0">
                <a:solidFill>
                  <a:srgbClr val="00B0F0"/>
                </a:solidFill>
              </a:rPr>
              <a:t> </a:t>
            </a:r>
            <a:r>
              <a:rPr lang="en-US" sz="2700" b="1" i="1" u="sng" dirty="0" err="1">
                <a:solidFill>
                  <a:srgbClr val="00B0F0"/>
                </a:solidFill>
              </a:rPr>
              <a:t>dự</a:t>
            </a:r>
            <a:r>
              <a:rPr lang="en-US" sz="2700" b="1" i="1" u="sng" dirty="0">
                <a:solidFill>
                  <a:srgbClr val="00B0F0"/>
                </a:solidFill>
              </a:rPr>
              <a:t> </a:t>
            </a:r>
            <a:r>
              <a:rPr lang="en-US" sz="2700" b="1" i="1" u="sng" dirty="0" err="1">
                <a:solidFill>
                  <a:srgbClr val="00B0F0"/>
                </a:solidFill>
              </a:rPr>
              <a:t>án</a:t>
            </a:r>
            <a:r>
              <a:rPr lang="en-US" sz="2700" b="1" i="1" u="sng" dirty="0">
                <a:solidFill>
                  <a:srgbClr val="00B0F0"/>
                </a:solidFill>
              </a:rPr>
              <a:t> </a:t>
            </a:r>
            <a:r>
              <a:rPr lang="en-US" sz="2700" b="1" i="1" u="sng" dirty="0" err="1">
                <a:solidFill>
                  <a:srgbClr val="00B0F0"/>
                </a:solidFill>
              </a:rPr>
              <a:t>đầu</a:t>
            </a:r>
            <a:r>
              <a:rPr lang="en-US" sz="2700" b="1" i="1" u="sng" dirty="0">
                <a:solidFill>
                  <a:srgbClr val="00B0F0"/>
                </a:solidFill>
              </a:rPr>
              <a:t> </a:t>
            </a:r>
            <a:r>
              <a:rPr lang="en-US" sz="2700" b="1" i="1" u="sng" dirty="0" err="1">
                <a:solidFill>
                  <a:srgbClr val="00B0F0"/>
                </a:solidFill>
              </a:rPr>
              <a:t>tư</a:t>
            </a:r>
            <a:r>
              <a:rPr lang="en-US" sz="2700" b="1" i="1" u="sng" dirty="0">
                <a:solidFill>
                  <a:srgbClr val="00B0F0"/>
                </a:solidFill>
              </a:rPr>
              <a:t>, </a:t>
            </a:r>
            <a:r>
              <a:rPr lang="en-US" sz="2700" b="1" i="1" u="sng" dirty="0" err="1">
                <a:solidFill>
                  <a:srgbClr val="00B0F0"/>
                </a:solidFill>
              </a:rPr>
              <a:t>thực</a:t>
            </a:r>
            <a:r>
              <a:rPr lang="en-US" sz="2700" b="1" i="1" u="sng" dirty="0">
                <a:solidFill>
                  <a:srgbClr val="00B0F0"/>
                </a:solidFill>
              </a:rPr>
              <a:t> </a:t>
            </a:r>
            <a:r>
              <a:rPr lang="en-US" sz="2700" b="1" i="1" u="sng" dirty="0" err="1">
                <a:solidFill>
                  <a:srgbClr val="00B0F0"/>
                </a:solidFill>
              </a:rPr>
              <a:t>hiện</a:t>
            </a:r>
            <a:r>
              <a:rPr lang="en-US" sz="2700" b="1" i="1" u="sng" dirty="0">
                <a:solidFill>
                  <a:srgbClr val="00B0F0"/>
                </a:solidFill>
              </a:rPr>
              <a:t> </a:t>
            </a:r>
            <a:r>
              <a:rPr lang="en-US" sz="2700" b="1" i="1" u="sng" dirty="0" err="1">
                <a:solidFill>
                  <a:srgbClr val="00B0F0"/>
                </a:solidFill>
              </a:rPr>
              <a:t>thủ</a:t>
            </a:r>
            <a:r>
              <a:rPr lang="en-US" sz="2700" b="1" i="1" u="sng" dirty="0">
                <a:solidFill>
                  <a:srgbClr val="00B0F0"/>
                </a:solidFill>
              </a:rPr>
              <a:t> </a:t>
            </a:r>
            <a:r>
              <a:rPr lang="en-US" sz="2700" b="1" i="1" u="sng" dirty="0" err="1">
                <a:solidFill>
                  <a:srgbClr val="00B0F0"/>
                </a:solidFill>
              </a:rPr>
              <a:t>tục</a:t>
            </a:r>
            <a:r>
              <a:rPr lang="en-US" sz="2700" b="1" i="1" u="sng" dirty="0">
                <a:solidFill>
                  <a:srgbClr val="00B0F0"/>
                </a:solidFill>
              </a:rPr>
              <a:t> </a:t>
            </a:r>
            <a:r>
              <a:rPr lang="en-US" sz="2700" b="1" i="1" u="sng" dirty="0" err="1">
                <a:solidFill>
                  <a:srgbClr val="00B0F0"/>
                </a:solidFill>
              </a:rPr>
              <a:t>cấp</a:t>
            </a:r>
            <a:r>
              <a:rPr lang="en-US" sz="2700" b="1" i="1" u="sng" dirty="0">
                <a:solidFill>
                  <a:srgbClr val="00B0F0"/>
                </a:solidFill>
              </a:rPr>
              <a:t> </a:t>
            </a:r>
            <a:r>
              <a:rPr lang="en-US" sz="2700" b="1" i="1" u="sng" dirty="0" err="1">
                <a:solidFill>
                  <a:srgbClr val="00B0F0"/>
                </a:solidFill>
              </a:rPr>
              <a:t>Giấy</a:t>
            </a:r>
            <a:r>
              <a:rPr lang="en-US" sz="2700" b="1" i="1" u="sng" dirty="0">
                <a:solidFill>
                  <a:srgbClr val="00B0F0"/>
                </a:solidFill>
              </a:rPr>
              <a:t> </a:t>
            </a:r>
            <a:r>
              <a:rPr lang="en-US" sz="2700" b="1" i="1" u="sng" dirty="0" err="1">
                <a:solidFill>
                  <a:srgbClr val="00B0F0"/>
                </a:solidFill>
              </a:rPr>
              <a:t>CNĐKĐT</a:t>
            </a:r>
            <a:r>
              <a:rPr lang="en-US" sz="2700" b="1" i="1" u="sng" dirty="0">
                <a:solidFill>
                  <a:srgbClr val="00B0F0"/>
                </a:solidFill>
              </a:rPr>
              <a:t> </a:t>
            </a:r>
            <a:r>
              <a:rPr lang="en-US" sz="2700" b="1" dirty="0" err="1"/>
              <a:t>theo</a:t>
            </a:r>
            <a:r>
              <a:rPr lang="en-US" sz="2700" b="1" dirty="0"/>
              <a:t> Đ37 </a:t>
            </a:r>
            <a:r>
              <a:rPr lang="en-US" sz="2700" b="1" dirty="0" err="1"/>
              <a:t>và</a:t>
            </a:r>
            <a:r>
              <a:rPr lang="en-US" sz="2700" b="1" dirty="0"/>
              <a:t> </a:t>
            </a:r>
            <a:r>
              <a:rPr lang="en-US" sz="2700" b="1" dirty="0" err="1"/>
              <a:t>phải</a:t>
            </a:r>
            <a:r>
              <a:rPr lang="en-US" sz="2700" b="1" dirty="0"/>
              <a:t> </a:t>
            </a:r>
            <a:r>
              <a:rPr lang="en-US" sz="2700" b="1" dirty="0" err="1"/>
              <a:t>đáp</a:t>
            </a:r>
            <a:r>
              <a:rPr lang="en-US" sz="2700" b="1" dirty="0"/>
              <a:t> </a:t>
            </a:r>
            <a:r>
              <a:rPr lang="en-US" sz="2700" b="1" dirty="0" err="1"/>
              <a:t>ứng</a:t>
            </a:r>
            <a:r>
              <a:rPr lang="en-US" sz="2700" b="1" dirty="0"/>
              <a:t> </a:t>
            </a:r>
            <a:r>
              <a:rPr lang="en-US" sz="2700" b="1" dirty="0" err="1"/>
              <a:t>các</a:t>
            </a:r>
            <a:r>
              <a:rPr lang="en-US" sz="2700" b="1" dirty="0"/>
              <a:t> </a:t>
            </a:r>
            <a:r>
              <a:rPr lang="en-US" sz="2700" b="1" dirty="0" err="1"/>
              <a:t>điều</a:t>
            </a:r>
            <a:r>
              <a:rPr lang="en-US" sz="2700" b="1" dirty="0"/>
              <a:t> </a:t>
            </a:r>
            <a:r>
              <a:rPr lang="en-US" sz="2700" b="1" dirty="0" err="1"/>
              <a:t>kiện</a:t>
            </a:r>
            <a:r>
              <a:rPr lang="en-US" sz="2700" b="1" dirty="0"/>
              <a:t> </a:t>
            </a:r>
            <a:r>
              <a:rPr lang="en-US" sz="2700" b="1" dirty="0" err="1"/>
              <a:t>sau</a:t>
            </a:r>
            <a:r>
              <a:rPr lang="en-US" sz="2700" b="1" dirty="0"/>
              <a:t> </a:t>
            </a:r>
            <a:r>
              <a:rPr lang="en-US" sz="2700" b="1" dirty="0" err="1"/>
              <a:t>đây</a:t>
            </a:r>
            <a:r>
              <a:rPr lang="en-US" sz="2700" b="1" dirty="0"/>
              <a:t>:</a:t>
            </a:r>
          </a:p>
          <a:p>
            <a:pPr algn="just">
              <a:buFont typeface="Wingdings" panose="05000000000000000000" pitchFamily="2" charset="2"/>
              <a:buNone/>
              <a:defRPr/>
            </a:pPr>
            <a:endParaRPr lang="en-US" sz="2700" b="1" dirty="0"/>
          </a:p>
          <a:p>
            <a:pPr algn="just">
              <a:buFont typeface="Arial" charset="0"/>
              <a:buChar char="•"/>
              <a:defRPr/>
            </a:pPr>
            <a:r>
              <a:rPr lang="en-US" sz="2700" b="1" dirty="0"/>
              <a:t>a) </a:t>
            </a:r>
            <a:r>
              <a:rPr lang="en-US" sz="2700" b="1" dirty="0" err="1"/>
              <a:t>Tỷ</a:t>
            </a:r>
            <a:r>
              <a:rPr lang="en-US" sz="2700" b="1" dirty="0"/>
              <a:t> </a:t>
            </a:r>
            <a:r>
              <a:rPr lang="en-US" sz="2700" b="1" dirty="0" err="1"/>
              <a:t>lệ</a:t>
            </a:r>
            <a:r>
              <a:rPr lang="en-US" sz="2700" b="1" dirty="0"/>
              <a:t> </a:t>
            </a:r>
            <a:r>
              <a:rPr lang="en-US" sz="2700" b="1" dirty="0" err="1"/>
              <a:t>sở</a:t>
            </a:r>
            <a:r>
              <a:rPr lang="en-US" sz="2700" b="1" dirty="0"/>
              <a:t> </a:t>
            </a:r>
            <a:r>
              <a:rPr lang="en-US" sz="2700" b="1" dirty="0" err="1"/>
              <a:t>hữu</a:t>
            </a:r>
            <a:r>
              <a:rPr lang="en-US" sz="2700" b="1" dirty="0"/>
              <a:t> </a:t>
            </a:r>
            <a:r>
              <a:rPr lang="en-US" sz="2700" b="1" dirty="0" err="1"/>
              <a:t>vốn</a:t>
            </a:r>
            <a:r>
              <a:rPr lang="en-US" sz="2700" b="1" dirty="0"/>
              <a:t> </a:t>
            </a:r>
            <a:r>
              <a:rPr lang="en-US" sz="2700" b="1" dirty="0" err="1"/>
              <a:t>điều</a:t>
            </a:r>
            <a:r>
              <a:rPr lang="en-US" sz="2700" b="1" dirty="0"/>
              <a:t> </a:t>
            </a:r>
            <a:r>
              <a:rPr lang="en-US" sz="2700" b="1" dirty="0" err="1"/>
              <a:t>lệ</a:t>
            </a:r>
            <a:r>
              <a:rPr lang="en-US" sz="2700" b="1" dirty="0"/>
              <a:t> </a:t>
            </a:r>
            <a:r>
              <a:rPr lang="en-US" sz="2700" b="1" dirty="0" err="1"/>
              <a:t>tại</a:t>
            </a:r>
            <a:r>
              <a:rPr lang="en-US" sz="2700" b="1" dirty="0"/>
              <a:t> </a:t>
            </a:r>
            <a:r>
              <a:rPr lang="en-US" sz="2700" b="1" dirty="0" err="1"/>
              <a:t>khoản</a:t>
            </a:r>
            <a:r>
              <a:rPr lang="en-US" sz="2700" b="1" dirty="0"/>
              <a:t> 3 </a:t>
            </a:r>
            <a:r>
              <a:rPr lang="en-US" sz="2700" b="1" dirty="0" err="1"/>
              <a:t>Điều</a:t>
            </a:r>
            <a:r>
              <a:rPr lang="en-US" sz="2700" b="1" dirty="0"/>
              <a:t> 22;</a:t>
            </a:r>
          </a:p>
          <a:p>
            <a:pPr algn="just">
              <a:buFont typeface="Wingdings" panose="05000000000000000000" pitchFamily="2" charset="2"/>
              <a:buNone/>
              <a:defRPr/>
            </a:pPr>
            <a:endParaRPr lang="en-US" sz="2700" b="1" dirty="0"/>
          </a:p>
          <a:p>
            <a:pPr algn="just">
              <a:buFont typeface="Arial" charset="0"/>
              <a:buChar char="•"/>
              <a:defRPr/>
            </a:pPr>
            <a:r>
              <a:rPr lang="en-US" sz="2700" b="1" dirty="0"/>
              <a:t>b) </a:t>
            </a:r>
            <a:r>
              <a:rPr lang="en-US" sz="2700" b="1" dirty="0" err="1"/>
              <a:t>Hình</a:t>
            </a:r>
            <a:r>
              <a:rPr lang="en-US" sz="2700" b="1" dirty="0"/>
              <a:t> </a:t>
            </a:r>
            <a:r>
              <a:rPr lang="en-US" sz="2700" b="1" dirty="0" err="1"/>
              <a:t>thức</a:t>
            </a:r>
            <a:r>
              <a:rPr lang="en-US" sz="2700" b="1" dirty="0"/>
              <a:t> </a:t>
            </a:r>
            <a:r>
              <a:rPr lang="en-US" sz="2700" b="1" dirty="0" err="1"/>
              <a:t>đầu</a:t>
            </a:r>
            <a:r>
              <a:rPr lang="en-US" sz="2700" b="1" dirty="0"/>
              <a:t> </a:t>
            </a:r>
            <a:r>
              <a:rPr lang="en-US" sz="2700" b="1" dirty="0" err="1"/>
              <a:t>tư</a:t>
            </a:r>
            <a:r>
              <a:rPr lang="en-US" sz="2700" b="1" dirty="0"/>
              <a:t>, </a:t>
            </a:r>
            <a:r>
              <a:rPr lang="en-US" sz="2700" b="1" dirty="0" err="1"/>
              <a:t>phạm</a:t>
            </a:r>
            <a:r>
              <a:rPr lang="en-US" sz="2700" b="1" dirty="0"/>
              <a:t> vi </a:t>
            </a:r>
            <a:r>
              <a:rPr lang="en-US" sz="2700" b="1" dirty="0" err="1"/>
              <a:t>hoạt</a:t>
            </a:r>
            <a:r>
              <a:rPr lang="en-US" sz="2700" b="1" dirty="0"/>
              <a:t> </a:t>
            </a:r>
            <a:r>
              <a:rPr lang="en-US" sz="2700" b="1" dirty="0" err="1"/>
              <a:t>động</a:t>
            </a:r>
            <a:r>
              <a:rPr lang="en-US" sz="2700" b="1" dirty="0"/>
              <a:t>, </a:t>
            </a:r>
            <a:r>
              <a:rPr lang="en-US" sz="2700" b="1" dirty="0" err="1"/>
              <a:t>đối</a:t>
            </a:r>
            <a:r>
              <a:rPr lang="en-US" sz="2700" b="1" dirty="0"/>
              <a:t> </a:t>
            </a:r>
            <a:r>
              <a:rPr lang="en-US" sz="2700" b="1" dirty="0" err="1"/>
              <a:t>tác</a:t>
            </a:r>
            <a:r>
              <a:rPr lang="en-US" sz="2700" b="1" dirty="0"/>
              <a:t> </a:t>
            </a:r>
            <a:r>
              <a:rPr lang="en-US" sz="2700" b="1" dirty="0" err="1"/>
              <a:t>Việt</a:t>
            </a:r>
            <a:r>
              <a:rPr lang="en-US" sz="2700" b="1" dirty="0"/>
              <a:t> Nam </a:t>
            </a:r>
            <a:r>
              <a:rPr lang="en-US" sz="2700" b="1" dirty="0" err="1"/>
              <a:t>tham</a:t>
            </a:r>
            <a:r>
              <a:rPr lang="en-US" sz="2700" b="1" dirty="0"/>
              <a:t> </a:t>
            </a:r>
            <a:r>
              <a:rPr lang="en-US" sz="2700" b="1" dirty="0" err="1"/>
              <a:t>gia</a:t>
            </a:r>
            <a:r>
              <a:rPr lang="en-US" sz="2700" b="1" dirty="0"/>
              <a:t> </a:t>
            </a:r>
            <a:r>
              <a:rPr lang="en-US" sz="2700" b="1" dirty="0" err="1"/>
              <a:t>thực</a:t>
            </a:r>
            <a:r>
              <a:rPr lang="en-US" sz="2700" b="1" dirty="0"/>
              <a:t> </a:t>
            </a:r>
            <a:r>
              <a:rPr lang="en-US" sz="2700" b="1" dirty="0" err="1"/>
              <a:t>hiện</a:t>
            </a:r>
            <a:r>
              <a:rPr lang="en-US" sz="2700" b="1" dirty="0"/>
              <a:t> </a:t>
            </a:r>
            <a:r>
              <a:rPr lang="en-US" sz="2700" b="1" dirty="0" err="1"/>
              <a:t>hoạt</a:t>
            </a:r>
            <a:r>
              <a:rPr lang="en-US" sz="2700" b="1" dirty="0"/>
              <a:t> </a:t>
            </a:r>
            <a:r>
              <a:rPr lang="en-US" sz="2700" b="1" dirty="0" err="1"/>
              <a:t>động</a:t>
            </a:r>
            <a:r>
              <a:rPr lang="en-US" sz="2700" b="1" dirty="0"/>
              <a:t> </a:t>
            </a:r>
            <a:r>
              <a:rPr lang="en-US" sz="2700" b="1" dirty="0" err="1"/>
              <a:t>đầu</a:t>
            </a:r>
            <a:r>
              <a:rPr lang="en-US" sz="2700" b="1" dirty="0"/>
              <a:t> </a:t>
            </a:r>
            <a:r>
              <a:rPr lang="en-US" sz="2700" b="1" dirty="0" err="1"/>
              <a:t>tư</a:t>
            </a:r>
            <a:r>
              <a:rPr lang="en-US" sz="2700" b="1" dirty="0"/>
              <a:t> </a:t>
            </a:r>
            <a:r>
              <a:rPr lang="en-US" sz="2700" b="1" dirty="0" err="1"/>
              <a:t>và</a:t>
            </a:r>
            <a:r>
              <a:rPr lang="en-US" sz="2700" b="1" dirty="0"/>
              <a:t> </a:t>
            </a:r>
            <a:r>
              <a:rPr lang="en-US" sz="2700" b="1" dirty="0" err="1"/>
              <a:t>điều</a:t>
            </a:r>
            <a:r>
              <a:rPr lang="en-US" sz="2700" b="1" dirty="0"/>
              <a:t> </a:t>
            </a:r>
            <a:r>
              <a:rPr lang="en-US" sz="2700" b="1" dirty="0" err="1"/>
              <a:t>kiện</a:t>
            </a:r>
            <a:r>
              <a:rPr lang="en-US" sz="2700" b="1" dirty="0"/>
              <a:t> </a:t>
            </a:r>
            <a:r>
              <a:rPr lang="en-US" sz="2700" b="1" dirty="0" err="1"/>
              <a:t>khác</a:t>
            </a:r>
            <a:r>
              <a:rPr lang="en-US" sz="2700" b="1" dirty="0"/>
              <a:t> </a:t>
            </a:r>
            <a:r>
              <a:rPr lang="en-US" sz="2700" b="1" dirty="0" err="1"/>
              <a:t>theo</a:t>
            </a:r>
            <a:r>
              <a:rPr lang="en-US" sz="2700" b="1" dirty="0"/>
              <a:t> </a:t>
            </a:r>
            <a:r>
              <a:rPr lang="en-US" sz="2700" b="1" dirty="0" err="1"/>
              <a:t>quy</a:t>
            </a:r>
            <a:r>
              <a:rPr lang="en-US" sz="2700" b="1" dirty="0"/>
              <a:t> </a:t>
            </a:r>
            <a:r>
              <a:rPr lang="en-US" sz="2700" b="1" dirty="0" err="1"/>
              <a:t>định</a:t>
            </a:r>
            <a:r>
              <a:rPr lang="en-US" sz="2700" b="1" dirty="0"/>
              <a:t> </a:t>
            </a:r>
            <a:r>
              <a:rPr lang="en-US" sz="2700" b="1" dirty="0" err="1"/>
              <a:t>của</a:t>
            </a:r>
            <a:r>
              <a:rPr lang="en-US" sz="2700" b="1" dirty="0"/>
              <a:t> </a:t>
            </a:r>
            <a:r>
              <a:rPr lang="en-US" sz="2700" b="1" dirty="0" err="1"/>
              <a:t>điều</a:t>
            </a:r>
            <a:r>
              <a:rPr lang="en-US" sz="2700" b="1" dirty="0"/>
              <a:t> </a:t>
            </a:r>
            <a:r>
              <a:rPr lang="en-US" sz="2700" b="1" dirty="0" err="1"/>
              <a:t>ước</a:t>
            </a:r>
            <a:r>
              <a:rPr lang="en-US" sz="2700" b="1" dirty="0"/>
              <a:t> </a:t>
            </a:r>
            <a:r>
              <a:rPr lang="en-US" sz="2700" b="1" dirty="0" err="1"/>
              <a:t>quốc</a:t>
            </a:r>
            <a:r>
              <a:rPr lang="en-US" sz="2700" b="1" dirty="0"/>
              <a:t> </a:t>
            </a:r>
            <a:r>
              <a:rPr lang="en-US" sz="2700" b="1" dirty="0" err="1"/>
              <a:t>tế</a:t>
            </a:r>
            <a:r>
              <a:rPr lang="en-US" sz="2700" b="1" dirty="0"/>
              <a:t> </a:t>
            </a:r>
            <a:r>
              <a:rPr lang="en-US" sz="2700" b="1" dirty="0" err="1"/>
              <a:t>mà</a:t>
            </a:r>
            <a:r>
              <a:rPr lang="en-US" sz="2700" b="1" dirty="0"/>
              <a:t> </a:t>
            </a:r>
            <a:r>
              <a:rPr lang="en-US" sz="2700" b="1" dirty="0" err="1"/>
              <a:t>Cộng</a:t>
            </a:r>
            <a:r>
              <a:rPr lang="en-US" sz="2700" b="1" dirty="0"/>
              <a:t> </a:t>
            </a:r>
            <a:r>
              <a:rPr lang="en-US" sz="2700" b="1" dirty="0" err="1"/>
              <a:t>hòa</a:t>
            </a:r>
            <a:r>
              <a:rPr lang="en-US" sz="2700" b="1" dirty="0"/>
              <a:t> </a:t>
            </a:r>
            <a:r>
              <a:rPr lang="en-US" sz="2700" b="1" dirty="0" err="1"/>
              <a:t>xã</a:t>
            </a:r>
            <a:r>
              <a:rPr lang="en-US" sz="2700" b="1" dirty="0"/>
              <a:t> </a:t>
            </a:r>
            <a:r>
              <a:rPr lang="en-US" sz="2700" b="1" dirty="0" err="1"/>
              <a:t>hội</a:t>
            </a:r>
            <a:r>
              <a:rPr lang="en-US" sz="2700" b="1" dirty="0"/>
              <a:t> </a:t>
            </a:r>
            <a:r>
              <a:rPr lang="en-US" sz="2700" b="1" dirty="0" err="1"/>
              <a:t>chủ</a:t>
            </a:r>
            <a:r>
              <a:rPr lang="en-US" sz="2700" b="1" dirty="0"/>
              <a:t> </a:t>
            </a:r>
            <a:r>
              <a:rPr lang="en-US" sz="2700" b="1" dirty="0" err="1"/>
              <a:t>nghĩa</a:t>
            </a:r>
            <a:r>
              <a:rPr lang="en-US" sz="2700" b="1" dirty="0"/>
              <a:t> </a:t>
            </a:r>
            <a:r>
              <a:rPr lang="en-US" sz="2700" b="1" dirty="0" err="1"/>
              <a:t>Việt</a:t>
            </a:r>
            <a:r>
              <a:rPr lang="en-US" sz="2700" b="1" dirty="0"/>
              <a:t> Nam </a:t>
            </a:r>
            <a:r>
              <a:rPr lang="en-US" sz="2700" b="1" dirty="0" err="1"/>
              <a:t>là</a:t>
            </a:r>
            <a:r>
              <a:rPr lang="en-US" sz="2700" b="1" dirty="0"/>
              <a:t> </a:t>
            </a:r>
            <a:r>
              <a:rPr lang="en-US" sz="2700" b="1" dirty="0" err="1"/>
              <a:t>thành</a:t>
            </a:r>
            <a:r>
              <a:rPr lang="en-US" sz="2700" b="1" dirty="0"/>
              <a:t> </a:t>
            </a:r>
            <a:r>
              <a:rPr lang="en-US" sz="2700" b="1" dirty="0" err="1"/>
              <a:t>viên</a:t>
            </a:r>
            <a:r>
              <a:rPr lang="en-US" sz="2700" b="1" dirty="0"/>
              <a:t>.</a:t>
            </a:r>
          </a:p>
          <a:p>
            <a:pPr marL="514350" indent="-514350" algn="just" eaLnBrk="1" hangingPunct="1">
              <a:lnSpc>
                <a:spcPct val="80000"/>
              </a:lnSpc>
              <a:buFont typeface="Wingdings" panose="05000000000000000000" pitchFamily="2" charset="2"/>
              <a:buNone/>
              <a:defRPr/>
            </a:pPr>
            <a:endParaRPr lang="en-US" sz="2600" b="1"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endParaRPr lang="en-US" altLang="en-US"/>
          </a:p>
        </p:txBody>
      </p:sp>
      <p:sp>
        <p:nvSpPr>
          <p:cNvPr id="181251" name="Content Placeholder 2"/>
          <p:cNvSpPr>
            <a:spLocks noGrp="1"/>
          </p:cNvSpPr>
          <p:nvPr>
            <p:ph idx="1"/>
          </p:nvPr>
        </p:nvSpPr>
        <p:spPr>
          <a:xfrm>
            <a:off x="0" y="990600"/>
            <a:ext cx="8955088" cy="5141913"/>
          </a:xfrm>
        </p:spPr>
        <p:txBody>
          <a:bodyPr/>
          <a:lstStyle/>
          <a:p>
            <a:pPr algn="just"/>
            <a:r>
              <a:rPr lang="en-US" altLang="en-US"/>
              <a:t>2. </a:t>
            </a:r>
            <a:r>
              <a:rPr lang="en-US" altLang="en-US" b="1" i="1" u="sng">
                <a:solidFill>
                  <a:srgbClr val="00B0F0"/>
                </a:solidFill>
              </a:rPr>
              <a:t>Nhà đầu tư nước ngoài </a:t>
            </a:r>
            <a:r>
              <a:rPr lang="en-US" altLang="en-US" b="1" i="1" u="sng">
                <a:solidFill>
                  <a:srgbClr val="00B050"/>
                </a:solidFill>
              </a:rPr>
              <a:t>thực hiện dự án đầu tư thông qua TCKT </a:t>
            </a:r>
            <a:r>
              <a:rPr lang="en-US" altLang="en-US" b="1" i="1" u="sng"/>
              <a:t>được thành lập theo khoản 1 Điều 22, </a:t>
            </a:r>
            <a:r>
              <a:rPr lang="en-US" altLang="en-US" b="1" i="1" u="sng">
                <a:solidFill>
                  <a:srgbClr val="FF0000"/>
                </a:solidFill>
              </a:rPr>
              <a:t>trừ trường hợp đầu tư theo hình thức góp vốn, mua cổ phần, phần vốn góp hoặc đầu tư theo hợp đồng.</a:t>
            </a:r>
            <a:endParaRPr lang="en-US" altLang="en-US">
              <a:solidFill>
                <a:srgbClr val="FF0000"/>
              </a:solidFill>
            </a:endParaRPr>
          </a:p>
          <a:p>
            <a:endParaRPr lang="en-US" alt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endParaRPr lang="en-US" altLang="en-US"/>
          </a:p>
        </p:txBody>
      </p:sp>
      <p:sp>
        <p:nvSpPr>
          <p:cNvPr id="182275" name="Content Placeholder 2"/>
          <p:cNvSpPr>
            <a:spLocks noGrp="1"/>
          </p:cNvSpPr>
          <p:nvPr>
            <p:ph idx="1"/>
          </p:nvPr>
        </p:nvSpPr>
        <p:spPr>
          <a:xfrm>
            <a:off x="0" y="0"/>
            <a:ext cx="8955088" cy="6858000"/>
          </a:xfrm>
        </p:spPr>
        <p:txBody>
          <a:bodyPr/>
          <a:lstStyle/>
          <a:p>
            <a:pPr algn="just">
              <a:buFont typeface="Wingdings" panose="05000000000000000000" pitchFamily="2" charset="2"/>
              <a:buNone/>
            </a:pPr>
            <a:r>
              <a:rPr lang="en-US" altLang="en-US" sz="2300" b="1"/>
              <a:t>3. </a:t>
            </a:r>
            <a:r>
              <a:rPr lang="en-US" altLang="en-US" sz="2300" b="1">
                <a:solidFill>
                  <a:srgbClr val="FF0000"/>
                </a:solidFill>
              </a:rPr>
              <a:t>Nhà đầu tư nước ngoài được sở hữu vốn điều lệ </a:t>
            </a:r>
            <a:r>
              <a:rPr lang="en-US" altLang="en-US" sz="2300" b="1">
                <a:solidFill>
                  <a:srgbClr val="00B050"/>
                </a:solidFill>
              </a:rPr>
              <a:t>không hạn chế </a:t>
            </a:r>
            <a:r>
              <a:rPr lang="en-US" altLang="en-US" sz="2300" b="1">
                <a:solidFill>
                  <a:srgbClr val="FF0000"/>
                </a:solidFill>
              </a:rPr>
              <a:t>trong tổ chức kinh tế, trừ các trường hợp sau đây:</a:t>
            </a:r>
          </a:p>
          <a:p>
            <a:pPr algn="just"/>
            <a:endParaRPr lang="en-US" altLang="en-US" sz="2300" b="1"/>
          </a:p>
          <a:p>
            <a:pPr algn="just"/>
            <a:r>
              <a:rPr lang="en-US" altLang="en-US" sz="2300" b="1"/>
              <a:t>a) Tỷ lệ sở hữu của NĐT nước ngoài tại công ty niêm yết, công ty đại chúng, tổ chức kinh doanh </a:t>
            </a:r>
            <a:r>
              <a:rPr lang="en-US" altLang="en-US" sz="2300" b="1">
                <a:solidFill>
                  <a:srgbClr val="00B050"/>
                </a:solidFill>
              </a:rPr>
              <a:t>chứng khoán </a:t>
            </a:r>
            <a:r>
              <a:rPr lang="en-US" altLang="en-US" sz="2300" b="1"/>
              <a:t>và các quỹ đầu tư chứng khoán theo quy định của pháp luật về chứng khoán;</a:t>
            </a:r>
          </a:p>
          <a:p>
            <a:pPr algn="just"/>
            <a:endParaRPr lang="en-US" altLang="en-US" sz="2300" b="1"/>
          </a:p>
          <a:p>
            <a:pPr algn="just"/>
            <a:r>
              <a:rPr lang="en-US" altLang="en-US" sz="2300" b="1"/>
              <a:t>b) Tỷ lệ sở hữu của NĐT nước ngoài trong các doanh nghiệp nhà nước </a:t>
            </a:r>
            <a:r>
              <a:rPr lang="en-US" altLang="en-US" sz="2300" b="1">
                <a:solidFill>
                  <a:srgbClr val="00B050"/>
                </a:solidFill>
              </a:rPr>
              <a:t>cổ phần hóa </a:t>
            </a:r>
            <a:r>
              <a:rPr lang="en-US" altLang="en-US" sz="2300" b="1"/>
              <a:t>hoặc chuyển đổi sở hữu theo hình thức khác thực hiện theo quy định của pháp luật về cổ phần hóa và chuyển đổi DN nhà nước;</a:t>
            </a:r>
          </a:p>
          <a:p>
            <a:pPr algn="just"/>
            <a:endParaRPr lang="en-US" altLang="en-US" sz="2300" b="1"/>
          </a:p>
          <a:p>
            <a:pPr algn="just"/>
            <a:r>
              <a:rPr lang="en-US" altLang="en-US" sz="2300" b="1"/>
              <a:t>c) Tỷ lệ sở hữu của NĐT nước ngoài không thuộc điểm a và điểm b khoản này thực hiện theo quy định khác của </a:t>
            </a:r>
            <a:r>
              <a:rPr lang="en-US" altLang="en-US" sz="2300" b="1">
                <a:solidFill>
                  <a:srgbClr val="00B050"/>
                </a:solidFill>
              </a:rPr>
              <a:t>pháp luật có liên quan và điều ước quốc tế</a:t>
            </a:r>
            <a:r>
              <a:rPr lang="en-US" altLang="en-US" sz="2300" b="1"/>
              <a:t> mà Việt Nam là thành viên.</a:t>
            </a:r>
          </a:p>
          <a:p>
            <a:pPr algn="just"/>
            <a:endParaRPr lang="en-US" altLang="en-US" sz="2300" b="1"/>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731838"/>
            <a:ext cx="9144000" cy="1463676"/>
          </a:xfrm>
        </p:spPr>
        <p:txBody>
          <a:bodyPr/>
          <a:lstStyle/>
          <a:p>
            <a:pPr eaLnBrk="1" hangingPunct="1"/>
            <a:endParaRPr lang="en-US" altLang="en-US" sz="2000" b="1">
              <a:solidFill>
                <a:srgbClr val="0070C0"/>
              </a:solidFill>
            </a:endParaRPr>
          </a:p>
        </p:txBody>
      </p:sp>
      <p:sp>
        <p:nvSpPr>
          <p:cNvPr id="183299" name="Rectangle 3"/>
          <p:cNvSpPr>
            <a:spLocks noGrp="1" noChangeArrowheads="1"/>
          </p:cNvSpPr>
          <p:nvPr>
            <p:ph type="body" idx="1"/>
          </p:nvPr>
        </p:nvSpPr>
        <p:spPr>
          <a:xfrm>
            <a:off x="0" y="0"/>
            <a:ext cx="8991600" cy="6172200"/>
          </a:xfrm>
        </p:spPr>
        <p:txBody>
          <a:bodyPr/>
          <a:lstStyle/>
          <a:p>
            <a:pPr algn="just">
              <a:buFont typeface="Wingdings" panose="05000000000000000000" pitchFamily="2" charset="2"/>
              <a:buNone/>
            </a:pPr>
            <a:r>
              <a:rPr lang="en-US" altLang="en-US" sz="2500" b="1">
                <a:solidFill>
                  <a:srgbClr val="FF0000"/>
                </a:solidFill>
              </a:rPr>
              <a:t>	Thực hiện hoạt động đầu tư của </a:t>
            </a:r>
            <a:r>
              <a:rPr lang="en-US" altLang="en-US" sz="2500" b="1" i="1">
                <a:solidFill>
                  <a:srgbClr val="FF0000"/>
                </a:solidFill>
              </a:rPr>
              <a:t>TCKT có vốn đầu tư nước ngoài: </a:t>
            </a:r>
            <a:r>
              <a:rPr lang="en-US" altLang="en-US" sz="2500" b="1">
                <a:solidFill>
                  <a:schemeClr val="hlink"/>
                </a:solidFill>
              </a:rPr>
              <a:t> </a:t>
            </a:r>
            <a:r>
              <a:rPr lang="en-US" altLang="en-US" sz="2500" b="1">
                <a:solidFill>
                  <a:srgbClr val="FF0000"/>
                </a:solidFill>
              </a:rPr>
              <a:t>Điều 23</a:t>
            </a:r>
            <a:endParaRPr lang="en-US" altLang="en-US" sz="2500" b="1" i="1">
              <a:solidFill>
                <a:srgbClr val="FF0000"/>
              </a:solidFill>
            </a:endParaRPr>
          </a:p>
          <a:p>
            <a:pPr algn="just">
              <a:buFont typeface="Wingdings" panose="05000000000000000000" pitchFamily="2" charset="2"/>
              <a:buNone/>
            </a:pPr>
            <a:r>
              <a:rPr lang="en-US" altLang="en-US" sz="2500" b="1"/>
              <a:t>1. TCKT phải đáp ứng điều kiện và thực hiện </a:t>
            </a:r>
            <a:r>
              <a:rPr lang="en-US" altLang="en-US" sz="2500" b="1" u="sng">
                <a:solidFill>
                  <a:srgbClr val="00B050"/>
                </a:solidFill>
              </a:rPr>
              <a:t>thủ tục đầu tư theo quy định đối với NĐT nước ngoài</a:t>
            </a:r>
            <a:r>
              <a:rPr lang="en-US" altLang="en-US" sz="2500" b="1"/>
              <a:t> khi đầu tư thành lập TCKT; đầu tư góp vốn, mua CP, PVG của TCKT; đầu tư theo hợp đồng BCC thuộc 1 trong các trường hợp sau đây:</a:t>
            </a:r>
          </a:p>
          <a:p>
            <a:pPr algn="just">
              <a:buFont typeface="Wingdings" panose="05000000000000000000" pitchFamily="2" charset="2"/>
              <a:buNone/>
            </a:pPr>
            <a:r>
              <a:rPr lang="en-US" altLang="en-US" sz="2500" b="1"/>
              <a:t> </a:t>
            </a:r>
          </a:p>
          <a:p>
            <a:pPr algn="just"/>
            <a:r>
              <a:rPr lang="en-US" altLang="en-US" sz="2400" b="1"/>
              <a:t>a) Có NĐT nước ngoài nắm </a:t>
            </a:r>
            <a:r>
              <a:rPr lang="en-US" altLang="en-US" sz="2400" b="1">
                <a:solidFill>
                  <a:srgbClr val="FF0000"/>
                </a:solidFill>
              </a:rPr>
              <a:t>giữ từ 51% </a:t>
            </a:r>
            <a:r>
              <a:rPr lang="en-US" altLang="en-US" sz="2400" b="1"/>
              <a:t>vốn điều lệ trở lên hoặc có đa số thành viên hợp danh là cá nhân nước ngoài đối với tổ chức kinh tế là công ty hợp danh; </a:t>
            </a:r>
            <a:r>
              <a:rPr lang="en-US" altLang="en-US" sz="2400" b="1">
                <a:solidFill>
                  <a:srgbClr val="00B0F0"/>
                </a:solidFill>
              </a:rPr>
              <a:t>F1 </a:t>
            </a:r>
          </a:p>
          <a:p>
            <a:pPr algn="just"/>
            <a:endParaRPr lang="en-US" altLang="en-US" sz="2400" b="1"/>
          </a:p>
          <a:p>
            <a:pPr algn="just"/>
            <a:r>
              <a:rPr lang="en-US" altLang="en-US" sz="2400" b="1"/>
              <a:t>b) Có TCKT quy định tại điểm a khoản này nắm giữ </a:t>
            </a:r>
            <a:r>
              <a:rPr lang="en-US" altLang="en-US" sz="2400" b="1">
                <a:solidFill>
                  <a:srgbClr val="FF0000"/>
                </a:solidFill>
              </a:rPr>
              <a:t>từ 51% </a:t>
            </a:r>
            <a:r>
              <a:rPr lang="en-US" altLang="en-US" sz="2400" b="1"/>
              <a:t>vốn điều lệ trở lên; </a:t>
            </a:r>
            <a:r>
              <a:rPr lang="en-US" altLang="en-US" sz="2400" b="1">
                <a:solidFill>
                  <a:srgbClr val="00B0F0"/>
                </a:solidFill>
              </a:rPr>
              <a:t>F2</a:t>
            </a:r>
          </a:p>
          <a:p>
            <a:pPr algn="just">
              <a:buFont typeface="Wingdings" panose="05000000000000000000" pitchFamily="2" charset="2"/>
              <a:buNone/>
            </a:pPr>
            <a:endParaRPr lang="en-US" altLang="en-US" sz="2400" b="1"/>
          </a:p>
          <a:p>
            <a:pPr algn="just"/>
            <a:r>
              <a:rPr lang="en-US" altLang="en-US" sz="2400" b="1"/>
              <a:t>c) Có NĐT NN và TCKT tại điểm a khoản này nắm giữ từ 51% vốn điều lệ trở lên. </a:t>
            </a:r>
            <a:r>
              <a:rPr lang="en-US" altLang="en-US" sz="2400" b="1">
                <a:solidFill>
                  <a:srgbClr val="00B0F0"/>
                </a:solidFill>
              </a:rPr>
              <a:t>Fn</a:t>
            </a:r>
          </a:p>
          <a:p>
            <a:pPr algn="just" eaLnBrk="1" hangingPunct="1">
              <a:lnSpc>
                <a:spcPct val="90000"/>
              </a:lnSpc>
              <a:buFont typeface="Wingdings" panose="05000000000000000000" pitchFamily="2" charset="2"/>
              <a:buNone/>
            </a:pPr>
            <a:endParaRPr lang="en-US" altLang="en-US" sz="2500" b="1">
              <a:solidFill>
                <a:schemeClr val="hlink"/>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304800"/>
            <a:ext cx="8943975" cy="1462088"/>
          </a:xfrm>
        </p:spPr>
        <p:txBody>
          <a:bodyPr/>
          <a:lstStyle/>
          <a:p>
            <a:pPr eaLnBrk="1" hangingPunct="1"/>
            <a:r>
              <a:rPr lang="en-US" altLang="en-US" sz="2800"/>
              <a:t> </a:t>
            </a:r>
            <a:endParaRPr lang="en-US" altLang="en-US" sz="2800" b="1" i="1">
              <a:solidFill>
                <a:srgbClr val="002060"/>
              </a:solidFill>
            </a:endParaRPr>
          </a:p>
        </p:txBody>
      </p:sp>
      <p:sp>
        <p:nvSpPr>
          <p:cNvPr id="184323" name="Rectangle 3"/>
          <p:cNvSpPr>
            <a:spLocks noGrp="1" noChangeArrowheads="1"/>
          </p:cNvSpPr>
          <p:nvPr>
            <p:ph type="body" idx="1"/>
          </p:nvPr>
        </p:nvSpPr>
        <p:spPr>
          <a:xfrm>
            <a:off x="0" y="685800"/>
            <a:ext cx="9144000" cy="5446713"/>
          </a:xfrm>
        </p:spPr>
        <p:txBody>
          <a:bodyPr/>
          <a:lstStyle/>
          <a:p>
            <a:pPr algn="just" eaLnBrk="1" hangingPunct="1">
              <a:buFont typeface="Wingdings" panose="05000000000000000000" pitchFamily="2" charset="2"/>
              <a:buNone/>
            </a:pPr>
            <a:r>
              <a:rPr lang="en-US" altLang="en-US" sz="2800" b="1"/>
              <a:t>2. Tổ chức kinh tế có vốn đầu tư nước ngoài </a:t>
            </a:r>
            <a:r>
              <a:rPr lang="en-US" altLang="en-US" sz="2800" b="1">
                <a:solidFill>
                  <a:srgbClr val="00B050"/>
                </a:solidFill>
              </a:rPr>
              <a:t>không thuộc trường hợp quy định tại các điểm a, b và c khoản 1 Điều này </a:t>
            </a:r>
            <a:r>
              <a:rPr lang="en-US" altLang="en-US" sz="2800" b="1" i="1" u="sng"/>
              <a:t>thực hiện điều kiện và thủ tục đầu tư theo quy </a:t>
            </a:r>
            <a:r>
              <a:rPr lang="en-US" altLang="en-US" sz="2800" b="1" i="1" u="sng">
                <a:solidFill>
                  <a:srgbClr val="FF0000"/>
                </a:solidFill>
              </a:rPr>
              <a:t>định đối với nhà đầu tư trong nước</a:t>
            </a:r>
            <a:r>
              <a:rPr lang="en-US" altLang="en-US" sz="2800" b="1" i="1" u="sng"/>
              <a:t> </a:t>
            </a:r>
            <a:r>
              <a:rPr lang="en-US" altLang="en-US" sz="2800" b="1" u="sng"/>
              <a:t>k</a:t>
            </a:r>
            <a:r>
              <a:rPr lang="en-US" altLang="en-US" sz="2800" b="1"/>
              <a:t>hi đầu tư thành lập tổ chức kinh tế; đầu tư theo hình thức góp vốn, mua cổ phần, phần vốn góp của tổ chức kinh tế; đầu tư theo hình thức hợp đồng BCC.</a:t>
            </a:r>
          </a:p>
          <a:p>
            <a:pPr algn="just" eaLnBrk="1" hangingPunct="1">
              <a:buFont typeface="Wingdings" panose="05000000000000000000" pitchFamily="2" charset="2"/>
              <a:buNone/>
            </a:pPr>
            <a:endParaRPr lang="en-US" altLang="en-US" sz="2800" b="1"/>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title"/>
          </p:nvPr>
        </p:nvSpPr>
        <p:spPr/>
        <p:txBody>
          <a:bodyPr/>
          <a:lstStyle/>
          <a:p>
            <a:r>
              <a:rPr lang="en-US" altLang="en-US" sz="3200" b="1"/>
              <a:t>TCKT có vốn đầu tư nước ngoài nào phải thực hiện thủ tục đầu tư?</a:t>
            </a:r>
          </a:p>
        </p:txBody>
      </p:sp>
      <p:sp>
        <p:nvSpPr>
          <p:cNvPr id="10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aphicFrame>
        <p:nvGraphicFramePr>
          <p:cNvPr id="1026" name="Content Placeholder 23"/>
          <p:cNvGraphicFramePr>
            <a:graphicFrameLocks noGrp="1"/>
          </p:cNvGraphicFramePr>
          <p:nvPr>
            <p:ph idx="1"/>
          </p:nvPr>
        </p:nvGraphicFramePr>
        <p:xfrm>
          <a:off x="-1524000" y="1552575"/>
          <a:ext cx="5934075" cy="2781300"/>
        </p:xfrm>
        <a:graphic>
          <a:graphicData uri="http://schemas.openxmlformats.org/presentationml/2006/ole">
            <mc:AlternateContent xmlns:mc="http://schemas.openxmlformats.org/markup-compatibility/2006">
              <mc:Choice xmlns:v="urn:schemas-microsoft-com:vml" Requires="v">
                <p:oleObj spid="_x0000_s1040" name="Chart" r:id="rId3" imgW="4285859" imgH="2975106" progId="Excel.Chart.8">
                  <p:embed/>
                </p:oleObj>
              </mc:Choice>
              <mc:Fallback>
                <p:oleObj name="Chart" r:id="rId3" imgW="4285859" imgH="2975106" progId="Excel.Chart.8">
                  <p:embed/>
                  <p:pic>
                    <p:nvPicPr>
                      <p:cNvPr id="0" name="Content Placeholder 2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52575"/>
                        <a:ext cx="59340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3" name="TextBox 6"/>
          <p:cNvSpPr txBox="1">
            <a:spLocks noChangeArrowheads="1"/>
          </p:cNvSpPr>
          <p:nvPr/>
        </p:nvSpPr>
        <p:spPr bwMode="auto">
          <a:xfrm>
            <a:off x="5003800" y="2143125"/>
            <a:ext cx="2082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sym typeface="Symbol" panose="05050102010706020507" pitchFamily="18" charset="2"/>
              </a:rPr>
              <a:t> </a:t>
            </a:r>
            <a:r>
              <a:rPr lang="en-US" altLang="en-US" b="1">
                <a:solidFill>
                  <a:srgbClr val="00B050"/>
                </a:solidFill>
                <a:sym typeface="Symbol" panose="05050102010706020507" pitchFamily="18" charset="2"/>
              </a:rPr>
              <a:t>NĐT trong nước</a:t>
            </a:r>
            <a:endParaRPr lang="en-US" altLang="en-US" b="1">
              <a:solidFill>
                <a:srgbClr val="00B050"/>
              </a:solidFill>
            </a:endParaRPr>
          </a:p>
        </p:txBody>
      </p:sp>
      <p:sp>
        <p:nvSpPr>
          <p:cNvPr id="8" name="Rectangle 7"/>
          <p:cNvSpPr/>
          <p:nvPr/>
        </p:nvSpPr>
        <p:spPr>
          <a:xfrm>
            <a:off x="4267200" y="2209800"/>
            <a:ext cx="7366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anchor="ctr"/>
          <a:lstStyle/>
          <a:p>
            <a:pPr algn="ctr">
              <a:defRPr/>
            </a:pPr>
            <a:endParaRPr lang="en-US"/>
          </a:p>
        </p:txBody>
      </p:sp>
      <p:sp>
        <p:nvSpPr>
          <p:cNvPr id="1035" name="TextBox 8"/>
          <p:cNvSpPr txBox="1">
            <a:spLocks noChangeArrowheads="1"/>
          </p:cNvSpPr>
          <p:nvPr/>
        </p:nvSpPr>
        <p:spPr bwMode="auto">
          <a:xfrm>
            <a:off x="5003800" y="2797175"/>
            <a:ext cx="2082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sym typeface="Symbol" panose="05050102010706020507" pitchFamily="18" charset="2"/>
              </a:rPr>
              <a:t> </a:t>
            </a:r>
            <a:r>
              <a:rPr lang="en-US" altLang="en-US" b="1">
                <a:solidFill>
                  <a:srgbClr val="00B050"/>
                </a:solidFill>
                <a:sym typeface="Symbol" panose="05050102010706020507" pitchFamily="18" charset="2"/>
              </a:rPr>
              <a:t>NĐT nước ngoài</a:t>
            </a:r>
            <a:endParaRPr lang="en-US" altLang="en-US" b="1">
              <a:solidFill>
                <a:srgbClr val="00B050"/>
              </a:solidFill>
            </a:endParaRPr>
          </a:p>
        </p:txBody>
      </p:sp>
      <p:sp>
        <p:nvSpPr>
          <p:cNvPr id="10" name="Rectangle 9"/>
          <p:cNvSpPr/>
          <p:nvPr/>
        </p:nvSpPr>
        <p:spPr>
          <a:xfrm>
            <a:off x="4343400" y="2819400"/>
            <a:ext cx="660400" cy="3238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anchor="ctr"/>
          <a:lstStyle/>
          <a:p>
            <a:pPr algn="ctr">
              <a:defRPr/>
            </a:pPr>
            <a:endParaRPr lang="en-US"/>
          </a:p>
        </p:txBody>
      </p:sp>
      <p:graphicFrame>
        <p:nvGraphicFramePr>
          <p:cNvPr id="1027" name="Object 3"/>
          <p:cNvGraphicFramePr>
            <a:graphicFrameLocks/>
          </p:cNvGraphicFramePr>
          <p:nvPr/>
        </p:nvGraphicFramePr>
        <p:xfrm>
          <a:off x="3200400" y="3822700"/>
          <a:ext cx="8382000" cy="2901950"/>
        </p:xfrm>
        <a:graphic>
          <a:graphicData uri="http://schemas.openxmlformats.org/presentationml/2006/ole">
            <mc:AlternateContent xmlns:mc="http://schemas.openxmlformats.org/markup-compatibility/2006">
              <mc:Choice xmlns:v="urn:schemas-microsoft-com:vml" Requires="v">
                <p:oleObj spid="_x0000_s1041" name="Chart" r:id="rId5" imgW="6925656" imgH="3103133" progId="Excel.Chart.8">
                  <p:embed/>
                </p:oleObj>
              </mc:Choice>
              <mc:Fallback>
                <p:oleObj name="Chart" r:id="rId5" imgW="6925656" imgH="3103133" progId="Excel.Char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822700"/>
                        <a:ext cx="83820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 name="Chart 4"/>
          <p:cNvGraphicFramePr>
            <a:graphicFrameLocks/>
          </p:cNvGraphicFramePr>
          <p:nvPr/>
        </p:nvGraphicFramePr>
        <p:xfrm>
          <a:off x="3124200" y="4378325"/>
          <a:ext cx="2173288" cy="930275"/>
        </p:xfrm>
        <a:graphic>
          <a:graphicData uri="http://schemas.openxmlformats.org/presentationml/2006/ole">
            <mc:AlternateContent xmlns:mc="http://schemas.openxmlformats.org/markup-compatibility/2006">
              <mc:Choice xmlns:v="urn:schemas-microsoft-com:vml" Requires="v">
                <p:oleObj spid="_x0000_s1042" r:id="rId7" imgW="1548518" imgH="1548518" progId="Excel.Chart.8">
                  <p:embed/>
                </p:oleObj>
              </mc:Choice>
              <mc:Fallback>
                <p:oleObj r:id="rId7" imgW="1548518" imgH="1548518" progId="Excel.Chart.8">
                  <p:embed/>
                  <p:pic>
                    <p:nvPicPr>
                      <p:cNvPr id="0" name="Chart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378325"/>
                        <a:ext cx="21732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9" name="Chart 5"/>
          <p:cNvGraphicFramePr>
            <a:graphicFrameLocks/>
          </p:cNvGraphicFramePr>
          <p:nvPr/>
        </p:nvGraphicFramePr>
        <p:xfrm>
          <a:off x="3810000" y="3465513"/>
          <a:ext cx="2566988" cy="930275"/>
        </p:xfrm>
        <a:graphic>
          <a:graphicData uri="http://schemas.openxmlformats.org/presentationml/2006/ole">
            <mc:AlternateContent xmlns:mc="http://schemas.openxmlformats.org/markup-compatibility/2006">
              <mc:Choice xmlns:v="urn:schemas-microsoft-com:vml" Requires="v">
                <p:oleObj spid="_x0000_s1043" r:id="rId9" imgW="1548518" imgH="1548518" progId="Excel.Chart.8">
                  <p:embed/>
                </p:oleObj>
              </mc:Choice>
              <mc:Fallback>
                <p:oleObj r:id="rId9" imgW="1548518" imgH="1548518" progId="Excel.Chart.8">
                  <p:embed/>
                  <p:pic>
                    <p:nvPicPr>
                      <p:cNvPr id="0" name="Chart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3465513"/>
                        <a:ext cx="25669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0" name="Chart 6"/>
          <p:cNvGraphicFramePr>
            <a:graphicFrameLocks/>
          </p:cNvGraphicFramePr>
          <p:nvPr/>
        </p:nvGraphicFramePr>
        <p:xfrm>
          <a:off x="3429000" y="5103813"/>
          <a:ext cx="2320925" cy="931862"/>
        </p:xfrm>
        <a:graphic>
          <a:graphicData uri="http://schemas.openxmlformats.org/presentationml/2006/ole">
            <mc:AlternateContent xmlns:mc="http://schemas.openxmlformats.org/markup-compatibility/2006">
              <mc:Choice xmlns:v="urn:schemas-microsoft-com:vml" Requires="v">
                <p:oleObj spid="_x0000_s1044" name="Chart" r:id="rId11" imgW="1554615" imgH="1554615" progId="Excel.Chart.8">
                  <p:embed/>
                </p:oleObj>
              </mc:Choice>
              <mc:Fallback>
                <p:oleObj name="Chart" r:id="rId11" imgW="1554615" imgH="1554615" progId="Excel.Chart.8">
                  <p:embed/>
                  <p:pic>
                    <p:nvPicPr>
                      <p:cNvPr id="0" name="Chart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103813"/>
                        <a:ext cx="23209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Arrow Connector 14"/>
          <p:cNvCxnSpPr/>
          <p:nvPr/>
        </p:nvCxnSpPr>
        <p:spPr>
          <a:xfrm>
            <a:off x="5072063" y="4805363"/>
            <a:ext cx="1341437" cy="39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395913" y="5270500"/>
            <a:ext cx="1144587" cy="149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67400" y="4114800"/>
            <a:ext cx="8509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0" y="0"/>
            <a:ext cx="8715375" cy="1462088"/>
          </a:xfrm>
        </p:spPr>
        <p:txBody>
          <a:bodyPr/>
          <a:lstStyle/>
          <a:p>
            <a:pPr algn="just"/>
            <a:r>
              <a:rPr lang="en-US" altLang="en-US" sz="3200" b="1">
                <a:solidFill>
                  <a:srgbClr val="00B050"/>
                </a:solidFill>
              </a:rPr>
              <a:t>Điều kiện </a:t>
            </a:r>
            <a:r>
              <a:rPr lang="en-US" altLang="en-US" sz="3200" b="1"/>
              <a:t>và </a:t>
            </a:r>
            <a:r>
              <a:rPr lang="en-US" altLang="en-US" sz="3200" b="1">
                <a:solidFill>
                  <a:srgbClr val="00B050"/>
                </a:solidFill>
              </a:rPr>
              <a:t>thực hiện thủ tục đầu tư theo </a:t>
            </a:r>
            <a:r>
              <a:rPr lang="en-US" altLang="en-US" sz="3200" b="1" u="sng">
                <a:solidFill>
                  <a:srgbClr val="FF0000"/>
                </a:solidFill>
              </a:rPr>
              <a:t>quy định đối với NĐT nước ngoài:</a:t>
            </a:r>
            <a:endParaRPr lang="en-US" altLang="en-US" sz="3200"/>
          </a:p>
        </p:txBody>
      </p:sp>
      <p:sp>
        <p:nvSpPr>
          <p:cNvPr id="185347" name="Content Placeholder 2"/>
          <p:cNvSpPr>
            <a:spLocks noGrp="1"/>
          </p:cNvSpPr>
          <p:nvPr>
            <p:ph idx="1"/>
          </p:nvPr>
        </p:nvSpPr>
        <p:spPr>
          <a:xfrm>
            <a:off x="0" y="1752600"/>
            <a:ext cx="9144000" cy="5105400"/>
          </a:xfrm>
        </p:spPr>
        <p:txBody>
          <a:bodyPr/>
          <a:lstStyle/>
          <a:p>
            <a:pPr>
              <a:buFontTx/>
              <a:buChar char="-"/>
            </a:pPr>
            <a:r>
              <a:rPr lang="en-US" altLang="en-US" b="1"/>
              <a:t>NĐT NN (F): đương nhiên</a:t>
            </a:r>
          </a:p>
          <a:p>
            <a:pPr>
              <a:buFontTx/>
              <a:buChar char="-"/>
            </a:pPr>
            <a:r>
              <a:rPr lang="en-US" altLang="en-US" b="1"/>
              <a:t>TCKT (F1): trong đó F &gt;= 51% VĐL</a:t>
            </a:r>
          </a:p>
          <a:p>
            <a:pPr>
              <a:buFontTx/>
              <a:buChar char="-"/>
            </a:pPr>
            <a:r>
              <a:rPr lang="en-US" altLang="en-US" b="1"/>
              <a:t>TCKT (F2): trong đó F1 &gt;= 51% VĐL</a:t>
            </a:r>
          </a:p>
          <a:p>
            <a:pPr>
              <a:buFontTx/>
              <a:buChar char="-"/>
            </a:pPr>
            <a:r>
              <a:rPr lang="en-US" altLang="en-US" b="1"/>
              <a:t>TCKT (Fn): trong đó F + F1 &gt;= 51% VĐL</a:t>
            </a:r>
          </a:p>
          <a:p>
            <a:pPr>
              <a:buFont typeface="Wingdings" panose="05000000000000000000" pitchFamily="2" charset="2"/>
              <a:buNone/>
            </a:pPr>
            <a:endParaRPr lang="en-US" altLang="en-US" b="1">
              <a:solidFill>
                <a:srgbClr val="00B0F0"/>
              </a:solidFill>
            </a:endParaRPr>
          </a:p>
          <a:p>
            <a:pPr>
              <a:buFont typeface="Wingdings" panose="05000000000000000000" pitchFamily="2" charset="2"/>
              <a:buNone/>
            </a:pPr>
            <a:r>
              <a:rPr lang="en-US" altLang="en-US" b="1">
                <a:solidFill>
                  <a:srgbClr val="00B0F0"/>
                </a:solidFill>
              </a:rPr>
              <a:t>“</a:t>
            </a:r>
            <a:r>
              <a:rPr lang="en-US" altLang="en-US" sz="2800" b="1">
                <a:solidFill>
                  <a:srgbClr val="00B0F0"/>
                </a:solidFill>
              </a:rPr>
              <a:t>Lách luật”: </a:t>
            </a:r>
          </a:p>
          <a:p>
            <a:pPr algn="just">
              <a:buFontTx/>
              <a:buChar char="-"/>
            </a:pPr>
            <a:r>
              <a:rPr lang="en-US" altLang="en-US" sz="2800" b="1">
                <a:solidFill>
                  <a:srgbClr val="00B0F0"/>
                </a:solidFill>
              </a:rPr>
              <a:t>TCKT (F3): trong đó F2 &gt;= 51% VĐL, tương tự F4,F5…</a:t>
            </a:r>
          </a:p>
          <a:p>
            <a:pPr algn="just">
              <a:buFontTx/>
              <a:buChar char="-"/>
            </a:pPr>
            <a:r>
              <a:rPr lang="en-US" altLang="en-US" sz="2800" b="1">
                <a:solidFill>
                  <a:srgbClr val="00B0F0"/>
                </a:solidFill>
              </a:rPr>
              <a:t>TCKT: (Fm): trong đó F + F2 &gt;= 51% VĐL:?</a:t>
            </a:r>
          </a:p>
          <a:p>
            <a:pPr algn="just">
              <a:buFontTx/>
              <a:buChar char="-"/>
            </a:pPr>
            <a:r>
              <a:rPr lang="en-US" altLang="en-US" sz="2800" b="1">
                <a:solidFill>
                  <a:srgbClr val="00B0F0"/>
                </a:solidFill>
              </a:rPr>
              <a:t>TCKT: (Fg): trong đó  F1 + F2 &gt;= 51% VĐL:?</a:t>
            </a:r>
          </a:p>
          <a:p>
            <a:pPr>
              <a:buFontTx/>
              <a:buChar char="-"/>
            </a:pPr>
            <a:endParaRPr lang="en-US" altLang="en-US" sz="2800" b="1">
              <a:solidFill>
                <a:srgbClr val="00B0F0"/>
              </a:solidFill>
            </a:endParaRPr>
          </a:p>
          <a:p>
            <a:pPr>
              <a:buFontTx/>
              <a:buChar char="-"/>
            </a:pPr>
            <a:endParaRPr lang="en-US" altLang="en-US" b="1"/>
          </a:p>
          <a:p>
            <a:pPr>
              <a:buFontTx/>
              <a:buChar char="-"/>
            </a:pPr>
            <a:endParaRPr lang="en-US" altLang="en-US"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ltLang="en-US"/>
          </a:p>
        </p:txBody>
      </p:sp>
      <p:sp>
        <p:nvSpPr>
          <p:cNvPr id="21507" name="Content Placeholder 2"/>
          <p:cNvSpPr>
            <a:spLocks noGrp="1"/>
          </p:cNvSpPr>
          <p:nvPr>
            <p:ph idx="1"/>
          </p:nvPr>
        </p:nvSpPr>
        <p:spPr>
          <a:xfrm>
            <a:off x="0" y="0"/>
            <a:ext cx="9144000" cy="6858000"/>
          </a:xfrm>
        </p:spPr>
        <p:txBody>
          <a:bodyPr/>
          <a:lstStyle/>
          <a:p>
            <a:pPr algn="just" eaLnBrk="1" hangingPunct="1">
              <a:buFont typeface="Wingdings" panose="05000000000000000000" pitchFamily="2" charset="2"/>
              <a:buNone/>
            </a:pPr>
            <a:r>
              <a:rPr lang="en-US" altLang="en-US" sz="3600" b="1" i="1">
                <a:solidFill>
                  <a:srgbClr val="00B050"/>
                </a:solidFill>
                <a:latin typeface="Times New Roman" panose="02020603050405020304" pitchFamily="18" charset="0"/>
              </a:rPr>
              <a:t>Khái niệm đầu tư: </a:t>
            </a:r>
            <a:r>
              <a:rPr lang="en-US" altLang="en-US" sz="2800" b="1">
                <a:latin typeface="Times New Roman" panose="02020603050405020304" pitchFamily="18" charset="0"/>
              </a:rPr>
              <a:t>(</a:t>
            </a:r>
            <a:r>
              <a:rPr lang="en-US" altLang="en-US" sz="2800"/>
              <a:t>INVESTMENT):</a:t>
            </a:r>
            <a:endParaRPr lang="en-US" altLang="en-US" sz="2800" b="1">
              <a:latin typeface="Times New Roman" panose="02020603050405020304" pitchFamily="18" charset="0"/>
            </a:endParaRPr>
          </a:p>
          <a:p>
            <a:pPr algn="just" eaLnBrk="1" hangingPunct="1">
              <a:buFont typeface="Wingdings" panose="05000000000000000000" pitchFamily="2" charset="2"/>
              <a:buNone/>
            </a:pPr>
            <a:endParaRPr lang="en-US" altLang="en-US" sz="2800" b="1" i="1">
              <a:solidFill>
                <a:srgbClr val="00B050"/>
              </a:solidFill>
              <a:latin typeface="Times New Roman" panose="02020603050405020304" pitchFamily="18" charset="0"/>
            </a:endParaRPr>
          </a:p>
          <a:p>
            <a:pPr algn="just" eaLnBrk="1" hangingPunct="1">
              <a:buFont typeface="Wingdings" panose="05000000000000000000" pitchFamily="2" charset="2"/>
              <a:buNone/>
            </a:pPr>
            <a:endParaRPr lang="en-US" altLang="en-US" sz="2800" b="1" i="1">
              <a:solidFill>
                <a:srgbClr val="FF0000"/>
              </a:solidFill>
              <a:latin typeface="Times New Roman" panose="02020603050405020304" pitchFamily="18" charset="0"/>
            </a:endParaRPr>
          </a:p>
          <a:p>
            <a:pPr algn="just" eaLnBrk="1" hangingPunct="1">
              <a:buFont typeface="Wingdings" panose="05000000000000000000" pitchFamily="2" charset="2"/>
              <a:buNone/>
            </a:pPr>
            <a:r>
              <a:rPr lang="en-US" altLang="en-US" sz="2800" i="1">
                <a:latin typeface="Times New Roman" panose="02020603050405020304" pitchFamily="18" charset="0"/>
              </a:rPr>
              <a:t> </a:t>
            </a:r>
            <a:r>
              <a:rPr lang="en-US" altLang="en-US" sz="3000" i="1">
                <a:latin typeface="Times New Roman" panose="02020603050405020304" pitchFamily="18" charset="0"/>
              </a:rPr>
              <a:t>- </a:t>
            </a:r>
            <a:r>
              <a:rPr lang="en-US" altLang="en-US" sz="3000" b="1" i="1">
                <a:solidFill>
                  <a:srgbClr val="00B0F0"/>
                </a:solidFill>
                <a:latin typeface="Times New Roman" panose="02020603050405020304" pitchFamily="18" charset="0"/>
                <a:cs typeface="Times New Roman" panose="02020603050405020304" pitchFamily="18" charset="0"/>
              </a:rPr>
              <a:t>G</a:t>
            </a:r>
            <a:r>
              <a:rPr lang="vi-VN" altLang="en-US" sz="3000" b="1" i="1">
                <a:solidFill>
                  <a:srgbClr val="00B0F0"/>
                </a:solidFill>
                <a:latin typeface="Times New Roman" panose="02020603050405020304" pitchFamily="18" charset="0"/>
                <a:cs typeface="Times New Roman" panose="02020603050405020304" pitchFamily="18" charset="0"/>
              </a:rPr>
              <a:t>óc độ tài chính</a:t>
            </a:r>
            <a:r>
              <a:rPr lang="en-US" altLang="en-US" sz="3000" b="1">
                <a:solidFill>
                  <a:srgbClr val="00B0F0"/>
                </a:solidFill>
                <a:latin typeface="Times New Roman" panose="02020603050405020304" pitchFamily="18" charset="0"/>
                <a:cs typeface="Times New Roman" panose="02020603050405020304" pitchFamily="18" charset="0"/>
              </a:rPr>
              <a:t>: </a:t>
            </a:r>
            <a:r>
              <a:rPr lang="en-US" altLang="en-US" sz="3000" b="1">
                <a:solidFill>
                  <a:schemeClr val="bg2"/>
                </a:solidFill>
                <a:latin typeface="Times New Roman" panose="02020603050405020304" pitchFamily="18" charset="0"/>
                <a:cs typeface="Times New Roman" panose="02020603050405020304" pitchFamily="18" charset="0"/>
              </a:rPr>
              <a:t>ĐT</a:t>
            </a:r>
            <a:r>
              <a:rPr lang="en-US" altLang="en-US" sz="3000" b="1">
                <a:solidFill>
                  <a:srgbClr val="00B0F0"/>
                </a:solidFill>
                <a:latin typeface="Times New Roman" panose="02020603050405020304" pitchFamily="18" charset="0"/>
                <a:cs typeface="Times New Roman" panose="02020603050405020304" pitchFamily="18" charset="0"/>
              </a:rPr>
              <a:t> </a:t>
            </a:r>
            <a:r>
              <a:rPr lang="vi-VN" altLang="en-US" sz="3000" b="1">
                <a:latin typeface="Times New Roman" panose="02020603050405020304" pitchFamily="18" charset="0"/>
                <a:cs typeface="Times New Roman" panose="02020603050405020304" pitchFamily="18" charset="0"/>
              </a:rPr>
              <a:t>là một chuỗi hoạt động </a:t>
            </a:r>
            <a:r>
              <a:rPr lang="vi-VN" altLang="en-US" sz="3000" b="1" u="sng">
                <a:latin typeface="Times New Roman" panose="02020603050405020304" pitchFamily="18" charset="0"/>
                <a:cs typeface="Times New Roman" panose="02020603050405020304" pitchFamily="18" charset="0"/>
              </a:rPr>
              <a:t>chi tiêu </a:t>
            </a:r>
            <a:r>
              <a:rPr lang="vi-VN" altLang="en-US" sz="3000" b="1">
                <a:latin typeface="Times New Roman" panose="02020603050405020304" pitchFamily="18" charset="0"/>
                <a:cs typeface="Times New Roman" panose="02020603050405020304" pitchFamily="18" charset="0"/>
              </a:rPr>
              <a:t>để chủ đầu tư nhận về một chuỗi các </a:t>
            </a:r>
            <a:r>
              <a:rPr lang="vi-VN" altLang="en-US" sz="3000" b="1" u="sng">
                <a:latin typeface="Times New Roman" panose="02020603050405020304" pitchFamily="18" charset="0"/>
                <a:cs typeface="Times New Roman" panose="02020603050405020304" pitchFamily="18" charset="0"/>
              </a:rPr>
              <a:t>dòng thu.</a:t>
            </a:r>
            <a:endParaRPr lang="en-US" altLang="en-US" sz="3000" b="1" u="sng">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None/>
            </a:pPr>
            <a:endParaRPr lang="en-US" altLang="en-US" sz="3000" b="1">
              <a:latin typeface="Times New Roman" panose="02020603050405020304" pitchFamily="18" charset="0"/>
              <a:cs typeface="Times New Roman" panose="02020603050405020304" pitchFamily="18" charset="0"/>
            </a:endParaRPr>
          </a:p>
          <a:p>
            <a:pPr algn="just" eaLnBrk="1" hangingPunct="1">
              <a:buFontTx/>
              <a:buChar char="-"/>
            </a:pPr>
            <a:r>
              <a:rPr lang="en-US" altLang="en-US" sz="3000" b="1" i="1">
                <a:solidFill>
                  <a:srgbClr val="00B0F0"/>
                </a:solidFill>
                <a:latin typeface="Times New Roman" panose="02020603050405020304" pitchFamily="18" charset="0"/>
                <a:cs typeface="Times New Roman" panose="02020603050405020304" pitchFamily="18" charset="0"/>
              </a:rPr>
              <a:t>G</a:t>
            </a:r>
            <a:r>
              <a:rPr lang="vi-VN" altLang="en-US" sz="3000" b="1" i="1">
                <a:solidFill>
                  <a:srgbClr val="00B0F0"/>
                </a:solidFill>
                <a:latin typeface="Times New Roman" panose="02020603050405020304" pitchFamily="18" charset="0"/>
                <a:cs typeface="Times New Roman" panose="02020603050405020304" pitchFamily="18" charset="0"/>
              </a:rPr>
              <a:t>óc độ tiêu dùng</a:t>
            </a:r>
            <a:r>
              <a:rPr lang="en-US" altLang="en-US" sz="3000" b="1">
                <a:solidFill>
                  <a:srgbClr val="00B0F0"/>
                </a:solidFill>
                <a:latin typeface="Times New Roman" panose="02020603050405020304" pitchFamily="18" charset="0"/>
                <a:cs typeface="Times New Roman" panose="02020603050405020304" pitchFamily="18" charset="0"/>
              </a:rPr>
              <a:t>: </a:t>
            </a:r>
            <a:r>
              <a:rPr lang="en-US" altLang="en-US" sz="3000" b="1">
                <a:solidFill>
                  <a:schemeClr val="bg2"/>
                </a:solidFill>
                <a:latin typeface="Times New Roman" panose="02020603050405020304" pitchFamily="18" charset="0"/>
                <a:cs typeface="Times New Roman" panose="02020603050405020304" pitchFamily="18" charset="0"/>
              </a:rPr>
              <a:t>ĐT</a:t>
            </a:r>
            <a:r>
              <a:rPr lang="vi-VN" altLang="en-US" sz="3000" b="1">
                <a:latin typeface="Times New Roman" panose="02020603050405020304" pitchFamily="18" charset="0"/>
                <a:cs typeface="Times New Roman" panose="02020603050405020304" pitchFamily="18" charset="0"/>
              </a:rPr>
              <a:t> là sự </a:t>
            </a:r>
            <a:r>
              <a:rPr lang="en-US" altLang="en-US" sz="3000" b="1">
                <a:latin typeface="Times New Roman" panose="02020603050405020304" pitchFamily="18" charset="0"/>
                <a:cs typeface="Times New Roman" panose="02020603050405020304" pitchFamily="18" charset="0"/>
              </a:rPr>
              <a:t>“</a:t>
            </a:r>
            <a:r>
              <a:rPr lang="vi-VN" altLang="en-US" sz="3000" b="1">
                <a:latin typeface="Times New Roman" panose="02020603050405020304" pitchFamily="18" charset="0"/>
                <a:cs typeface="Times New Roman" panose="02020603050405020304" pitchFamily="18" charset="0"/>
              </a:rPr>
              <a:t>hy sinh</a:t>
            </a:r>
            <a:r>
              <a:rPr lang="en-US" altLang="en-US" sz="3000" b="1">
                <a:latin typeface="Times New Roman" panose="02020603050405020304" pitchFamily="18" charset="0"/>
                <a:cs typeface="Times New Roman" panose="02020603050405020304" pitchFamily="18" charset="0"/>
              </a:rPr>
              <a:t>”</a:t>
            </a:r>
            <a:r>
              <a:rPr lang="vi-VN" altLang="en-US" sz="3000" b="1">
                <a:latin typeface="Times New Roman" panose="02020603050405020304" pitchFamily="18" charset="0"/>
                <a:cs typeface="Times New Roman" panose="02020603050405020304" pitchFamily="18" charset="0"/>
              </a:rPr>
              <a:t> tiêu dùng hiện tại để thu được mức tiêu dùng nhiều hơn trong tương lai. </a:t>
            </a:r>
            <a:endParaRPr lang="en-US" altLang="en-US" sz="3000" b="1" i="1">
              <a:solidFill>
                <a:srgbClr val="FF0000"/>
              </a:solidFill>
              <a:latin typeface="Times New Roman" panose="02020603050405020304" pitchFamily="18" charset="0"/>
              <a:cs typeface="Times New Roman" panose="02020603050405020304" pitchFamily="18" charset="0"/>
            </a:endParaRPr>
          </a:p>
          <a:p>
            <a:pPr algn="just" eaLnBrk="1" hangingPunct="1">
              <a:buFontTx/>
              <a:buChar char="-"/>
            </a:pPr>
            <a:endParaRPr lang="en-US" altLang="en-US" sz="3000" b="1" i="1">
              <a:solidFill>
                <a:srgbClr val="FF0000"/>
              </a:solidFill>
              <a:latin typeface="Times New Roman" panose="02020603050405020304" pitchFamily="18" charset="0"/>
              <a:cs typeface="Times New Roman" panose="02020603050405020304" pitchFamily="18" charset="0"/>
            </a:endParaRPr>
          </a:p>
          <a:p>
            <a:pPr algn="just" eaLnBrk="1" hangingPunct="1">
              <a:buFontTx/>
              <a:buChar char="-"/>
            </a:pPr>
            <a:r>
              <a:rPr lang="en-US" altLang="en-US" sz="3000" b="1" i="1">
                <a:solidFill>
                  <a:srgbClr val="00B0F0"/>
                </a:solidFill>
                <a:latin typeface="Times New Roman" panose="02020603050405020304" pitchFamily="18" charset="0"/>
                <a:cs typeface="Times New Roman" panose="02020603050405020304" pitchFamily="18" charset="0"/>
              </a:rPr>
              <a:t>Góc độ pháp lý</a:t>
            </a:r>
            <a:r>
              <a:rPr lang="en-US" altLang="en-US" sz="3000" b="1">
                <a:solidFill>
                  <a:srgbClr val="00B0F0"/>
                </a:solidFill>
                <a:latin typeface="Times New Roman" panose="02020603050405020304" pitchFamily="18" charset="0"/>
                <a:cs typeface="Times New Roman" panose="02020603050405020304" pitchFamily="18" charset="0"/>
              </a:rPr>
              <a:t>: </a:t>
            </a:r>
            <a:r>
              <a:rPr lang="en-US" altLang="en-US" sz="3000" b="1" i="1">
                <a:solidFill>
                  <a:srgbClr val="FF0000"/>
                </a:solidFill>
                <a:latin typeface="Times New Roman" panose="02020603050405020304" pitchFamily="18" charset="0"/>
                <a:cs typeface="Times New Roman" panose="02020603050405020304" pitchFamily="18" charset="0"/>
              </a:rPr>
              <a:t>“Đầu tư”</a:t>
            </a:r>
            <a:r>
              <a:rPr lang="en-US" altLang="en-US" sz="3000" b="1">
                <a:solidFill>
                  <a:srgbClr val="FF0000"/>
                </a:solidFill>
                <a:latin typeface="Times New Roman" panose="02020603050405020304" pitchFamily="18" charset="0"/>
                <a:cs typeface="Times New Roman" panose="02020603050405020304" pitchFamily="18" charset="0"/>
              </a:rPr>
              <a:t> là việc nhà đầu tư </a:t>
            </a:r>
            <a:r>
              <a:rPr lang="en-US" altLang="en-US" sz="3000" b="1" i="1" u="sng">
                <a:solidFill>
                  <a:srgbClr val="FF0000"/>
                </a:solidFill>
                <a:latin typeface="Times New Roman" panose="02020603050405020304" pitchFamily="18" charset="0"/>
                <a:cs typeface="Times New Roman" panose="02020603050405020304" pitchFamily="18" charset="0"/>
              </a:rPr>
              <a:t>bỏ vốn </a:t>
            </a:r>
            <a:r>
              <a:rPr lang="en-US" altLang="en-US" sz="3000" b="1">
                <a:solidFill>
                  <a:srgbClr val="FF0000"/>
                </a:solidFill>
                <a:latin typeface="Times New Roman" panose="02020603050405020304" pitchFamily="18" charset="0"/>
                <a:cs typeface="Times New Roman" panose="02020603050405020304" pitchFamily="18" charset="0"/>
              </a:rPr>
              <a:t>bằng các TS hữu hình hoặc vô hình để hình thành tài sản tiến hành các hoạt động đầu tư.</a:t>
            </a:r>
          </a:p>
          <a:p>
            <a:pPr eaLnBrk="1" hangingPunct="1">
              <a:buFont typeface="Wingdings" panose="05000000000000000000" pitchFamily="2" charset="2"/>
              <a:buNone/>
            </a:pPr>
            <a:r>
              <a:rPr lang="en-US" altLang="en-US" sz="3000" b="1">
                <a:solidFill>
                  <a:srgbClr val="FF0000"/>
                </a:solidFill>
                <a:latin typeface="Times New Roman" panose="02020603050405020304" pitchFamily="18" charset="0"/>
                <a:cs typeface="Times New Roman" panose="02020603050405020304" pitchFamily="18" charset="0"/>
              </a:rPr>
              <a:t> </a:t>
            </a:r>
          </a:p>
          <a:p>
            <a:pPr algn="just" eaLnBrk="1" hangingPunct="1">
              <a:buFontTx/>
              <a:buChar char="-"/>
            </a:pPr>
            <a:endParaRPr lang="en-SG" altLang="en-US" sz="2800" b="1"/>
          </a:p>
          <a:p>
            <a:pPr algn="just" eaLnBrk="1" hangingPunct="1">
              <a:buFont typeface="Wingdings" panose="05000000000000000000" pitchFamily="2" charset="2"/>
              <a:buNone/>
            </a:pPr>
            <a:endParaRPr lang="en-US" altLang="en-US" sz="2800" b="1" i="1">
              <a:latin typeface="Times New Roman" panose="02020603050405020304" pitchFamily="18" charset="0"/>
            </a:endParaRPr>
          </a:p>
          <a:p>
            <a:pPr algn="just" eaLnBrk="1" hangingPunct="1">
              <a:buFont typeface="Wingdings" panose="05000000000000000000" pitchFamily="2" charset="2"/>
              <a:buNone/>
            </a:pPr>
            <a:endParaRPr lang="en-US" altLang="en-US" sz="2800" b="1">
              <a:latin typeface="Times New Roman" panose="02020603050405020304" pitchFamily="18" charset="0"/>
            </a:endParaRPr>
          </a:p>
          <a:p>
            <a:pPr eaLnBrk="1" hangingPunct="1"/>
            <a:endParaRPr lang="en-US" altLang="en-US" sz="2800" b="1"/>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endParaRPr lang="en-US" altLang="en-US"/>
          </a:p>
        </p:txBody>
      </p:sp>
      <p:sp>
        <p:nvSpPr>
          <p:cNvPr id="186371" name="Content Placeholder 2"/>
          <p:cNvSpPr>
            <a:spLocks noGrp="1"/>
          </p:cNvSpPr>
          <p:nvPr>
            <p:ph idx="1"/>
          </p:nvPr>
        </p:nvSpPr>
        <p:spPr>
          <a:xfrm>
            <a:off x="0" y="0"/>
            <a:ext cx="8955088" cy="6132513"/>
          </a:xfrm>
        </p:spPr>
        <p:txBody>
          <a:bodyPr/>
          <a:lstStyle/>
          <a:p>
            <a:pPr algn="just"/>
            <a:r>
              <a:rPr lang="en-US" altLang="en-US" sz="2200" b="1"/>
              <a:t>Đ23.2 </a:t>
            </a:r>
            <a:r>
              <a:rPr lang="en-US" altLang="en-US" sz="2200" b="1">
                <a:solidFill>
                  <a:srgbClr val="00B050"/>
                </a:solidFill>
              </a:rPr>
              <a:t>TCKT có VĐTNN </a:t>
            </a:r>
            <a:r>
              <a:rPr lang="en-US" altLang="en-US" sz="2200" b="1"/>
              <a:t>không thuộc trường hợp tại các điểm a, b và c k1 thực hiện điều kiện và thủ tục đầu tư </a:t>
            </a:r>
            <a:r>
              <a:rPr lang="en-US" altLang="en-US" sz="2200" b="1">
                <a:solidFill>
                  <a:srgbClr val="00B050"/>
                </a:solidFill>
              </a:rPr>
              <a:t>theo quy định đối với NĐT trong nước </a:t>
            </a:r>
            <a:r>
              <a:rPr lang="en-US" altLang="en-US" sz="2200" b="1"/>
              <a:t>khi đầu tư…:</a:t>
            </a:r>
          </a:p>
          <a:p>
            <a:pPr>
              <a:buFontTx/>
              <a:buChar char="-"/>
            </a:pPr>
            <a:endParaRPr lang="en-US" altLang="en-US" sz="2200" b="1"/>
          </a:p>
          <a:p>
            <a:pPr>
              <a:buFontTx/>
              <a:buChar char="-"/>
            </a:pPr>
            <a:r>
              <a:rPr lang="en-US" altLang="en-US" sz="2200" b="1">
                <a:solidFill>
                  <a:srgbClr val="FF0000"/>
                </a:solidFill>
              </a:rPr>
              <a:t>TCKT (F1.a): trong đó 0% &lt; F &lt; 51% VĐL</a:t>
            </a:r>
          </a:p>
          <a:p>
            <a:pPr>
              <a:buFontTx/>
              <a:buChar char="-"/>
            </a:pPr>
            <a:endParaRPr lang="en-US" altLang="en-US" sz="2200" b="1">
              <a:solidFill>
                <a:srgbClr val="FF0000"/>
              </a:solidFill>
            </a:endParaRPr>
          </a:p>
          <a:p>
            <a:pPr>
              <a:buFontTx/>
              <a:buChar char="-"/>
            </a:pPr>
            <a:r>
              <a:rPr lang="en-US" altLang="en-US" sz="2200" b="1">
                <a:solidFill>
                  <a:srgbClr val="FF0000"/>
                </a:solidFill>
              </a:rPr>
              <a:t>TCKT (F2.a): trong đó 0% &lt; F1&lt; 51% VĐL</a:t>
            </a:r>
          </a:p>
          <a:p>
            <a:pPr>
              <a:buFontTx/>
              <a:buChar char="-"/>
            </a:pPr>
            <a:endParaRPr lang="en-US" altLang="en-US" sz="2200" b="1">
              <a:solidFill>
                <a:srgbClr val="00B0F0"/>
              </a:solidFill>
            </a:endParaRPr>
          </a:p>
          <a:p>
            <a:pPr>
              <a:buFontTx/>
              <a:buChar char="-"/>
            </a:pPr>
            <a:r>
              <a:rPr lang="en-US" altLang="en-US" sz="2200" b="1">
                <a:solidFill>
                  <a:srgbClr val="00B0F0"/>
                </a:solidFill>
              </a:rPr>
              <a:t>TCKT (F3): trong đó F2 &gt;= 51% VĐL, tương tự F4,F5…</a:t>
            </a:r>
          </a:p>
          <a:p>
            <a:pPr>
              <a:buFontTx/>
              <a:buChar char="-"/>
            </a:pPr>
            <a:endParaRPr lang="en-US" altLang="en-US" sz="2200" b="1">
              <a:solidFill>
                <a:srgbClr val="FF0000"/>
              </a:solidFill>
            </a:endParaRPr>
          </a:p>
          <a:p>
            <a:pPr>
              <a:buFontTx/>
              <a:buChar char="-"/>
            </a:pPr>
            <a:r>
              <a:rPr lang="en-US" altLang="en-US" sz="2200" b="1">
                <a:solidFill>
                  <a:srgbClr val="FF0000"/>
                </a:solidFill>
              </a:rPr>
              <a:t>TCKT (Fn.a): trong đó 0% &lt; F + F1 &lt; 51% VĐL</a:t>
            </a:r>
          </a:p>
          <a:p>
            <a:pPr>
              <a:buFontTx/>
              <a:buChar char="-"/>
            </a:pPr>
            <a:endParaRPr lang="en-US" altLang="en-US" sz="2200" b="1">
              <a:solidFill>
                <a:srgbClr val="FF0000"/>
              </a:solidFill>
            </a:endParaRPr>
          </a:p>
          <a:p>
            <a:pPr>
              <a:buFontTx/>
              <a:buChar char="-"/>
            </a:pPr>
            <a:r>
              <a:rPr lang="en-US" altLang="en-US" sz="2200" b="1">
                <a:solidFill>
                  <a:srgbClr val="FF0000"/>
                </a:solidFill>
              </a:rPr>
              <a:t>TCKT: (Fm): trong đó F + F2 &gt;= 51% VĐL</a:t>
            </a:r>
          </a:p>
          <a:p>
            <a:pPr>
              <a:buFontTx/>
              <a:buChar char="-"/>
            </a:pPr>
            <a:endParaRPr lang="en-US" altLang="en-US" sz="2200" b="1">
              <a:solidFill>
                <a:srgbClr val="FF0000"/>
              </a:solidFill>
            </a:endParaRPr>
          </a:p>
          <a:p>
            <a:pPr algn="just">
              <a:buFontTx/>
              <a:buChar char="-"/>
            </a:pPr>
            <a:r>
              <a:rPr lang="en-US" altLang="en-US" sz="2200" b="1">
                <a:solidFill>
                  <a:srgbClr val="FF0000"/>
                </a:solidFill>
              </a:rPr>
              <a:t>TCKT: (Fg): trong đó F1 + F2 &gt;= 51% VĐL…</a:t>
            </a:r>
          </a:p>
          <a:p>
            <a:pPr algn="just">
              <a:buFont typeface="Arial" panose="020B0604020202020204" pitchFamily="34" charset="0"/>
              <a:buNone/>
            </a:pPr>
            <a:endParaRPr lang="en-US" altLang="en-US" sz="2200" b="1">
              <a:solidFill>
                <a:srgbClr val="00B0F0"/>
              </a:solidFill>
            </a:endParaRPr>
          </a:p>
          <a:p>
            <a:pPr algn="just">
              <a:buFont typeface="Arial" panose="020B0604020202020204" pitchFamily="34" charset="0"/>
              <a:buNone/>
            </a:pPr>
            <a:r>
              <a:rPr lang="en-US" altLang="en-US" sz="2500" b="1">
                <a:solidFill>
                  <a:srgbClr val="00B0F0"/>
                </a:solidFill>
              </a:rPr>
              <a:t>Vì sao &gt; 0%???</a:t>
            </a:r>
          </a:p>
          <a:p>
            <a:pPr algn="just"/>
            <a:endParaRPr lang="en-US" altLang="en-US" sz="2200">
              <a:solidFill>
                <a:srgbClr val="00B050"/>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533400"/>
            <a:ext cx="8943975" cy="1081088"/>
          </a:xfrm>
        </p:spPr>
        <p:txBody>
          <a:bodyPr/>
          <a:lstStyle/>
          <a:p>
            <a:pPr eaLnBrk="1" hangingPunct="1"/>
            <a:br>
              <a:rPr lang="it-IT" altLang="en-US" sz="2800" b="1"/>
            </a:br>
            <a:br>
              <a:rPr lang="it-IT" altLang="en-US" sz="2800" b="1"/>
            </a:br>
            <a:br>
              <a:rPr lang="it-IT" altLang="en-US" sz="2800" b="1"/>
            </a:br>
            <a:endParaRPr lang="en-US" altLang="en-US" sz="2400" b="1"/>
          </a:p>
        </p:txBody>
      </p:sp>
      <p:sp>
        <p:nvSpPr>
          <p:cNvPr id="187395" name="Rectangle 3"/>
          <p:cNvSpPr>
            <a:spLocks noGrp="1" noChangeArrowheads="1"/>
          </p:cNvSpPr>
          <p:nvPr>
            <p:ph type="body" idx="1"/>
          </p:nvPr>
        </p:nvSpPr>
        <p:spPr>
          <a:xfrm>
            <a:off x="0" y="0"/>
            <a:ext cx="9144000" cy="5486400"/>
          </a:xfrm>
        </p:spPr>
        <p:txBody>
          <a:bodyPr/>
          <a:lstStyle/>
          <a:p>
            <a:pPr algn="just" eaLnBrk="1" hangingPunct="1">
              <a:buFont typeface="Arial" panose="020B0604020202020204" pitchFamily="34" charset="0"/>
              <a:buNone/>
            </a:pPr>
            <a:r>
              <a:rPr lang="en-US" altLang="en-US" b="1"/>
              <a:t>Lưu ý:</a:t>
            </a:r>
          </a:p>
          <a:p>
            <a:pPr algn="just" eaLnBrk="1" hangingPunct="1">
              <a:buFont typeface="Arial" panose="020B0604020202020204" pitchFamily="34" charset="0"/>
              <a:buNone/>
            </a:pPr>
            <a:endParaRPr lang="en-US" altLang="en-US" b="1"/>
          </a:p>
          <a:p>
            <a:pPr algn="just" eaLnBrk="1" hangingPunct="1"/>
            <a:r>
              <a:rPr lang="en-US" altLang="en-US" b="1"/>
              <a:t>3. Tổ chức kinh tế có vốn đầu tư nước ngoài (kể cả F1,F2,Fn) </a:t>
            </a:r>
            <a:r>
              <a:rPr lang="en-US" altLang="en-US" b="1">
                <a:solidFill>
                  <a:srgbClr val="00B050"/>
                </a:solidFill>
              </a:rPr>
              <a:t>đã thành lập tại Việt Nam </a:t>
            </a:r>
            <a:r>
              <a:rPr lang="en-US" altLang="en-US" b="1"/>
              <a:t>nếu có </a:t>
            </a:r>
            <a:r>
              <a:rPr lang="en-US" altLang="en-US" b="1">
                <a:solidFill>
                  <a:srgbClr val="00B050"/>
                </a:solidFill>
              </a:rPr>
              <a:t>dự án đầu tư mới </a:t>
            </a:r>
            <a:r>
              <a:rPr lang="en-US" altLang="en-US" b="1"/>
              <a:t>thì được làm thủ tục thực hiện dự án đầu tư đó </a:t>
            </a:r>
            <a:r>
              <a:rPr lang="en-US" altLang="en-US" b="1">
                <a:solidFill>
                  <a:srgbClr val="FF0000"/>
                </a:solidFill>
              </a:rPr>
              <a:t>mà không nhất thiết </a:t>
            </a:r>
            <a:r>
              <a:rPr lang="en-US" altLang="en-US" b="1"/>
              <a:t>phải thành lập TCKT mới. (khác với NĐT NN F)</a:t>
            </a:r>
          </a:p>
          <a:p>
            <a:pPr algn="just" eaLnBrk="1" hangingPunct="1">
              <a:buFont typeface="Arial" panose="020B0604020202020204" pitchFamily="34" charset="0"/>
              <a:buNone/>
            </a:pPr>
            <a:endParaRPr lang="en-US" altLang="en-US" b="1"/>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altLang="en-US"/>
              <a:t>Nhà đầu tư nước ngoài </a:t>
            </a:r>
            <a:br>
              <a:rPr lang="en-US" altLang="en-US"/>
            </a:br>
            <a:r>
              <a:rPr lang="en-US" altLang="en-US"/>
              <a:t>thành lập TCKT</a:t>
            </a:r>
          </a:p>
        </p:txBody>
      </p:sp>
      <p:graphicFrame>
        <p:nvGraphicFramePr>
          <p:cNvPr id="6" name="Content Placeholder 5"/>
          <p:cNvGraphicFramePr>
            <a:graphicFrameLocks noGrp="1"/>
          </p:cNvGraphicFramePr>
          <p:nvPr>
            <p:ph idx="1"/>
          </p:nvPr>
        </p:nvGraphicFramePr>
        <p:xfrm>
          <a:off x="0" y="1599905"/>
          <a:ext cx="9144000" cy="452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8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r>
              <a:rPr lang="en-US" altLang="en-US" sz="3500" b="1"/>
              <a:t>Tổ chức kinh tế do </a:t>
            </a:r>
            <a:br>
              <a:rPr lang="en-US" altLang="en-US" sz="3500" b="1"/>
            </a:br>
            <a:r>
              <a:rPr lang="en-US" altLang="en-US" sz="3500" b="1"/>
              <a:t>nhà đầu tư nước ngoài thành lập</a:t>
            </a:r>
          </a:p>
        </p:txBody>
      </p:sp>
      <p:graphicFrame>
        <p:nvGraphicFramePr>
          <p:cNvPr id="5" name="Content Placeholder 4"/>
          <p:cNvGraphicFramePr>
            <a:graphicFrameLocks noGrp="1"/>
          </p:cNvGraphicFramePr>
          <p:nvPr>
            <p:ph idx="1"/>
          </p:nvPr>
        </p:nvGraphicFramePr>
        <p:xfrm>
          <a:off x="-152400" y="1599905"/>
          <a:ext cx="9296399" cy="452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9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endParaRPr lang="en-US" altLang="en-US"/>
          </a:p>
        </p:txBody>
      </p:sp>
      <p:sp>
        <p:nvSpPr>
          <p:cNvPr id="190467" name="Content Placeholder 2"/>
          <p:cNvSpPr>
            <a:spLocks noGrp="1"/>
          </p:cNvSpPr>
          <p:nvPr>
            <p:ph idx="1"/>
          </p:nvPr>
        </p:nvSpPr>
        <p:spPr>
          <a:xfrm>
            <a:off x="0" y="228600"/>
            <a:ext cx="8991600" cy="6324600"/>
          </a:xfrm>
        </p:spPr>
        <p:txBody>
          <a:bodyPr/>
          <a:lstStyle/>
          <a:p>
            <a:pPr algn="just">
              <a:buFont typeface="Arial" panose="020B0604020202020204" pitchFamily="34" charset="0"/>
              <a:buNone/>
            </a:pPr>
            <a:r>
              <a:rPr lang="en-US" altLang="en-US" sz="3500" b="1">
                <a:solidFill>
                  <a:srgbClr val="00B050"/>
                </a:solidFill>
              </a:rPr>
              <a:t>	</a:t>
            </a:r>
            <a:r>
              <a:rPr lang="en-US" altLang="en-US" sz="3500" b="1" u="sng">
                <a:solidFill>
                  <a:srgbClr val="00B050"/>
                </a:solidFill>
              </a:rPr>
              <a:t>Phần 3. Thủ tục đầu tư theo hình thức GV, mua cổ phần, PVG: </a:t>
            </a:r>
            <a:r>
              <a:rPr lang="en-US" altLang="en-US" sz="3500" b="1">
                <a:solidFill>
                  <a:srgbClr val="00B050"/>
                </a:solidFill>
              </a:rPr>
              <a:t>M&amp;A (Điều 26. LĐT 2014)</a:t>
            </a:r>
          </a:p>
          <a:p>
            <a:pPr algn="just">
              <a:buFont typeface="Arial" panose="020B0604020202020204" pitchFamily="34" charset="0"/>
              <a:buNone/>
            </a:pPr>
            <a:endParaRPr lang="en-US" altLang="en-US" b="1">
              <a:solidFill>
                <a:srgbClr val="00B050"/>
              </a:solidFill>
            </a:endParaRPr>
          </a:p>
          <a:p>
            <a:pPr algn="just">
              <a:buFont typeface="Arial" panose="020B0604020202020204" pitchFamily="34" charset="0"/>
              <a:buNone/>
            </a:pPr>
            <a:r>
              <a:rPr lang="en-US" altLang="en-US" b="1">
                <a:solidFill>
                  <a:srgbClr val="FF0000"/>
                </a:solidFill>
              </a:rPr>
              <a:t>1. Thủ tục </a:t>
            </a:r>
            <a:r>
              <a:rPr lang="en-US" altLang="en-US" b="1" i="1" u="sng">
                <a:solidFill>
                  <a:srgbClr val="7030A0"/>
                </a:solidFill>
              </a:rPr>
              <a:t>đăng ký </a:t>
            </a:r>
            <a:r>
              <a:rPr lang="en-US" altLang="en-US" b="1">
                <a:solidFill>
                  <a:srgbClr val="FF0000"/>
                </a:solidFill>
              </a:rPr>
              <a:t>góp vốn, mua cổ phần, PVG: áp dụng đối với NĐT NN thuộc Đ 26 – LĐT:</a:t>
            </a:r>
          </a:p>
          <a:p>
            <a:pPr algn="just">
              <a:buFontTx/>
              <a:buChar char="-"/>
            </a:pPr>
            <a:r>
              <a:rPr lang="en-US" altLang="en-US" b="1">
                <a:solidFill>
                  <a:srgbClr val="00B0F0"/>
                </a:solidFill>
              </a:rPr>
              <a:t>Bước 1: Thủ tục đăng ký đầu tư theo LĐT: CQĐKĐT thông báo chấp thuận</a:t>
            </a:r>
          </a:p>
          <a:p>
            <a:pPr algn="just">
              <a:buFontTx/>
              <a:buChar char="-"/>
            </a:pPr>
            <a:r>
              <a:rPr lang="en-US" altLang="en-US" b="1">
                <a:solidFill>
                  <a:srgbClr val="00B0F0"/>
                </a:solidFill>
              </a:rPr>
              <a:t>Bước 2: Thủ tục đăng ký TV, CĐ theo LDN</a:t>
            </a:r>
          </a:p>
          <a:p>
            <a:pPr algn="just">
              <a:buFont typeface="Arial" panose="020B0604020202020204" pitchFamily="34" charset="0"/>
              <a:buNone/>
            </a:pPr>
            <a:endParaRPr lang="en-US" altLang="en-US" b="1">
              <a:solidFill>
                <a:srgbClr val="00B0F0"/>
              </a:solidFill>
            </a:endParaRPr>
          </a:p>
          <a:p>
            <a:pPr algn="just">
              <a:buFont typeface="Arial" panose="020B0604020202020204" pitchFamily="34" charset="0"/>
              <a:buNone/>
            </a:pPr>
            <a:r>
              <a:rPr lang="en-US" altLang="en-US" b="1">
                <a:solidFill>
                  <a:srgbClr val="FF0000"/>
                </a:solidFill>
                <a:latin typeface="Times New Roman" panose="02020603050405020304" pitchFamily="18" charset="0"/>
                <a:cs typeface="Times New Roman" panose="02020603050405020304" pitchFamily="18" charset="0"/>
              </a:rPr>
              <a:t>2. Thủ tục </a:t>
            </a:r>
            <a:r>
              <a:rPr lang="en-US" altLang="en-US" b="1" i="1" u="sng">
                <a:solidFill>
                  <a:srgbClr val="7030A0"/>
                </a:solidFill>
                <a:latin typeface="Times New Roman" panose="02020603050405020304" pitchFamily="18" charset="0"/>
                <a:cs typeface="Times New Roman" panose="02020603050405020304" pitchFamily="18" charset="0"/>
              </a:rPr>
              <a:t>thay đổi </a:t>
            </a:r>
            <a:r>
              <a:rPr lang="en-US" altLang="en-US" b="1">
                <a:solidFill>
                  <a:srgbClr val="FF0000"/>
                </a:solidFill>
                <a:latin typeface="Times New Roman" panose="02020603050405020304" pitchFamily="18" charset="0"/>
                <a:cs typeface="Times New Roman" panose="02020603050405020304" pitchFamily="18" charset="0"/>
              </a:rPr>
              <a:t>cổ đông, thành viên: </a:t>
            </a:r>
            <a:r>
              <a:rPr lang="en-US" altLang="en-US" b="1">
                <a:solidFill>
                  <a:srgbClr val="00B0F0"/>
                </a:solidFill>
                <a:latin typeface="Times New Roman" panose="02020603050405020304" pitchFamily="18" charset="0"/>
                <a:cs typeface="Times New Roman" panose="02020603050405020304" pitchFamily="18" charset="0"/>
              </a:rPr>
              <a:t>chỉ đăng ký/thông báo thay đổi TV, CĐ theo LDN</a:t>
            </a:r>
            <a:endParaRPr lang="en-US" altLang="en-US" b="1">
              <a:solidFill>
                <a:srgbClr val="00B0F0"/>
              </a:solidFill>
            </a:endParaRPr>
          </a:p>
          <a:p>
            <a:pPr algn="just">
              <a:buFont typeface="Arial" panose="020B0604020202020204" pitchFamily="34" charset="0"/>
              <a:buNone/>
            </a:pPr>
            <a:endParaRPr lang="en-US" altLang="en-US" sz="300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533400" y="0"/>
            <a:ext cx="8228013" cy="654050"/>
          </a:xfrm>
        </p:spPr>
        <p:txBody>
          <a:bodyPr/>
          <a:lstStyle/>
          <a:p>
            <a:pPr eaLnBrk="1" hangingPunct="1"/>
            <a:r>
              <a:rPr lang="en-US" altLang="en-US" sz="2500" b="1"/>
              <a:t>NĐT nước ngoài GV, mua CP, PVG (M&amp;A)</a:t>
            </a:r>
          </a:p>
        </p:txBody>
      </p:sp>
      <p:sp>
        <p:nvSpPr>
          <p:cNvPr id="191491" name="Text Placeholder 2"/>
          <p:cNvSpPr>
            <a:spLocks noGrp="1"/>
          </p:cNvSpPr>
          <p:nvPr>
            <p:ph type="body" idx="1"/>
          </p:nvPr>
        </p:nvSpPr>
        <p:spPr>
          <a:xfrm>
            <a:off x="457200" y="928688"/>
            <a:ext cx="4040188" cy="639762"/>
          </a:xfrm>
        </p:spPr>
        <p:txBody>
          <a:bodyPr/>
          <a:lstStyle/>
          <a:p>
            <a:pPr eaLnBrk="1" hangingPunct="1"/>
            <a:r>
              <a:rPr lang="en-US" altLang="en-US" sz="3000" u="sng">
                <a:solidFill>
                  <a:srgbClr val="FF0000"/>
                </a:solidFill>
              </a:rPr>
              <a:t>Luật ĐT 2005</a:t>
            </a:r>
          </a:p>
        </p:txBody>
      </p:sp>
      <p:sp>
        <p:nvSpPr>
          <p:cNvPr id="191492" name="Content Placeholder 3"/>
          <p:cNvSpPr>
            <a:spLocks noGrp="1"/>
          </p:cNvSpPr>
          <p:nvPr>
            <p:ph sz="half" idx="2"/>
          </p:nvPr>
        </p:nvSpPr>
        <p:spPr>
          <a:xfrm>
            <a:off x="0" y="1568450"/>
            <a:ext cx="3365500" cy="5060950"/>
          </a:xfrm>
        </p:spPr>
        <p:txBody>
          <a:bodyPr/>
          <a:lstStyle/>
          <a:p>
            <a:pPr algn="just" eaLnBrk="1" hangingPunct="1"/>
            <a:r>
              <a:rPr lang="en-US" altLang="en-US" sz="2500" b="1">
                <a:solidFill>
                  <a:srgbClr val="FF0000"/>
                </a:solidFill>
              </a:rPr>
              <a:t>M&amp;A trực tiếp theo Luật đầu tư, gián tiếp theo Luật CK.</a:t>
            </a:r>
          </a:p>
          <a:p>
            <a:pPr algn="just" eaLnBrk="1" hangingPunct="1">
              <a:buFont typeface="Arial" panose="020B0604020202020204" pitchFamily="34" charset="0"/>
              <a:buNone/>
            </a:pPr>
            <a:endParaRPr lang="en-US" altLang="en-US" sz="2500" b="1">
              <a:solidFill>
                <a:srgbClr val="FF0000"/>
              </a:solidFill>
            </a:endParaRPr>
          </a:p>
          <a:p>
            <a:pPr algn="just" eaLnBrk="1" hangingPunct="1"/>
            <a:r>
              <a:rPr lang="en-US" altLang="en-US" sz="2500" b="1">
                <a:solidFill>
                  <a:srgbClr val="FF0000"/>
                </a:solidFill>
              </a:rPr>
              <a:t>M&amp; Thực hiện thủ tục đầu tư</a:t>
            </a:r>
          </a:p>
          <a:p>
            <a:pPr algn="just" eaLnBrk="1" hangingPunct="1"/>
            <a:endParaRPr lang="en-US" altLang="en-US" sz="2500" b="1">
              <a:solidFill>
                <a:srgbClr val="FF0000"/>
              </a:solidFill>
            </a:endParaRPr>
          </a:p>
          <a:p>
            <a:pPr algn="just" eaLnBrk="1" hangingPunct="1"/>
            <a:r>
              <a:rPr lang="en-US" altLang="en-US" sz="2500" b="1">
                <a:solidFill>
                  <a:srgbClr val="FF0000"/>
                </a:solidFill>
              </a:rPr>
              <a:t>Tuân thủ điều kiện đầu tư áp dụng với nhà đầu tư nước ngoài</a:t>
            </a:r>
          </a:p>
        </p:txBody>
      </p:sp>
      <p:sp>
        <p:nvSpPr>
          <p:cNvPr id="191493" name="Text Placeholder 5"/>
          <p:cNvSpPr>
            <a:spLocks noGrp="1"/>
          </p:cNvSpPr>
          <p:nvPr>
            <p:ph type="body" sz="quarter" idx="3"/>
          </p:nvPr>
        </p:nvSpPr>
        <p:spPr>
          <a:xfrm>
            <a:off x="3810000" y="928688"/>
            <a:ext cx="4876800" cy="639762"/>
          </a:xfrm>
        </p:spPr>
        <p:txBody>
          <a:bodyPr/>
          <a:lstStyle/>
          <a:p>
            <a:pPr eaLnBrk="1" hangingPunct="1"/>
            <a:r>
              <a:rPr lang="en-US" altLang="en-US" sz="3000" u="sng">
                <a:solidFill>
                  <a:srgbClr val="00B050"/>
                </a:solidFill>
              </a:rPr>
              <a:t>Luật ĐT 2014</a:t>
            </a:r>
          </a:p>
        </p:txBody>
      </p:sp>
      <p:sp>
        <p:nvSpPr>
          <p:cNvPr id="7" name="Content Placeholder 6"/>
          <p:cNvSpPr>
            <a:spLocks noGrp="1"/>
          </p:cNvSpPr>
          <p:nvPr>
            <p:ph sz="quarter" idx="4"/>
          </p:nvPr>
        </p:nvSpPr>
        <p:spPr>
          <a:xfrm>
            <a:off x="3492500" y="1568450"/>
            <a:ext cx="5499100" cy="4984750"/>
          </a:xfrm>
        </p:spPr>
        <p:txBody>
          <a:bodyPr rtlCol="0">
            <a:noAutofit/>
          </a:bodyPr>
          <a:lstStyle/>
          <a:p>
            <a:pPr marL="340151" indent="-340151" defTabSz="912160" eaLnBrk="1" fontAlgn="auto" hangingPunct="1">
              <a:spcAft>
                <a:spcPts val="0"/>
              </a:spcAft>
              <a:defRPr/>
            </a:pPr>
            <a:r>
              <a:rPr lang="en-US" sz="2100" b="1" dirty="0">
                <a:solidFill>
                  <a:srgbClr val="00B050"/>
                </a:solidFill>
              </a:rPr>
              <a:t>M&amp;A </a:t>
            </a:r>
            <a:r>
              <a:rPr lang="en-US" sz="2100" b="1" dirty="0" err="1">
                <a:solidFill>
                  <a:srgbClr val="00B050"/>
                </a:solidFill>
              </a:rPr>
              <a:t>quy</a:t>
            </a:r>
            <a:r>
              <a:rPr lang="en-US" sz="2100" b="1" dirty="0">
                <a:solidFill>
                  <a:srgbClr val="00B050"/>
                </a:solidFill>
              </a:rPr>
              <a:t> </a:t>
            </a:r>
            <a:r>
              <a:rPr lang="en-US" sz="2100" b="1" dirty="0" err="1">
                <a:solidFill>
                  <a:srgbClr val="00B050"/>
                </a:solidFill>
              </a:rPr>
              <a:t>định</a:t>
            </a:r>
            <a:r>
              <a:rPr lang="en-US" sz="2100" b="1" dirty="0">
                <a:solidFill>
                  <a:srgbClr val="00B050"/>
                </a:solidFill>
              </a:rPr>
              <a:t> </a:t>
            </a:r>
            <a:r>
              <a:rPr lang="en-US" sz="2100" b="1" dirty="0" err="1">
                <a:solidFill>
                  <a:srgbClr val="00B050"/>
                </a:solidFill>
              </a:rPr>
              <a:t>tại</a:t>
            </a:r>
            <a:r>
              <a:rPr lang="en-US" sz="2100" b="1" dirty="0">
                <a:solidFill>
                  <a:srgbClr val="00B050"/>
                </a:solidFill>
              </a:rPr>
              <a:t> </a:t>
            </a:r>
            <a:r>
              <a:rPr lang="en-US" sz="2100" b="1" dirty="0" err="1">
                <a:solidFill>
                  <a:srgbClr val="00B050"/>
                </a:solidFill>
              </a:rPr>
              <a:t>Luật</a:t>
            </a:r>
            <a:r>
              <a:rPr lang="en-US" sz="2100" b="1" dirty="0">
                <a:solidFill>
                  <a:srgbClr val="00B050"/>
                </a:solidFill>
              </a:rPr>
              <a:t> </a:t>
            </a:r>
            <a:r>
              <a:rPr lang="en-US" sz="2100" b="1" dirty="0" err="1">
                <a:solidFill>
                  <a:srgbClr val="00B050"/>
                </a:solidFill>
              </a:rPr>
              <a:t>chứng</a:t>
            </a:r>
            <a:r>
              <a:rPr lang="en-US" sz="2100" b="1" dirty="0">
                <a:solidFill>
                  <a:srgbClr val="00B050"/>
                </a:solidFill>
              </a:rPr>
              <a:t> </a:t>
            </a:r>
            <a:r>
              <a:rPr lang="en-US" sz="2100" b="1" dirty="0" err="1">
                <a:solidFill>
                  <a:srgbClr val="00B050"/>
                </a:solidFill>
              </a:rPr>
              <a:t>khoán</a:t>
            </a:r>
            <a:r>
              <a:rPr lang="en-US" sz="2100" b="1" dirty="0">
                <a:solidFill>
                  <a:srgbClr val="00B050"/>
                </a:solidFill>
              </a:rPr>
              <a:t> </a:t>
            </a:r>
            <a:r>
              <a:rPr lang="en-US" sz="2100" b="1" dirty="0" err="1">
                <a:solidFill>
                  <a:srgbClr val="00B050"/>
                </a:solidFill>
              </a:rPr>
              <a:t>áp</a:t>
            </a:r>
            <a:r>
              <a:rPr lang="en-US" sz="2100" b="1" dirty="0">
                <a:solidFill>
                  <a:srgbClr val="00B050"/>
                </a:solidFill>
              </a:rPr>
              <a:t> </a:t>
            </a:r>
            <a:r>
              <a:rPr lang="en-US" sz="2100" b="1" dirty="0" err="1">
                <a:solidFill>
                  <a:srgbClr val="00B050"/>
                </a:solidFill>
              </a:rPr>
              <a:t>dụng</a:t>
            </a:r>
            <a:r>
              <a:rPr lang="en-US" sz="2100" b="1" dirty="0">
                <a:solidFill>
                  <a:srgbClr val="00B050"/>
                </a:solidFill>
              </a:rPr>
              <a:t> </a:t>
            </a:r>
            <a:r>
              <a:rPr lang="en-US" sz="2100" b="1" dirty="0" err="1">
                <a:solidFill>
                  <a:srgbClr val="00B050"/>
                </a:solidFill>
              </a:rPr>
              <a:t>theo</a:t>
            </a:r>
            <a:r>
              <a:rPr lang="en-US" sz="2100" b="1" dirty="0">
                <a:solidFill>
                  <a:srgbClr val="00B050"/>
                </a:solidFill>
              </a:rPr>
              <a:t> </a:t>
            </a:r>
            <a:r>
              <a:rPr lang="en-US" sz="2100" b="1" dirty="0" err="1">
                <a:solidFill>
                  <a:srgbClr val="00B050"/>
                </a:solidFill>
              </a:rPr>
              <a:t>Luật</a:t>
            </a:r>
            <a:r>
              <a:rPr lang="en-US" sz="2100" b="1" dirty="0">
                <a:solidFill>
                  <a:srgbClr val="00B050"/>
                </a:solidFill>
              </a:rPr>
              <a:t> CK, </a:t>
            </a:r>
            <a:r>
              <a:rPr lang="en-US" sz="2100" b="1" dirty="0" err="1">
                <a:solidFill>
                  <a:srgbClr val="00B050"/>
                </a:solidFill>
              </a:rPr>
              <a:t>trường</a:t>
            </a:r>
            <a:r>
              <a:rPr lang="en-US" sz="2100" b="1" dirty="0">
                <a:solidFill>
                  <a:srgbClr val="00B050"/>
                </a:solidFill>
              </a:rPr>
              <a:t> </a:t>
            </a:r>
            <a:r>
              <a:rPr lang="en-US" sz="2100" b="1" dirty="0" err="1">
                <a:solidFill>
                  <a:srgbClr val="00B050"/>
                </a:solidFill>
              </a:rPr>
              <a:t>hợp</a:t>
            </a:r>
            <a:r>
              <a:rPr lang="en-US" sz="2100" b="1" dirty="0">
                <a:solidFill>
                  <a:srgbClr val="00B050"/>
                </a:solidFill>
              </a:rPr>
              <a:t> </a:t>
            </a:r>
            <a:r>
              <a:rPr lang="en-US" sz="2100" b="1" dirty="0" err="1">
                <a:solidFill>
                  <a:srgbClr val="00B050"/>
                </a:solidFill>
              </a:rPr>
              <a:t>còn</a:t>
            </a:r>
            <a:r>
              <a:rPr lang="en-US" sz="2100" b="1" dirty="0">
                <a:solidFill>
                  <a:srgbClr val="00B050"/>
                </a:solidFill>
              </a:rPr>
              <a:t> </a:t>
            </a:r>
            <a:r>
              <a:rPr lang="en-US" sz="2100" b="1" dirty="0" err="1">
                <a:solidFill>
                  <a:srgbClr val="00B050"/>
                </a:solidFill>
              </a:rPr>
              <a:t>lại</a:t>
            </a:r>
            <a:r>
              <a:rPr lang="en-US" sz="2100" b="1" dirty="0">
                <a:solidFill>
                  <a:srgbClr val="00B050"/>
                </a:solidFill>
              </a:rPr>
              <a:t> </a:t>
            </a:r>
            <a:r>
              <a:rPr lang="en-US" sz="2100" b="1" dirty="0" err="1">
                <a:solidFill>
                  <a:srgbClr val="00B050"/>
                </a:solidFill>
              </a:rPr>
              <a:t>theo</a:t>
            </a:r>
            <a:r>
              <a:rPr lang="en-US" sz="2100" b="1" dirty="0">
                <a:solidFill>
                  <a:srgbClr val="00B050"/>
                </a:solidFill>
              </a:rPr>
              <a:t> </a:t>
            </a:r>
            <a:r>
              <a:rPr lang="en-US" sz="2100" b="1" dirty="0" err="1">
                <a:solidFill>
                  <a:srgbClr val="00B050"/>
                </a:solidFill>
              </a:rPr>
              <a:t>Luật</a:t>
            </a:r>
            <a:r>
              <a:rPr lang="en-US" sz="2100" b="1" dirty="0">
                <a:solidFill>
                  <a:srgbClr val="00B050"/>
                </a:solidFill>
              </a:rPr>
              <a:t> </a:t>
            </a:r>
            <a:r>
              <a:rPr lang="en-US" sz="2100" b="1" dirty="0" err="1">
                <a:solidFill>
                  <a:srgbClr val="00B050"/>
                </a:solidFill>
              </a:rPr>
              <a:t>đầu</a:t>
            </a:r>
            <a:r>
              <a:rPr lang="en-US" sz="2100" b="1" dirty="0">
                <a:solidFill>
                  <a:srgbClr val="00B050"/>
                </a:solidFill>
              </a:rPr>
              <a:t> </a:t>
            </a:r>
            <a:r>
              <a:rPr lang="en-US" sz="2100" b="1" dirty="0" err="1">
                <a:solidFill>
                  <a:srgbClr val="00B050"/>
                </a:solidFill>
              </a:rPr>
              <a:t>tư</a:t>
            </a:r>
            <a:endParaRPr lang="en-US" sz="2100" b="1" dirty="0">
              <a:solidFill>
                <a:srgbClr val="00B050"/>
              </a:solidFill>
            </a:endParaRPr>
          </a:p>
          <a:p>
            <a:pPr marL="340151" indent="-340151" defTabSz="912160" eaLnBrk="1" fontAlgn="auto" hangingPunct="1">
              <a:spcAft>
                <a:spcPts val="0"/>
              </a:spcAft>
              <a:buFont typeface="Arial" charset="0"/>
              <a:buNone/>
              <a:defRPr/>
            </a:pPr>
            <a:endParaRPr lang="en-US" sz="2100" b="1" dirty="0">
              <a:solidFill>
                <a:srgbClr val="00B050"/>
              </a:solidFill>
            </a:endParaRPr>
          </a:p>
          <a:p>
            <a:pPr marL="340151" indent="-340151" defTabSz="912160" eaLnBrk="1" fontAlgn="auto" hangingPunct="1">
              <a:spcAft>
                <a:spcPts val="0"/>
              </a:spcAft>
              <a:defRPr/>
            </a:pPr>
            <a:r>
              <a:rPr lang="en-US" sz="2100" b="1" dirty="0" err="1">
                <a:solidFill>
                  <a:srgbClr val="00B050"/>
                </a:solidFill>
              </a:rPr>
              <a:t>Đăng</a:t>
            </a:r>
            <a:r>
              <a:rPr lang="en-US" sz="2100" b="1" dirty="0">
                <a:solidFill>
                  <a:srgbClr val="00B050"/>
                </a:solidFill>
              </a:rPr>
              <a:t> </a:t>
            </a:r>
            <a:r>
              <a:rPr lang="en-US" sz="2100" b="1" dirty="0" err="1">
                <a:solidFill>
                  <a:srgbClr val="00B050"/>
                </a:solidFill>
              </a:rPr>
              <a:t>ký</a:t>
            </a:r>
            <a:r>
              <a:rPr lang="en-US" sz="2100" b="1" dirty="0">
                <a:solidFill>
                  <a:srgbClr val="00B050"/>
                </a:solidFill>
              </a:rPr>
              <a:t>/</a:t>
            </a:r>
            <a:r>
              <a:rPr lang="en-US" sz="2100" b="1" dirty="0" err="1">
                <a:solidFill>
                  <a:srgbClr val="00B050"/>
                </a:solidFill>
              </a:rPr>
              <a:t>thông</a:t>
            </a:r>
            <a:r>
              <a:rPr lang="en-US" sz="2100" b="1" dirty="0">
                <a:solidFill>
                  <a:srgbClr val="00B050"/>
                </a:solidFill>
              </a:rPr>
              <a:t> </a:t>
            </a:r>
            <a:r>
              <a:rPr lang="en-US" sz="2100" b="1" dirty="0" err="1">
                <a:solidFill>
                  <a:srgbClr val="00B050"/>
                </a:solidFill>
              </a:rPr>
              <a:t>báo</a:t>
            </a:r>
            <a:r>
              <a:rPr lang="en-US" sz="2100" b="1" dirty="0">
                <a:solidFill>
                  <a:srgbClr val="00B050"/>
                </a:solidFill>
              </a:rPr>
              <a:t> </a:t>
            </a:r>
            <a:r>
              <a:rPr lang="en-US" sz="2100" b="1" dirty="0" err="1">
                <a:solidFill>
                  <a:srgbClr val="00B050"/>
                </a:solidFill>
              </a:rPr>
              <a:t>Thay</a:t>
            </a:r>
            <a:r>
              <a:rPr lang="en-US" sz="2100" b="1" dirty="0">
                <a:solidFill>
                  <a:srgbClr val="00B050"/>
                </a:solidFill>
              </a:rPr>
              <a:t> </a:t>
            </a:r>
            <a:r>
              <a:rPr lang="en-US" sz="2100" b="1" dirty="0" err="1">
                <a:solidFill>
                  <a:srgbClr val="00B050"/>
                </a:solidFill>
              </a:rPr>
              <a:t>đổi</a:t>
            </a:r>
            <a:r>
              <a:rPr lang="en-US" sz="2100" b="1" dirty="0">
                <a:solidFill>
                  <a:srgbClr val="00B050"/>
                </a:solidFill>
              </a:rPr>
              <a:t> TV, </a:t>
            </a:r>
            <a:r>
              <a:rPr lang="en-US" sz="2100" b="1" dirty="0" err="1">
                <a:solidFill>
                  <a:srgbClr val="00B050"/>
                </a:solidFill>
              </a:rPr>
              <a:t>CĐ</a:t>
            </a:r>
            <a:r>
              <a:rPr lang="en-US" sz="2100" b="1" dirty="0">
                <a:solidFill>
                  <a:srgbClr val="00B050"/>
                </a:solidFill>
              </a:rPr>
              <a:t> </a:t>
            </a:r>
            <a:r>
              <a:rPr lang="en-US" sz="2100" b="1" dirty="0" err="1">
                <a:solidFill>
                  <a:srgbClr val="00B050"/>
                </a:solidFill>
              </a:rPr>
              <a:t>tại</a:t>
            </a:r>
            <a:r>
              <a:rPr lang="en-US" sz="2100" b="1" dirty="0">
                <a:solidFill>
                  <a:srgbClr val="00B050"/>
                </a:solidFill>
              </a:rPr>
              <a:t> </a:t>
            </a:r>
            <a:r>
              <a:rPr lang="en-US" sz="2100" b="1" dirty="0" err="1">
                <a:solidFill>
                  <a:srgbClr val="00B050"/>
                </a:solidFill>
              </a:rPr>
              <a:t>cơ</a:t>
            </a:r>
            <a:r>
              <a:rPr lang="en-US" sz="2100" b="1" dirty="0">
                <a:solidFill>
                  <a:srgbClr val="00B050"/>
                </a:solidFill>
              </a:rPr>
              <a:t> </a:t>
            </a:r>
            <a:r>
              <a:rPr lang="en-US" sz="2100" b="1" dirty="0" err="1">
                <a:solidFill>
                  <a:srgbClr val="00B050"/>
                </a:solidFill>
              </a:rPr>
              <a:t>quan</a:t>
            </a:r>
            <a:r>
              <a:rPr lang="en-US" sz="2100" b="1" dirty="0">
                <a:solidFill>
                  <a:srgbClr val="00B050"/>
                </a:solidFill>
              </a:rPr>
              <a:t> </a:t>
            </a:r>
            <a:r>
              <a:rPr lang="en-US" sz="2100" b="1" dirty="0" err="1">
                <a:solidFill>
                  <a:srgbClr val="00B050"/>
                </a:solidFill>
              </a:rPr>
              <a:t>ĐKKD</a:t>
            </a:r>
            <a:r>
              <a:rPr lang="en-US" sz="2100" b="1" dirty="0">
                <a:solidFill>
                  <a:srgbClr val="00B050"/>
                </a:solidFill>
              </a:rPr>
              <a:t>, </a:t>
            </a:r>
            <a:r>
              <a:rPr lang="en-US" sz="2100" b="1" u="sng" dirty="0" err="1">
                <a:solidFill>
                  <a:srgbClr val="00B0F0"/>
                </a:solidFill>
              </a:rPr>
              <a:t>trừ</a:t>
            </a:r>
            <a:r>
              <a:rPr lang="en-US" sz="2100" b="1" u="sng" dirty="0">
                <a:solidFill>
                  <a:srgbClr val="00B0F0"/>
                </a:solidFill>
              </a:rPr>
              <a:t> </a:t>
            </a:r>
            <a:r>
              <a:rPr lang="en-US" sz="2100" b="1" u="sng" dirty="0" err="1">
                <a:solidFill>
                  <a:srgbClr val="00B0F0"/>
                </a:solidFill>
              </a:rPr>
              <a:t>trường</a:t>
            </a:r>
            <a:r>
              <a:rPr lang="en-US" sz="2100" b="1" u="sng" dirty="0">
                <a:solidFill>
                  <a:srgbClr val="00B0F0"/>
                </a:solidFill>
              </a:rPr>
              <a:t> </a:t>
            </a:r>
            <a:r>
              <a:rPr lang="en-US" sz="2100" b="1" u="sng" dirty="0" err="1">
                <a:solidFill>
                  <a:srgbClr val="00B0F0"/>
                </a:solidFill>
              </a:rPr>
              <a:t>hợp</a:t>
            </a:r>
            <a:r>
              <a:rPr lang="en-US" sz="2100" b="1" u="sng" dirty="0">
                <a:solidFill>
                  <a:srgbClr val="00B0F0"/>
                </a:solidFill>
              </a:rPr>
              <a:t>: Đ26</a:t>
            </a:r>
          </a:p>
          <a:p>
            <a:pPr marL="340151" indent="-340151" defTabSz="912160" eaLnBrk="1" fontAlgn="auto" hangingPunct="1">
              <a:spcAft>
                <a:spcPts val="0"/>
              </a:spcAft>
              <a:buFont typeface="Arial" charset="0"/>
              <a:buNone/>
              <a:defRPr/>
            </a:pPr>
            <a:r>
              <a:rPr lang="en-US" sz="2100" b="1" dirty="0">
                <a:solidFill>
                  <a:srgbClr val="00B0F0"/>
                </a:solidFill>
              </a:rPr>
              <a:t>1. NĐTNN, F1,F2,Fn </a:t>
            </a:r>
            <a:r>
              <a:rPr lang="en-US" sz="2100" b="1" dirty="0" err="1">
                <a:solidFill>
                  <a:srgbClr val="00B0F0"/>
                </a:solidFill>
              </a:rPr>
              <a:t>chiếm</a:t>
            </a:r>
            <a:r>
              <a:rPr lang="en-US" sz="2100" b="1" dirty="0">
                <a:solidFill>
                  <a:srgbClr val="00B0F0"/>
                </a:solidFill>
              </a:rPr>
              <a:t> </a:t>
            </a:r>
            <a:r>
              <a:rPr lang="en-US" sz="2100" b="1" dirty="0" err="1">
                <a:solidFill>
                  <a:srgbClr val="00B0F0"/>
                </a:solidFill>
              </a:rPr>
              <a:t>từ</a:t>
            </a:r>
            <a:r>
              <a:rPr lang="en-US" sz="2100" b="1" dirty="0">
                <a:solidFill>
                  <a:srgbClr val="00B0F0"/>
                </a:solidFill>
              </a:rPr>
              <a:t> 51% VĐL</a:t>
            </a:r>
          </a:p>
          <a:p>
            <a:pPr marL="340151" indent="-340151" defTabSz="912160" eaLnBrk="1" fontAlgn="auto" hangingPunct="1">
              <a:spcAft>
                <a:spcPts val="0"/>
              </a:spcAft>
              <a:buFont typeface="Arial" charset="0"/>
              <a:buNone/>
              <a:defRPr/>
            </a:pPr>
            <a:r>
              <a:rPr lang="en-US" sz="2100" b="1" dirty="0">
                <a:solidFill>
                  <a:srgbClr val="00B0F0"/>
                </a:solidFill>
              </a:rPr>
              <a:t>2. </a:t>
            </a:r>
            <a:r>
              <a:rPr lang="en-US" sz="2100" b="1" dirty="0" err="1">
                <a:solidFill>
                  <a:srgbClr val="00B0F0"/>
                </a:solidFill>
              </a:rPr>
              <a:t>Doanh</a:t>
            </a:r>
            <a:r>
              <a:rPr lang="en-US" sz="2100" b="1" dirty="0">
                <a:solidFill>
                  <a:srgbClr val="00B0F0"/>
                </a:solidFill>
              </a:rPr>
              <a:t> </a:t>
            </a:r>
            <a:r>
              <a:rPr lang="en-US" sz="2100" b="1" dirty="0" err="1">
                <a:solidFill>
                  <a:srgbClr val="00B0F0"/>
                </a:solidFill>
              </a:rPr>
              <a:t>nghiệp</a:t>
            </a:r>
            <a:r>
              <a:rPr lang="en-US" sz="2100" b="1" dirty="0">
                <a:solidFill>
                  <a:srgbClr val="00B0F0"/>
                </a:solidFill>
              </a:rPr>
              <a:t> </a:t>
            </a:r>
            <a:r>
              <a:rPr lang="en-US" sz="2100" b="1" dirty="0" err="1">
                <a:solidFill>
                  <a:srgbClr val="00B0F0"/>
                </a:solidFill>
              </a:rPr>
              <a:t>KD</a:t>
            </a:r>
            <a:r>
              <a:rPr lang="en-US" sz="2100" b="1" dirty="0">
                <a:solidFill>
                  <a:srgbClr val="00B0F0"/>
                </a:solidFill>
              </a:rPr>
              <a:t> </a:t>
            </a:r>
            <a:r>
              <a:rPr lang="en-US" sz="2100" b="1" dirty="0" err="1">
                <a:solidFill>
                  <a:srgbClr val="00B0F0"/>
                </a:solidFill>
              </a:rPr>
              <a:t>ngành</a:t>
            </a:r>
            <a:r>
              <a:rPr lang="en-US" sz="2100" b="1" dirty="0">
                <a:solidFill>
                  <a:srgbClr val="00B0F0"/>
                </a:solidFill>
              </a:rPr>
              <a:t>, </a:t>
            </a:r>
            <a:r>
              <a:rPr lang="en-US" sz="2100" b="1" dirty="0" err="1">
                <a:solidFill>
                  <a:srgbClr val="00B0F0"/>
                </a:solidFill>
              </a:rPr>
              <a:t>nghề</a:t>
            </a:r>
            <a:r>
              <a:rPr lang="en-US" sz="2100" b="1" dirty="0">
                <a:solidFill>
                  <a:srgbClr val="00B0F0"/>
                </a:solidFill>
              </a:rPr>
              <a:t> </a:t>
            </a:r>
            <a:r>
              <a:rPr lang="en-US" sz="2100" b="1" dirty="0" err="1">
                <a:solidFill>
                  <a:srgbClr val="00B0F0"/>
                </a:solidFill>
              </a:rPr>
              <a:t>có</a:t>
            </a:r>
            <a:r>
              <a:rPr lang="en-US" sz="2100" b="1" dirty="0">
                <a:solidFill>
                  <a:srgbClr val="00B0F0"/>
                </a:solidFill>
              </a:rPr>
              <a:t> </a:t>
            </a:r>
            <a:r>
              <a:rPr lang="en-US" sz="2100" b="1" dirty="0" err="1">
                <a:solidFill>
                  <a:srgbClr val="00B0F0"/>
                </a:solidFill>
              </a:rPr>
              <a:t>điều</a:t>
            </a:r>
            <a:r>
              <a:rPr lang="en-US" sz="2100" b="1" dirty="0">
                <a:solidFill>
                  <a:srgbClr val="00B0F0"/>
                </a:solidFill>
              </a:rPr>
              <a:t> </a:t>
            </a:r>
            <a:r>
              <a:rPr lang="en-US" sz="2100" b="1" dirty="0" err="1">
                <a:solidFill>
                  <a:srgbClr val="00B0F0"/>
                </a:solidFill>
              </a:rPr>
              <a:t>kiện</a:t>
            </a:r>
            <a:r>
              <a:rPr lang="en-US" sz="2100" b="1" dirty="0">
                <a:solidFill>
                  <a:srgbClr val="00B0F0"/>
                </a:solidFill>
              </a:rPr>
              <a:t> </a:t>
            </a:r>
            <a:r>
              <a:rPr lang="en-US" sz="2100" b="1" dirty="0" err="1">
                <a:solidFill>
                  <a:srgbClr val="00B0F0"/>
                </a:solidFill>
              </a:rPr>
              <a:t>với</a:t>
            </a:r>
            <a:r>
              <a:rPr lang="en-US" sz="2100" b="1" dirty="0">
                <a:solidFill>
                  <a:srgbClr val="00B0F0"/>
                </a:solidFill>
              </a:rPr>
              <a:t> </a:t>
            </a:r>
            <a:r>
              <a:rPr lang="en-US" sz="2100" b="1" dirty="0" err="1">
                <a:solidFill>
                  <a:srgbClr val="00B0F0"/>
                </a:solidFill>
              </a:rPr>
              <a:t>NĐT</a:t>
            </a:r>
            <a:r>
              <a:rPr lang="en-US" sz="2100" b="1" dirty="0">
                <a:solidFill>
                  <a:srgbClr val="00B0F0"/>
                </a:solidFill>
              </a:rPr>
              <a:t> </a:t>
            </a:r>
            <a:r>
              <a:rPr lang="en-US" sz="2100" b="1" dirty="0" err="1">
                <a:solidFill>
                  <a:srgbClr val="00B0F0"/>
                </a:solidFill>
              </a:rPr>
              <a:t>nước</a:t>
            </a:r>
            <a:r>
              <a:rPr lang="en-US" sz="2100" b="1" dirty="0">
                <a:solidFill>
                  <a:srgbClr val="00B0F0"/>
                </a:solidFill>
              </a:rPr>
              <a:t> </a:t>
            </a:r>
            <a:r>
              <a:rPr lang="en-US" sz="2100" b="1" dirty="0" err="1">
                <a:solidFill>
                  <a:srgbClr val="00B0F0"/>
                </a:solidFill>
              </a:rPr>
              <a:t>ngoài</a:t>
            </a:r>
            <a:endParaRPr lang="en-US" sz="2100" b="1" dirty="0">
              <a:solidFill>
                <a:srgbClr val="00B0F0"/>
              </a:solidFill>
            </a:endParaRPr>
          </a:p>
          <a:p>
            <a:pPr marL="0" indent="0" algn="just" defTabSz="912160" eaLnBrk="1" fontAlgn="auto" hangingPunct="1">
              <a:spcAft>
                <a:spcPts val="0"/>
              </a:spcAft>
              <a:buFont typeface="Arial" charset="0"/>
              <a:buNone/>
              <a:defRPr/>
            </a:pPr>
            <a:r>
              <a:rPr lang="en-US" sz="2100" b="1" i="1" dirty="0" err="1">
                <a:solidFill>
                  <a:srgbClr val="7030A0"/>
                </a:solidFill>
              </a:rPr>
              <a:t>Lưu</a:t>
            </a:r>
            <a:r>
              <a:rPr lang="en-US" sz="2100" b="1" i="1" dirty="0">
                <a:solidFill>
                  <a:srgbClr val="7030A0"/>
                </a:solidFill>
              </a:rPr>
              <a:t> ý: 2 </a:t>
            </a:r>
            <a:r>
              <a:rPr lang="en-US" sz="2100" b="1" i="1" dirty="0" err="1">
                <a:solidFill>
                  <a:srgbClr val="7030A0"/>
                </a:solidFill>
              </a:rPr>
              <a:t>trường</a:t>
            </a:r>
            <a:r>
              <a:rPr lang="en-US" sz="2100" b="1" i="1" dirty="0">
                <a:solidFill>
                  <a:srgbClr val="7030A0"/>
                </a:solidFill>
              </a:rPr>
              <a:t> </a:t>
            </a:r>
            <a:r>
              <a:rPr lang="en-US" sz="2100" b="1" i="1" dirty="0" err="1">
                <a:solidFill>
                  <a:srgbClr val="7030A0"/>
                </a:solidFill>
              </a:rPr>
              <a:t>hợp</a:t>
            </a:r>
            <a:r>
              <a:rPr lang="en-US" sz="2100" b="1" dirty="0">
                <a:solidFill>
                  <a:srgbClr val="7030A0"/>
                </a:solidFill>
              </a:rPr>
              <a:t> </a:t>
            </a:r>
            <a:r>
              <a:rPr lang="en-US" sz="2100" b="1" i="1" dirty="0" err="1">
                <a:solidFill>
                  <a:srgbClr val="7030A0"/>
                </a:solidFill>
              </a:rPr>
              <a:t>này</a:t>
            </a:r>
            <a:r>
              <a:rPr lang="en-US" sz="2100" b="1" i="1" dirty="0">
                <a:solidFill>
                  <a:srgbClr val="7030A0"/>
                </a:solidFill>
              </a:rPr>
              <a:t> </a:t>
            </a:r>
            <a:r>
              <a:rPr lang="en-US" sz="2100" b="1" i="1" dirty="0" err="1">
                <a:solidFill>
                  <a:srgbClr val="7030A0"/>
                </a:solidFill>
              </a:rPr>
              <a:t>thực</a:t>
            </a:r>
            <a:r>
              <a:rPr lang="en-US" sz="2100" b="1" i="1" dirty="0">
                <a:solidFill>
                  <a:srgbClr val="7030A0"/>
                </a:solidFill>
              </a:rPr>
              <a:t> </a:t>
            </a:r>
            <a:r>
              <a:rPr lang="en-US" sz="2100" b="1" i="1" dirty="0" err="1">
                <a:solidFill>
                  <a:srgbClr val="7030A0"/>
                </a:solidFill>
              </a:rPr>
              <a:t>hiện</a:t>
            </a:r>
            <a:r>
              <a:rPr lang="en-US" sz="2100" b="1" i="1" dirty="0">
                <a:solidFill>
                  <a:srgbClr val="7030A0"/>
                </a:solidFill>
              </a:rPr>
              <a:t> </a:t>
            </a:r>
            <a:r>
              <a:rPr lang="en-US" sz="2100" b="1" i="1" dirty="0" err="1">
                <a:solidFill>
                  <a:srgbClr val="7030A0"/>
                </a:solidFill>
              </a:rPr>
              <a:t>thủ</a:t>
            </a:r>
            <a:r>
              <a:rPr lang="en-US" sz="2100" b="1" i="1" dirty="0">
                <a:solidFill>
                  <a:srgbClr val="7030A0"/>
                </a:solidFill>
              </a:rPr>
              <a:t> </a:t>
            </a:r>
            <a:r>
              <a:rPr lang="en-US" sz="2100" b="1" i="1" dirty="0" err="1">
                <a:solidFill>
                  <a:srgbClr val="7030A0"/>
                </a:solidFill>
              </a:rPr>
              <a:t>tục</a:t>
            </a:r>
            <a:r>
              <a:rPr lang="en-US" sz="2100" b="1" i="1" dirty="0">
                <a:solidFill>
                  <a:srgbClr val="7030A0"/>
                </a:solidFill>
              </a:rPr>
              <a:t> </a:t>
            </a:r>
            <a:r>
              <a:rPr lang="en-US" sz="2100" b="1" i="1" dirty="0" err="1">
                <a:solidFill>
                  <a:srgbClr val="7030A0"/>
                </a:solidFill>
              </a:rPr>
              <a:t>đăng</a:t>
            </a:r>
            <a:r>
              <a:rPr lang="en-US" sz="2100" b="1" i="1" dirty="0">
                <a:solidFill>
                  <a:srgbClr val="7030A0"/>
                </a:solidFill>
              </a:rPr>
              <a:t> </a:t>
            </a:r>
            <a:r>
              <a:rPr lang="en-US" sz="2100" b="1" i="1" dirty="0" err="1">
                <a:solidFill>
                  <a:srgbClr val="7030A0"/>
                </a:solidFill>
              </a:rPr>
              <a:t>ký</a:t>
            </a:r>
            <a:r>
              <a:rPr lang="en-US" sz="2100" b="1" i="1" dirty="0">
                <a:solidFill>
                  <a:srgbClr val="7030A0"/>
                </a:solidFill>
              </a:rPr>
              <a:t> </a:t>
            </a:r>
            <a:r>
              <a:rPr lang="en-US" sz="2100" b="1" i="1" dirty="0" err="1">
                <a:solidFill>
                  <a:srgbClr val="7030A0"/>
                </a:solidFill>
              </a:rPr>
              <a:t>tại</a:t>
            </a:r>
            <a:r>
              <a:rPr lang="en-US" sz="2100" b="1" i="1" dirty="0">
                <a:solidFill>
                  <a:srgbClr val="7030A0"/>
                </a:solidFill>
              </a:rPr>
              <a:t> </a:t>
            </a:r>
            <a:r>
              <a:rPr lang="en-US" sz="2100" b="1" i="1" dirty="0" err="1">
                <a:solidFill>
                  <a:srgbClr val="7030A0"/>
                </a:solidFill>
              </a:rPr>
              <a:t>CQĐKĐT</a:t>
            </a:r>
            <a:r>
              <a:rPr lang="en-US" sz="2100" b="1" i="1" dirty="0">
                <a:solidFill>
                  <a:srgbClr val="7030A0"/>
                </a:solidFill>
              </a:rPr>
              <a:t> </a:t>
            </a:r>
            <a:r>
              <a:rPr lang="en-US" sz="2100" b="1" i="1" dirty="0" err="1">
                <a:solidFill>
                  <a:srgbClr val="7030A0"/>
                </a:solidFill>
              </a:rPr>
              <a:t>trước</a:t>
            </a:r>
            <a:r>
              <a:rPr lang="en-US" sz="2100" b="1" i="1" dirty="0">
                <a:solidFill>
                  <a:srgbClr val="7030A0"/>
                </a:solidFill>
              </a:rPr>
              <a:t> </a:t>
            </a:r>
            <a:r>
              <a:rPr lang="en-US" sz="2100" b="1" i="1" dirty="0" err="1">
                <a:solidFill>
                  <a:srgbClr val="7030A0"/>
                </a:solidFill>
              </a:rPr>
              <a:t>khi</a:t>
            </a:r>
            <a:r>
              <a:rPr lang="en-US" sz="2100" b="1" i="1" dirty="0">
                <a:solidFill>
                  <a:srgbClr val="7030A0"/>
                </a:solidFill>
              </a:rPr>
              <a:t> </a:t>
            </a:r>
            <a:r>
              <a:rPr lang="en-US" sz="2100" b="1" i="1" dirty="0" err="1">
                <a:solidFill>
                  <a:srgbClr val="7030A0"/>
                </a:solidFill>
              </a:rPr>
              <a:t>đăng</a:t>
            </a:r>
            <a:r>
              <a:rPr lang="en-US" sz="2100" b="1" i="1" dirty="0">
                <a:solidFill>
                  <a:srgbClr val="7030A0"/>
                </a:solidFill>
              </a:rPr>
              <a:t> </a:t>
            </a:r>
            <a:r>
              <a:rPr lang="en-US" sz="2100" b="1" i="1" dirty="0" err="1">
                <a:solidFill>
                  <a:srgbClr val="7030A0"/>
                </a:solidFill>
              </a:rPr>
              <a:t>ký</a:t>
            </a:r>
            <a:r>
              <a:rPr lang="en-US" sz="2100" b="1" i="1" dirty="0">
                <a:solidFill>
                  <a:srgbClr val="7030A0"/>
                </a:solidFill>
              </a:rPr>
              <a:t> </a:t>
            </a:r>
            <a:r>
              <a:rPr lang="en-US" sz="2100" b="1" i="1" dirty="0" err="1">
                <a:solidFill>
                  <a:srgbClr val="7030A0"/>
                </a:solidFill>
              </a:rPr>
              <a:t>thay</a:t>
            </a:r>
            <a:r>
              <a:rPr lang="en-US" sz="2100" b="1" i="1" dirty="0">
                <a:solidFill>
                  <a:srgbClr val="7030A0"/>
                </a:solidFill>
              </a:rPr>
              <a:t> </a:t>
            </a:r>
            <a:r>
              <a:rPr lang="en-US" sz="2100" b="1" i="1" dirty="0" err="1">
                <a:solidFill>
                  <a:srgbClr val="7030A0"/>
                </a:solidFill>
              </a:rPr>
              <a:t>đổi</a:t>
            </a:r>
            <a:r>
              <a:rPr lang="en-US" sz="2100" b="1" i="1" dirty="0">
                <a:solidFill>
                  <a:srgbClr val="7030A0"/>
                </a:solidFill>
              </a:rPr>
              <a:t> TV, </a:t>
            </a:r>
            <a:r>
              <a:rPr lang="en-US" sz="2100" b="1" i="1" dirty="0" err="1">
                <a:solidFill>
                  <a:srgbClr val="7030A0"/>
                </a:solidFill>
              </a:rPr>
              <a:t>CĐ</a:t>
            </a:r>
            <a:r>
              <a:rPr lang="en-US" sz="2100" b="1" i="1" dirty="0">
                <a:solidFill>
                  <a:srgbClr val="7030A0"/>
                </a:solidFill>
              </a:rPr>
              <a:t> </a:t>
            </a:r>
            <a:r>
              <a:rPr lang="en-US" sz="2100" b="1" i="1" dirty="0" err="1">
                <a:solidFill>
                  <a:srgbClr val="7030A0"/>
                </a:solidFill>
              </a:rPr>
              <a:t>theo</a:t>
            </a:r>
            <a:r>
              <a:rPr lang="en-US" sz="2100" b="1" i="1" dirty="0">
                <a:solidFill>
                  <a:srgbClr val="7030A0"/>
                </a:solidFill>
              </a:rPr>
              <a:t> </a:t>
            </a:r>
            <a:r>
              <a:rPr lang="en-US" sz="2100" b="1" i="1" dirty="0" err="1">
                <a:solidFill>
                  <a:srgbClr val="7030A0"/>
                </a:solidFill>
              </a:rPr>
              <a:t>LDN</a:t>
            </a:r>
            <a:endParaRPr lang="en-US" sz="2100" b="1" i="1" dirty="0">
              <a:solidFill>
                <a:srgbClr val="7030A0"/>
              </a:solidFil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endParaRPr lang="en-US" altLang="en-US"/>
          </a:p>
        </p:txBody>
      </p:sp>
      <p:sp>
        <p:nvSpPr>
          <p:cNvPr id="192515" name="Content Placeholder 2"/>
          <p:cNvSpPr>
            <a:spLocks noGrp="1"/>
          </p:cNvSpPr>
          <p:nvPr>
            <p:ph idx="1"/>
          </p:nvPr>
        </p:nvSpPr>
        <p:spPr>
          <a:xfrm>
            <a:off x="0" y="0"/>
            <a:ext cx="9144000" cy="6126163"/>
          </a:xfrm>
        </p:spPr>
        <p:txBody>
          <a:bodyPr/>
          <a:lstStyle/>
          <a:p>
            <a:pPr>
              <a:buFont typeface="Arial" panose="020B0604020202020204" pitchFamily="34" charset="0"/>
              <a:buNone/>
            </a:pPr>
            <a:r>
              <a:rPr lang="en-US" altLang="en-US" sz="2700" b="1" u="sng">
                <a:solidFill>
                  <a:srgbClr val="00B050"/>
                </a:solidFill>
              </a:rPr>
              <a:t>Phần 4. Thủ tục đầu tư đối với dự án PPP: NĐ 15</a:t>
            </a:r>
          </a:p>
          <a:p>
            <a:pPr>
              <a:buFont typeface="Arial" panose="020B0604020202020204" pitchFamily="34" charset="0"/>
              <a:buNone/>
            </a:pPr>
            <a:endParaRPr lang="en-US" altLang="en-US" sz="2200" b="1" u="sng">
              <a:solidFill>
                <a:srgbClr val="00B050"/>
              </a:solidFill>
            </a:endParaRPr>
          </a:p>
          <a:p>
            <a:pPr>
              <a:buFont typeface="Arial" panose="020B0604020202020204" pitchFamily="34" charset="0"/>
              <a:buNone/>
            </a:pPr>
            <a:r>
              <a:rPr lang="en-US" altLang="en-US" sz="2200" b="1">
                <a:solidFill>
                  <a:srgbClr val="FF0000"/>
                </a:solidFill>
              </a:rPr>
              <a:t>* ĐỀ XUẤT DỰ ÁN: Đ 15- Đ 23</a:t>
            </a:r>
          </a:p>
          <a:p>
            <a:r>
              <a:rPr lang="en-US" altLang="en-US" sz="2200" b="1"/>
              <a:t>DỰ ÁN DO BỘ, NGÀNH, UBND CẤP TỈNH ĐỀ XUẤT</a:t>
            </a:r>
          </a:p>
          <a:p>
            <a:r>
              <a:rPr lang="en-US" altLang="en-US" sz="2200" b="1"/>
              <a:t>DỰ ÁN DO NHÀ ĐẦU TƯ ĐỀ XUẤT</a:t>
            </a:r>
          </a:p>
          <a:p>
            <a:pPr>
              <a:buFont typeface="Arial" panose="020B0604020202020204" pitchFamily="34" charset="0"/>
              <a:buNone/>
            </a:pPr>
            <a:endParaRPr lang="en-US" altLang="en-US" sz="2200" b="1"/>
          </a:p>
          <a:p>
            <a:pPr>
              <a:buFont typeface="Arial" panose="020B0604020202020204" pitchFamily="34" charset="0"/>
              <a:buNone/>
            </a:pPr>
            <a:r>
              <a:rPr lang="en-US" altLang="en-US" sz="2200" b="1">
                <a:solidFill>
                  <a:srgbClr val="FF0000"/>
                </a:solidFill>
              </a:rPr>
              <a:t>* LẬP, THẨM ĐỊNH VÀ PHÊ DUYỆT BÁO CÁO NGHIÊN CỨU KHẢ THI: Đ 24- Đ28</a:t>
            </a:r>
          </a:p>
          <a:p>
            <a:pPr>
              <a:buFont typeface="Arial" panose="020B0604020202020204" pitchFamily="34" charset="0"/>
              <a:buNone/>
            </a:pPr>
            <a:endParaRPr lang="en-US" altLang="en-US" sz="2200" b="1">
              <a:solidFill>
                <a:srgbClr val="FF0000"/>
              </a:solidFill>
            </a:endParaRPr>
          </a:p>
          <a:p>
            <a:pPr>
              <a:buFont typeface="Arial" panose="020B0604020202020204" pitchFamily="34" charset="0"/>
              <a:buNone/>
            </a:pPr>
            <a:r>
              <a:rPr lang="en-US" altLang="en-US" sz="2200" b="1">
                <a:solidFill>
                  <a:srgbClr val="FF0000"/>
                </a:solidFill>
              </a:rPr>
              <a:t>*  LỰA CHỌN NHÀ ĐẦU TƯ VÀ KÝ KẾT THỎA THUẬN ĐẦU TƯ, HỢP ĐỒNG DỰ ÁN: Đ 29- Đ 38</a:t>
            </a:r>
          </a:p>
          <a:p>
            <a:pPr>
              <a:buFont typeface="Arial" panose="020B0604020202020204" pitchFamily="34" charset="0"/>
              <a:buNone/>
            </a:pPr>
            <a:endParaRPr lang="en-US" altLang="en-US" sz="2200" b="1">
              <a:solidFill>
                <a:srgbClr val="FF0000"/>
              </a:solidFill>
            </a:endParaRPr>
          </a:p>
          <a:p>
            <a:pPr>
              <a:buFont typeface="Arial" panose="020B0604020202020204" pitchFamily="34" charset="0"/>
              <a:buNone/>
            </a:pPr>
            <a:r>
              <a:rPr lang="en-US" altLang="en-US" sz="2200">
                <a:solidFill>
                  <a:srgbClr val="FF0000"/>
                </a:solidFill>
              </a:rPr>
              <a:t>*  </a:t>
            </a:r>
            <a:r>
              <a:rPr lang="en-US" altLang="en-US" sz="2200" b="1">
                <a:solidFill>
                  <a:srgbClr val="FF0000"/>
                </a:solidFill>
              </a:rPr>
              <a:t>THỦ TỤC ĐĂNG KÝ ĐẦU TƯ VÀ THÀNH LẬP DOANH NGHIỆP DỰ ÁN: Đ 39- Đ 42</a:t>
            </a:r>
            <a:endParaRPr lang="en-US" altLang="en-US" sz="2200">
              <a:solidFill>
                <a:srgbClr val="FF0000"/>
              </a:solidFill>
            </a:endParaRPr>
          </a:p>
          <a:p>
            <a:pPr>
              <a:buFont typeface="Arial" panose="020B0604020202020204" pitchFamily="34" charset="0"/>
              <a:buNone/>
            </a:pPr>
            <a:endParaRPr lang="en-US" altLang="en-US" sz="2200"/>
          </a:p>
          <a:p>
            <a:pPr>
              <a:buFont typeface="Arial" panose="020B0604020202020204" pitchFamily="34" charset="0"/>
              <a:buNone/>
            </a:pPr>
            <a:endParaRPr lang="en-US" altLang="en-US" sz="2200" b="1">
              <a:solidFill>
                <a:srgbClr val="FF0000"/>
              </a:solidFill>
            </a:endParaRPr>
          </a:p>
          <a:p>
            <a:pPr>
              <a:buFont typeface="Arial" panose="020B0604020202020204" pitchFamily="34" charset="0"/>
              <a:buNone/>
            </a:pPr>
            <a:endParaRPr lang="en-US" altLang="en-US" sz="2200" b="1"/>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a:spLocks noChangeArrowheads="1"/>
          </p:cNvSpPr>
          <p:nvPr/>
        </p:nvSpPr>
        <p:spPr bwMode="auto">
          <a:xfrm>
            <a:off x="206375" y="236538"/>
            <a:ext cx="8769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4400" b="1">
                <a:solidFill>
                  <a:srgbClr val="FF0000"/>
                </a:solidFill>
                <a:latin typeface="Times New Roman" panose="02020603050405020304" pitchFamily="18" charset="0"/>
              </a:rPr>
              <a:t>Quy trình chuẩn chung gồm 6 bước</a:t>
            </a:r>
            <a:endParaRPr lang="en-US" altLang="en-US" sz="4400"/>
          </a:p>
        </p:txBody>
      </p:sp>
      <p:grpSp>
        <p:nvGrpSpPr>
          <p:cNvPr id="2" name="Group 4"/>
          <p:cNvGrpSpPr>
            <a:grpSpLocks/>
          </p:cNvGrpSpPr>
          <p:nvPr/>
        </p:nvGrpSpPr>
        <p:grpSpPr bwMode="auto">
          <a:xfrm>
            <a:off x="0" y="1262063"/>
            <a:ext cx="8991600" cy="5367337"/>
            <a:chOff x="-5118" y="1262737"/>
            <a:chExt cx="12436197" cy="5366663"/>
          </a:xfrm>
        </p:grpSpPr>
        <p:grpSp>
          <p:nvGrpSpPr>
            <p:cNvPr id="193540" name="Group 1"/>
            <p:cNvGrpSpPr>
              <a:grpSpLocks/>
            </p:cNvGrpSpPr>
            <p:nvPr/>
          </p:nvGrpSpPr>
          <p:grpSpPr bwMode="auto">
            <a:xfrm>
              <a:off x="137161" y="1262737"/>
              <a:ext cx="12000700" cy="5366663"/>
              <a:chOff x="2846389" y="1264001"/>
              <a:chExt cx="6403974" cy="5159024"/>
            </a:xfrm>
          </p:grpSpPr>
          <p:grpSp>
            <p:nvGrpSpPr>
              <p:cNvPr id="193547" name="Group 13"/>
              <p:cNvGrpSpPr>
                <a:grpSpLocks/>
              </p:cNvGrpSpPr>
              <p:nvPr/>
            </p:nvGrpSpPr>
            <p:grpSpPr bwMode="auto">
              <a:xfrm>
                <a:off x="2846389" y="1295400"/>
                <a:ext cx="2822575" cy="1498600"/>
                <a:chOff x="1292225" y="1295400"/>
                <a:chExt cx="2822575" cy="1498600"/>
              </a:xfrm>
            </p:grpSpPr>
            <p:sp>
              <p:nvSpPr>
                <p:cNvPr id="4" name="Rectangle 3"/>
                <p:cNvSpPr/>
                <p:nvPr/>
              </p:nvSpPr>
              <p:spPr>
                <a:xfrm>
                  <a:off x="1292460" y="1296044"/>
                  <a:ext cx="2822565" cy="1498421"/>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460" y="1296044"/>
                  <a:ext cx="2822565" cy="381472"/>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a:off x="1292460" y="1740078"/>
                  <a:ext cx="282256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93548" name="Group 14"/>
              <p:cNvGrpSpPr>
                <a:grpSpLocks/>
              </p:cNvGrpSpPr>
              <p:nvPr/>
            </p:nvGrpSpPr>
            <p:grpSpPr bwMode="auto">
              <a:xfrm>
                <a:off x="6416675" y="1295400"/>
                <a:ext cx="2833688" cy="1498600"/>
                <a:chOff x="4862513" y="1295400"/>
                <a:chExt cx="2833687" cy="1498600"/>
              </a:xfrm>
            </p:grpSpPr>
            <p:sp>
              <p:nvSpPr>
                <p:cNvPr id="34" name="Rectangle 33"/>
                <p:cNvSpPr/>
                <p:nvPr/>
              </p:nvSpPr>
              <p:spPr>
                <a:xfrm>
                  <a:off x="4873102" y="1296044"/>
                  <a:ext cx="2822564" cy="1498421"/>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73102" y="1296044"/>
                  <a:ext cx="2822564" cy="3814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7" name="Straight Connector 76"/>
                <p:cNvCxnSpPr/>
                <p:nvPr/>
              </p:nvCxnSpPr>
              <p:spPr>
                <a:xfrm>
                  <a:off x="4862557" y="1740078"/>
                  <a:ext cx="282256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93549" name="Group 15"/>
              <p:cNvGrpSpPr>
                <a:grpSpLocks/>
              </p:cNvGrpSpPr>
              <p:nvPr/>
            </p:nvGrpSpPr>
            <p:grpSpPr bwMode="auto">
              <a:xfrm>
                <a:off x="2846389" y="3124200"/>
                <a:ext cx="2822575" cy="1498600"/>
                <a:chOff x="1292225" y="3124200"/>
                <a:chExt cx="2822575" cy="1498600"/>
              </a:xfrm>
            </p:grpSpPr>
            <p:sp>
              <p:nvSpPr>
                <p:cNvPr id="36" name="Rectangle 35"/>
                <p:cNvSpPr/>
                <p:nvPr/>
              </p:nvSpPr>
              <p:spPr>
                <a:xfrm>
                  <a:off x="1292460" y="3124057"/>
                  <a:ext cx="2822565" cy="1498421"/>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292460" y="3124057"/>
                  <a:ext cx="2822565" cy="38147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8" name="Straight Connector 77"/>
                <p:cNvCxnSpPr/>
                <p:nvPr/>
              </p:nvCxnSpPr>
              <p:spPr>
                <a:xfrm>
                  <a:off x="1292460" y="3568090"/>
                  <a:ext cx="2822565"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193550" name="Group 16"/>
              <p:cNvGrpSpPr>
                <a:grpSpLocks/>
              </p:cNvGrpSpPr>
              <p:nvPr/>
            </p:nvGrpSpPr>
            <p:grpSpPr bwMode="auto">
              <a:xfrm>
                <a:off x="6416675" y="3124200"/>
                <a:ext cx="2833688" cy="1498600"/>
                <a:chOff x="4862513" y="3124200"/>
                <a:chExt cx="2833687" cy="1498600"/>
              </a:xfrm>
            </p:grpSpPr>
            <p:sp>
              <p:nvSpPr>
                <p:cNvPr id="38" name="Rectangle 37"/>
                <p:cNvSpPr/>
                <p:nvPr/>
              </p:nvSpPr>
              <p:spPr>
                <a:xfrm>
                  <a:off x="4873102" y="3124057"/>
                  <a:ext cx="2822564" cy="1498421"/>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4873102" y="3124057"/>
                  <a:ext cx="2822564" cy="38147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0" name="Straight Connector 79"/>
                <p:cNvCxnSpPr/>
                <p:nvPr/>
              </p:nvCxnSpPr>
              <p:spPr>
                <a:xfrm>
                  <a:off x="4862557" y="3568090"/>
                  <a:ext cx="2822565"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193551" name="Group 18"/>
              <p:cNvGrpSpPr>
                <a:grpSpLocks/>
              </p:cNvGrpSpPr>
              <p:nvPr/>
            </p:nvGrpSpPr>
            <p:grpSpPr bwMode="auto">
              <a:xfrm>
                <a:off x="2846389" y="4924425"/>
                <a:ext cx="2822575" cy="1498600"/>
                <a:chOff x="1292225" y="4923972"/>
                <a:chExt cx="2822575" cy="1498600"/>
              </a:xfrm>
            </p:grpSpPr>
            <p:sp>
              <p:nvSpPr>
                <p:cNvPr id="41" name="Rectangle 40"/>
                <p:cNvSpPr/>
                <p:nvPr/>
              </p:nvSpPr>
              <p:spPr>
                <a:xfrm>
                  <a:off x="1292460" y="4924151"/>
                  <a:ext cx="2822565" cy="1498421"/>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292460" y="4924151"/>
                  <a:ext cx="2822565" cy="381472"/>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1" name="Straight Connector 80"/>
                <p:cNvCxnSpPr/>
                <p:nvPr/>
              </p:nvCxnSpPr>
              <p:spPr>
                <a:xfrm>
                  <a:off x="1292460" y="5384969"/>
                  <a:ext cx="2822565"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grpSp>
            <p:nvGrpSpPr>
              <p:cNvPr id="193552" name="Group 17"/>
              <p:cNvGrpSpPr>
                <a:grpSpLocks/>
              </p:cNvGrpSpPr>
              <p:nvPr/>
            </p:nvGrpSpPr>
            <p:grpSpPr bwMode="auto">
              <a:xfrm>
                <a:off x="6416675" y="4924425"/>
                <a:ext cx="2833688" cy="1498600"/>
                <a:chOff x="4862513" y="4923972"/>
                <a:chExt cx="2833687" cy="1498600"/>
              </a:xfrm>
            </p:grpSpPr>
            <p:sp>
              <p:nvSpPr>
                <p:cNvPr id="45" name="Rectangle 44"/>
                <p:cNvSpPr/>
                <p:nvPr/>
              </p:nvSpPr>
              <p:spPr>
                <a:xfrm>
                  <a:off x="4873102" y="4924151"/>
                  <a:ext cx="2822564" cy="1498421"/>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873102" y="4924151"/>
                  <a:ext cx="2822564" cy="381472"/>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3" name="Straight Connector 82"/>
                <p:cNvCxnSpPr/>
                <p:nvPr/>
              </p:nvCxnSpPr>
              <p:spPr>
                <a:xfrm>
                  <a:off x="4862557" y="5384969"/>
                  <a:ext cx="2822565"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10" name="Freeform 9"/>
              <p:cNvSpPr/>
              <p:nvPr/>
            </p:nvSpPr>
            <p:spPr>
              <a:xfrm>
                <a:off x="2892319" y="1962857"/>
                <a:ext cx="659654" cy="5035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Freeform 47"/>
              <p:cNvSpPr/>
              <p:nvPr/>
            </p:nvSpPr>
            <p:spPr>
              <a:xfrm>
                <a:off x="6442495" y="1947598"/>
                <a:ext cx="661997" cy="50506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reeform 48"/>
              <p:cNvSpPr/>
              <p:nvPr/>
            </p:nvSpPr>
            <p:spPr>
              <a:xfrm>
                <a:off x="2892319" y="3806129"/>
                <a:ext cx="659654" cy="50506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a:off x="6476474" y="3792396"/>
                <a:ext cx="661996" cy="50506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reeform 55"/>
              <p:cNvSpPr/>
              <p:nvPr/>
            </p:nvSpPr>
            <p:spPr>
              <a:xfrm>
                <a:off x="2892319" y="5571580"/>
                <a:ext cx="659654" cy="50506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Freeform 57"/>
              <p:cNvSpPr/>
              <p:nvPr/>
            </p:nvSpPr>
            <p:spPr>
              <a:xfrm>
                <a:off x="6476474" y="5562425"/>
                <a:ext cx="661996" cy="50506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559" name="Rectangle 69"/>
              <p:cNvSpPr>
                <a:spLocks noChangeArrowheads="1"/>
              </p:cNvSpPr>
              <p:nvPr/>
            </p:nvSpPr>
            <p:spPr bwMode="auto">
              <a:xfrm>
                <a:off x="3341689" y="1264001"/>
                <a:ext cx="1830387" cy="4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chemeClr val="bg1"/>
                    </a:solidFill>
                    <a:latin typeface="Arial" panose="020B0604020202020204" pitchFamily="34" charset="0"/>
                  </a:rPr>
                  <a:t>Bước 01</a:t>
                </a:r>
              </a:p>
            </p:txBody>
          </p:sp>
          <p:sp>
            <p:nvSpPr>
              <p:cNvPr id="193560" name="Rectangle 70"/>
              <p:cNvSpPr>
                <a:spLocks noChangeArrowheads="1"/>
              </p:cNvSpPr>
              <p:nvPr/>
            </p:nvSpPr>
            <p:spPr bwMode="auto">
              <a:xfrm>
                <a:off x="3341689" y="3092800"/>
                <a:ext cx="1830387" cy="4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chemeClr val="bg1"/>
                    </a:solidFill>
                    <a:latin typeface="Arial" panose="020B0604020202020204" pitchFamily="34" charset="0"/>
                  </a:rPr>
                  <a:t>Bước 03</a:t>
                </a:r>
              </a:p>
            </p:txBody>
          </p:sp>
          <p:sp>
            <p:nvSpPr>
              <p:cNvPr id="193561" name="Rectangle 71"/>
              <p:cNvSpPr>
                <a:spLocks noChangeArrowheads="1"/>
              </p:cNvSpPr>
              <p:nvPr/>
            </p:nvSpPr>
            <p:spPr bwMode="auto">
              <a:xfrm>
                <a:off x="3341689" y="4892231"/>
                <a:ext cx="1830387" cy="4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chemeClr val="bg1"/>
                    </a:solidFill>
                    <a:latin typeface="Arial" panose="020B0604020202020204" pitchFamily="34" charset="0"/>
                  </a:rPr>
                  <a:t>Bước 05</a:t>
                </a:r>
              </a:p>
            </p:txBody>
          </p:sp>
          <p:sp>
            <p:nvSpPr>
              <p:cNvPr id="193562" name="Rectangle 72"/>
              <p:cNvSpPr>
                <a:spLocks noChangeArrowheads="1"/>
              </p:cNvSpPr>
              <p:nvPr/>
            </p:nvSpPr>
            <p:spPr bwMode="auto">
              <a:xfrm>
                <a:off x="6923089" y="1264001"/>
                <a:ext cx="1830387" cy="4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chemeClr val="bg1"/>
                    </a:solidFill>
                    <a:latin typeface="Arial" panose="020B0604020202020204" pitchFamily="34" charset="0"/>
                  </a:rPr>
                  <a:t>Bước 02</a:t>
                </a:r>
              </a:p>
            </p:txBody>
          </p:sp>
          <p:sp>
            <p:nvSpPr>
              <p:cNvPr id="193563" name="Rectangle 74"/>
              <p:cNvSpPr>
                <a:spLocks noChangeArrowheads="1"/>
              </p:cNvSpPr>
              <p:nvPr/>
            </p:nvSpPr>
            <p:spPr bwMode="auto">
              <a:xfrm>
                <a:off x="6923089" y="3092800"/>
                <a:ext cx="1830387" cy="4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chemeClr val="bg1"/>
                    </a:solidFill>
                    <a:latin typeface="Arial" panose="020B0604020202020204" pitchFamily="34" charset="0"/>
                  </a:rPr>
                  <a:t>Bước 04</a:t>
                </a:r>
              </a:p>
            </p:txBody>
          </p:sp>
          <p:sp>
            <p:nvSpPr>
              <p:cNvPr id="193564" name="Rectangle 75"/>
              <p:cNvSpPr>
                <a:spLocks noChangeArrowheads="1"/>
              </p:cNvSpPr>
              <p:nvPr/>
            </p:nvSpPr>
            <p:spPr bwMode="auto">
              <a:xfrm>
                <a:off x="6923089" y="4892231"/>
                <a:ext cx="1830387" cy="4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chemeClr val="bg1"/>
                    </a:solidFill>
                    <a:latin typeface="Arial" panose="020B0604020202020204" pitchFamily="34" charset="0"/>
                  </a:rPr>
                  <a:t>Bước 06</a:t>
                </a:r>
              </a:p>
            </p:txBody>
          </p:sp>
        </p:grpSp>
        <p:sp>
          <p:nvSpPr>
            <p:cNvPr id="193541" name="Rectangle 2"/>
            <p:cNvSpPr>
              <a:spLocks noChangeArrowheads="1"/>
            </p:cNvSpPr>
            <p:nvPr/>
          </p:nvSpPr>
          <p:spPr bwMode="auto">
            <a:xfrm>
              <a:off x="336049" y="1745436"/>
              <a:ext cx="51391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pPr>
              <a:r>
                <a:rPr lang="en-US" altLang="en-US" sz="2000" b="1">
                  <a:latin typeface="Times New Roman" panose="02020603050405020304" pitchFamily="18" charset="0"/>
                  <a:ea typeface="Calibri" panose="020F0502020204030204" pitchFamily="34" charset="0"/>
                  <a:cs typeface="Times New Roman" panose="02020603050405020304" pitchFamily="18" charset="0"/>
                </a:rPr>
                <a:t>Lập, thẩm định, phê duyệt và </a:t>
              </a:r>
            </a:p>
            <a:p>
              <a:pPr algn="ctr" eaLnBrk="1" hangingPunct="1">
                <a:lnSpc>
                  <a:spcPct val="150000"/>
                </a:lnSpc>
              </a:pPr>
              <a:r>
                <a:rPr lang="en-US" altLang="en-US" sz="2000" b="1">
                  <a:latin typeface="Times New Roman" panose="02020603050405020304" pitchFamily="18" charset="0"/>
                  <a:ea typeface="Calibri" panose="020F0502020204030204" pitchFamily="34" charset="0"/>
                  <a:cs typeface="Times New Roman" panose="02020603050405020304" pitchFamily="18" charset="0"/>
                </a:rPr>
                <a:t>công bố dự án</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193542" name="Rectangle 49"/>
            <p:cNvSpPr>
              <a:spLocks noChangeArrowheads="1"/>
            </p:cNvSpPr>
            <p:nvPr/>
          </p:nvSpPr>
          <p:spPr bwMode="auto">
            <a:xfrm>
              <a:off x="7161505" y="1688998"/>
              <a:ext cx="5164182" cy="105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pPr>
              <a:r>
                <a:rPr lang="en-US" altLang="en-US" sz="2200" b="1">
                  <a:latin typeface="Times New Roman" panose="02020603050405020304" pitchFamily="18" charset="0"/>
                  <a:ea typeface="Calibri" panose="020F0502020204030204" pitchFamily="34" charset="0"/>
                  <a:cs typeface="Times New Roman" panose="02020603050405020304" pitchFamily="18" charset="0"/>
                </a:rPr>
                <a:t>Lập, thẩm định, phê duyệt báo cáo NCKT</a:t>
              </a:r>
              <a:endParaRPr lang="en-US" altLang="en-US" sz="2200">
                <a:latin typeface="Calibri" panose="020F0502020204030204" pitchFamily="34" charset="0"/>
                <a:ea typeface="Calibri" panose="020F0502020204030204" pitchFamily="34" charset="0"/>
                <a:cs typeface="Times New Roman" panose="02020603050405020304" pitchFamily="18" charset="0"/>
              </a:endParaRPr>
            </a:p>
          </p:txBody>
        </p:sp>
        <p:sp>
          <p:nvSpPr>
            <p:cNvPr id="193543" name="Rectangle 50"/>
            <p:cNvSpPr>
              <a:spLocks noChangeArrowheads="1"/>
            </p:cNvSpPr>
            <p:nvPr/>
          </p:nvSpPr>
          <p:spPr bwMode="auto">
            <a:xfrm>
              <a:off x="-5118" y="3739926"/>
              <a:ext cx="59506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000" b="1">
                  <a:latin typeface="Times New Roman" panose="02020603050405020304" pitchFamily="18" charset="0"/>
                </a:rPr>
                <a:t>Tổ chức lựa chọn NĐT; đàm phán </a:t>
              </a:r>
            </a:p>
            <a:p>
              <a:pPr algn="ctr" eaLnBrk="1" hangingPunct="1"/>
              <a:r>
                <a:rPr lang="en-US" altLang="en-US" sz="2000" b="1">
                  <a:latin typeface="Times New Roman" panose="02020603050405020304" pitchFamily="18" charset="0"/>
                </a:rPr>
                <a:t>và ký kết thỏa thuận ĐT, HĐ dự án</a:t>
              </a:r>
              <a:endParaRPr lang="en-US" altLang="en-US" sz="2000"/>
            </a:p>
          </p:txBody>
        </p:sp>
        <p:sp>
          <p:nvSpPr>
            <p:cNvPr id="193544" name="Rectangle 51"/>
            <p:cNvSpPr>
              <a:spLocks noChangeArrowheads="1"/>
            </p:cNvSpPr>
            <p:nvPr/>
          </p:nvSpPr>
          <p:spPr bwMode="auto">
            <a:xfrm>
              <a:off x="7027968" y="3650713"/>
              <a:ext cx="516403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7105650" algn="l"/>
                </a:tabLst>
                <a:defRPr>
                  <a:solidFill>
                    <a:schemeClr val="tx1"/>
                  </a:solidFill>
                  <a:latin typeface="Tahoma" panose="020B0604030504040204" pitchFamily="34" charset="0"/>
                  <a:cs typeface="Arial" panose="020B0604020202020204" pitchFamily="34" charset="0"/>
                </a:defRPr>
              </a:lvl1pPr>
              <a:lvl2pPr marL="742950" indent="-285750" eaLnBrk="0" hangingPunct="0">
                <a:tabLst>
                  <a:tab pos="7105650" algn="l"/>
                </a:tabLst>
                <a:defRPr>
                  <a:solidFill>
                    <a:schemeClr val="tx1"/>
                  </a:solidFill>
                  <a:latin typeface="Tahoma" panose="020B0604030504040204" pitchFamily="34" charset="0"/>
                  <a:cs typeface="Arial" panose="020B0604020202020204" pitchFamily="34" charset="0"/>
                </a:defRPr>
              </a:lvl2pPr>
              <a:lvl3pPr marL="1143000" indent="-228600" eaLnBrk="0" hangingPunct="0">
                <a:tabLst>
                  <a:tab pos="7105650" algn="l"/>
                </a:tabLst>
                <a:defRPr>
                  <a:solidFill>
                    <a:schemeClr val="tx1"/>
                  </a:solidFill>
                  <a:latin typeface="Tahoma" panose="020B0604030504040204" pitchFamily="34" charset="0"/>
                  <a:cs typeface="Arial" panose="020B0604020202020204" pitchFamily="34" charset="0"/>
                </a:defRPr>
              </a:lvl3pPr>
              <a:lvl4pPr marL="1600200" indent="-228600" eaLnBrk="0" hangingPunct="0">
                <a:tabLst>
                  <a:tab pos="7105650" algn="l"/>
                </a:tabLst>
                <a:defRPr>
                  <a:solidFill>
                    <a:schemeClr val="tx1"/>
                  </a:solidFill>
                  <a:latin typeface="Tahoma" panose="020B0604030504040204" pitchFamily="34" charset="0"/>
                  <a:cs typeface="Arial" panose="020B0604020202020204" pitchFamily="34" charset="0"/>
                </a:defRPr>
              </a:lvl4pPr>
              <a:lvl5pPr marL="2057400" indent="-228600" eaLnBrk="0" hangingPunct="0">
                <a:tabLst>
                  <a:tab pos="71056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71056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71056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71056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7105650" algn="l"/>
                </a:tabLst>
                <a:defRPr>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Thực hiện thủ tục cấp GCN đăng ký đầu </a:t>
              </a:r>
            </a:p>
            <a:p>
              <a:pPr algn="ctr" eaLnBrk="1" hangingPunct="1">
                <a:lnSpc>
                  <a:spcPct val="150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tư và thành lập DN dự án</a:t>
              </a:r>
              <a:endParaRPr lang="en-US" altLang="en-US">
                <a:latin typeface="Calibri" panose="020F0502020204030204" pitchFamily="34" charset="0"/>
                <a:ea typeface="Calibri" panose="020F0502020204030204" pitchFamily="34" charset="0"/>
                <a:cs typeface="Times New Roman" panose="02020603050405020304" pitchFamily="18" charset="0"/>
              </a:endParaRPr>
            </a:p>
          </p:txBody>
        </p:sp>
        <p:sp>
          <p:nvSpPr>
            <p:cNvPr id="193545" name="Rectangle 20"/>
            <p:cNvSpPr>
              <a:spLocks noChangeArrowheads="1"/>
            </p:cNvSpPr>
            <p:nvPr/>
          </p:nvSpPr>
          <p:spPr bwMode="auto">
            <a:xfrm>
              <a:off x="838015" y="5765982"/>
              <a:ext cx="4531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400" b="1">
                  <a:latin typeface="Arial" panose="020B0604020202020204" pitchFamily="34" charset="0"/>
                </a:rPr>
                <a:t>Thực hiện dự án</a:t>
              </a:r>
            </a:p>
          </p:txBody>
        </p:sp>
        <p:sp>
          <p:nvSpPr>
            <p:cNvPr id="193546" name="Rectangle 20"/>
            <p:cNvSpPr>
              <a:spLocks noChangeArrowheads="1"/>
            </p:cNvSpPr>
            <p:nvPr/>
          </p:nvSpPr>
          <p:spPr bwMode="auto">
            <a:xfrm>
              <a:off x="8023135" y="5581417"/>
              <a:ext cx="4407944" cy="7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200" b="1">
                  <a:latin typeface="Arial" panose="020B0604020202020204" pitchFamily="34" charset="0"/>
                </a:rPr>
                <a:t>Quyết toán và chuyển giao công trình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endParaRPr lang="en-US" altLang="en-US"/>
          </a:p>
        </p:txBody>
      </p:sp>
      <p:sp>
        <p:nvSpPr>
          <p:cNvPr id="195587" name="Content Placeholder 2"/>
          <p:cNvSpPr>
            <a:spLocks noGrp="1"/>
          </p:cNvSpPr>
          <p:nvPr>
            <p:ph idx="1"/>
          </p:nvPr>
        </p:nvSpPr>
        <p:spPr>
          <a:xfrm>
            <a:off x="0" y="0"/>
            <a:ext cx="8915400" cy="5364163"/>
          </a:xfrm>
        </p:spPr>
        <p:txBody>
          <a:bodyPr/>
          <a:lstStyle/>
          <a:p>
            <a:pPr>
              <a:buFont typeface="Arial" panose="020B0604020202020204" pitchFamily="34" charset="0"/>
              <a:buNone/>
            </a:pPr>
            <a:r>
              <a:rPr lang="en-US" altLang="en-US" b="1" u="sng">
                <a:solidFill>
                  <a:srgbClr val="00B050"/>
                </a:solidFill>
              </a:rPr>
              <a:t>Phần 5. Thủ tục đầu tư theo Hợp đồng BCC</a:t>
            </a:r>
            <a:endParaRPr lang="en-US" altLang="en-US" sz="2800" b="1" u="sng">
              <a:solidFill>
                <a:srgbClr val="FF0000"/>
              </a:solidFill>
            </a:endParaRPr>
          </a:p>
          <a:p>
            <a:pPr algn="just"/>
            <a:r>
              <a:rPr lang="en-US" altLang="en-US" sz="2400" b="1">
                <a:solidFill>
                  <a:srgbClr val="FF0000"/>
                </a:solidFill>
              </a:rPr>
              <a:t>Hợp đồng BCC: </a:t>
            </a:r>
          </a:p>
          <a:p>
            <a:pPr algn="just">
              <a:buFontTx/>
              <a:buChar char="-"/>
            </a:pPr>
            <a:r>
              <a:rPr lang="en-US" altLang="en-US" sz="2400" b="1">
                <a:solidFill>
                  <a:srgbClr val="0070C0"/>
                </a:solidFill>
              </a:rPr>
              <a:t>NĐT TN + NĐT TN</a:t>
            </a:r>
          </a:p>
          <a:p>
            <a:pPr algn="just">
              <a:buFontTx/>
              <a:buChar char="-"/>
            </a:pPr>
            <a:r>
              <a:rPr lang="en-US" altLang="en-US" sz="2400" b="1">
                <a:solidFill>
                  <a:srgbClr val="0070C0"/>
                </a:solidFill>
              </a:rPr>
              <a:t>NĐT TN + các bên không phải là F1,F2,Fn</a:t>
            </a:r>
          </a:p>
          <a:p>
            <a:pPr algn="just">
              <a:buFontTx/>
              <a:buChar char="-"/>
            </a:pPr>
            <a:r>
              <a:rPr lang="en-US" altLang="en-US" sz="2400" b="1">
                <a:solidFill>
                  <a:srgbClr val="0070C0"/>
                </a:solidFill>
              </a:rPr>
              <a:t>Giữa các bên không phải là F1,F2,Fn với nhau</a:t>
            </a:r>
          </a:p>
          <a:p>
            <a:pPr algn="just">
              <a:buFontTx/>
              <a:buChar char="-"/>
            </a:pPr>
            <a:r>
              <a:rPr lang="en-US" altLang="en-US" sz="2400" b="1">
                <a:solidFill>
                  <a:srgbClr val="0070C0"/>
                </a:solidFill>
              </a:rPr>
              <a:t>thực hiện qui trình giao kết HĐ theo Luật DS</a:t>
            </a:r>
            <a:endParaRPr lang="en-US" altLang="en-US" sz="2400" b="1"/>
          </a:p>
          <a:p>
            <a:pPr algn="just"/>
            <a:r>
              <a:rPr lang="en-US" altLang="en-US" sz="2400" b="1">
                <a:solidFill>
                  <a:srgbClr val="FF0000"/>
                </a:solidFill>
              </a:rPr>
              <a:t>Hợp đồng BCC: </a:t>
            </a:r>
          </a:p>
          <a:p>
            <a:pPr algn="just">
              <a:buFontTx/>
              <a:buChar char="-"/>
            </a:pPr>
            <a:r>
              <a:rPr lang="en-US" altLang="en-US" sz="2400" b="1">
                <a:solidFill>
                  <a:srgbClr val="00B0F0"/>
                </a:solidFill>
              </a:rPr>
              <a:t>NĐT TN + NĐT NN/ NĐT NN + NĐT NN </a:t>
            </a:r>
          </a:p>
          <a:p>
            <a:pPr algn="just">
              <a:buFontTx/>
              <a:buChar char="-"/>
            </a:pPr>
            <a:r>
              <a:rPr lang="en-US" altLang="en-US" sz="2400" b="1">
                <a:solidFill>
                  <a:srgbClr val="00B0F0"/>
                </a:solidFill>
              </a:rPr>
              <a:t>Có các chủ thể sau đây là 1 bên trong HĐ: F1,F2,Fn</a:t>
            </a:r>
          </a:p>
          <a:p>
            <a:pPr algn="just">
              <a:buFontTx/>
              <a:buChar char="-"/>
            </a:pPr>
            <a:r>
              <a:rPr lang="en-US" altLang="en-US" sz="2400" b="1">
                <a:solidFill>
                  <a:srgbClr val="00B0F0"/>
                </a:solidFill>
              </a:rPr>
              <a:t>thực hiện thủ tục cấp Giấy CNĐKĐT theo Đ37 của  LĐT.</a:t>
            </a:r>
          </a:p>
          <a:p>
            <a:pPr algn="just">
              <a:buFontTx/>
              <a:buChar char="-"/>
            </a:pPr>
            <a:endParaRPr lang="en-US" altLang="en-US" sz="2400" b="1">
              <a:solidFill>
                <a:srgbClr val="00B050"/>
              </a:solidFill>
            </a:endParaRPr>
          </a:p>
          <a:p>
            <a:pPr algn="just">
              <a:buFont typeface="Arial" panose="020B0604020202020204" pitchFamily="34" charset="0"/>
              <a:buNone/>
            </a:pPr>
            <a:r>
              <a:rPr lang="en-US" altLang="en-US" sz="2400" b="1">
                <a:solidFill>
                  <a:srgbClr val="00B050"/>
                </a:solidFill>
              </a:rPr>
              <a:t>Lưu ý: nếu dự án BCC thuộc diện quyết định chủ trương đầu tư của UBND cấp tỉnh thì phải làm thủ tục chấp thuận chủ trương: Đ 33.1.g LĐT</a:t>
            </a:r>
          </a:p>
          <a:p>
            <a:pPr algn="just">
              <a:buFont typeface="Arial" panose="020B0604020202020204" pitchFamily="34" charset="0"/>
              <a:buNone/>
            </a:pPr>
            <a:endParaRPr lang="en-US" altLang="en-US" sz="2800" b="1"/>
          </a:p>
          <a:p>
            <a:pPr>
              <a:buFont typeface="Arial" panose="020B0604020202020204" pitchFamily="34" charset="0"/>
              <a:buNone/>
            </a:pPr>
            <a:endParaRPr lang="en-US" altLang="en-US" sz="2800" b="1">
              <a:solidFill>
                <a:srgbClr val="00B05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a:p>
        </p:txBody>
      </p:sp>
      <p:sp>
        <p:nvSpPr>
          <p:cNvPr id="22531" name="Content Placeholder 2"/>
          <p:cNvSpPr>
            <a:spLocks noGrp="1"/>
          </p:cNvSpPr>
          <p:nvPr>
            <p:ph idx="1"/>
          </p:nvPr>
        </p:nvSpPr>
        <p:spPr>
          <a:xfrm>
            <a:off x="417513" y="533400"/>
            <a:ext cx="8726487" cy="5105400"/>
          </a:xfrm>
        </p:spPr>
        <p:txBody>
          <a:bodyPr/>
          <a:lstStyle/>
          <a:p>
            <a:pPr algn="just"/>
            <a:r>
              <a:rPr lang="pt-BR" altLang="en-US" b="1"/>
              <a:t>Đ3.5. LĐT 2014: “</a:t>
            </a:r>
            <a:r>
              <a:rPr lang="pt-BR" altLang="en-US" b="1" i="1">
                <a:solidFill>
                  <a:srgbClr val="00B0F0"/>
                </a:solidFill>
              </a:rPr>
              <a:t>Đầu tư kinh doanh”</a:t>
            </a:r>
            <a:r>
              <a:rPr lang="pt-BR" altLang="en-US" b="1">
                <a:solidFill>
                  <a:srgbClr val="00B0F0"/>
                </a:solidFill>
              </a:rPr>
              <a:t> </a:t>
            </a:r>
            <a:r>
              <a:rPr lang="pt-BR" altLang="en-US" b="1"/>
              <a:t>là việc nhà đầu tư </a:t>
            </a:r>
            <a:r>
              <a:rPr lang="pt-BR" altLang="en-US" b="1">
                <a:solidFill>
                  <a:srgbClr val="FF0000"/>
                </a:solidFill>
              </a:rPr>
              <a:t>bỏ vốn </a:t>
            </a:r>
            <a:r>
              <a:rPr lang="pt-BR" altLang="en-US" b="1"/>
              <a:t>đầu tư để thực hiện hoạt động kinh doanh thông qua việc:</a:t>
            </a:r>
          </a:p>
          <a:p>
            <a:pPr algn="just"/>
            <a:r>
              <a:rPr lang="pt-BR" altLang="en-US" b="1">
                <a:solidFill>
                  <a:srgbClr val="FF0000"/>
                </a:solidFill>
              </a:rPr>
              <a:t>thành lập tổ chức kinh tế; </a:t>
            </a:r>
          </a:p>
          <a:p>
            <a:pPr algn="just"/>
            <a:r>
              <a:rPr lang="pt-BR" altLang="en-US" b="1">
                <a:solidFill>
                  <a:srgbClr val="FF0000"/>
                </a:solidFill>
              </a:rPr>
              <a:t>đầu tư góp vốn, mua cổ phần, phần vốn góp của tổ chức kinh tế; </a:t>
            </a:r>
          </a:p>
          <a:p>
            <a:pPr algn="just"/>
            <a:r>
              <a:rPr lang="pt-BR" altLang="en-US" b="1">
                <a:solidFill>
                  <a:srgbClr val="FF0000"/>
                </a:solidFill>
              </a:rPr>
              <a:t>đầu tư theo hình thức hợp đồng hoặc</a:t>
            </a:r>
          </a:p>
          <a:p>
            <a:pPr algn="just"/>
            <a:r>
              <a:rPr lang="pt-BR" altLang="en-US" b="1">
                <a:solidFill>
                  <a:srgbClr val="FF0000"/>
                </a:solidFill>
              </a:rPr>
              <a:t>thực hiện dự án đầu tư.</a:t>
            </a:r>
            <a:endParaRPr lang="en-US" altLang="en-US" b="1">
              <a:solidFill>
                <a:srgbClr val="FF0000"/>
              </a:solidFill>
            </a:endParaRPr>
          </a:p>
          <a:p>
            <a:endParaRPr lang="en-US" alt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457200" y="-304800"/>
            <a:ext cx="8229600" cy="1143000"/>
          </a:xfrm>
        </p:spPr>
        <p:txBody>
          <a:bodyPr/>
          <a:lstStyle/>
          <a:p>
            <a:endParaRPr lang="en-US" altLang="en-US" sz="3600" b="1"/>
          </a:p>
        </p:txBody>
      </p:sp>
      <p:sp>
        <p:nvSpPr>
          <p:cNvPr id="196611" name="Content Placeholder 2"/>
          <p:cNvSpPr>
            <a:spLocks noGrp="1"/>
          </p:cNvSpPr>
          <p:nvPr>
            <p:ph idx="1"/>
          </p:nvPr>
        </p:nvSpPr>
        <p:spPr>
          <a:xfrm>
            <a:off x="0" y="0"/>
            <a:ext cx="9144000" cy="6202363"/>
          </a:xfrm>
        </p:spPr>
        <p:txBody>
          <a:bodyPr/>
          <a:lstStyle/>
          <a:p>
            <a:pPr>
              <a:buFont typeface="Arial" panose="020B0604020202020204" pitchFamily="34" charset="0"/>
              <a:buNone/>
            </a:pPr>
            <a:r>
              <a:rPr lang="en-US" altLang="en-US" sz="2800" b="1">
                <a:solidFill>
                  <a:srgbClr val="FF0000"/>
                </a:solidFill>
              </a:rPr>
              <a:t>III. TRIỂN KHAI THỰC HIỆN DỰ ÁN ĐẦU TƯ: LĐT 2014</a:t>
            </a:r>
          </a:p>
          <a:p>
            <a:pPr algn="just"/>
            <a:r>
              <a:rPr lang="en-US" altLang="en-US" sz="2400" b="1"/>
              <a:t>Điều 42. Bảo đảm thực hiện dự án đầu tư</a:t>
            </a:r>
          </a:p>
          <a:p>
            <a:pPr algn="just"/>
            <a:r>
              <a:rPr lang="en-US" altLang="en-US" sz="2400" b="1"/>
              <a:t>Điều 43. Thời hạn hoạt động của dự án đầu tư</a:t>
            </a:r>
          </a:p>
          <a:p>
            <a:pPr algn="just"/>
            <a:r>
              <a:rPr lang="en-US" altLang="en-US" sz="2400" b="1"/>
              <a:t>Điều 44. Giám định máy móc, thiết bị, dây chuyền công nghệ</a:t>
            </a:r>
          </a:p>
          <a:p>
            <a:pPr algn="just"/>
            <a:r>
              <a:rPr lang="en-US" altLang="en-US" sz="2400" b="1"/>
              <a:t>Điều 45. Chuyển nhượng dự án đầu tư </a:t>
            </a:r>
          </a:p>
          <a:p>
            <a:pPr algn="just"/>
            <a:r>
              <a:rPr lang="en-US" altLang="en-US" sz="2400" b="1"/>
              <a:t>Điều 46. Giãn tiến độ đầu tư </a:t>
            </a:r>
          </a:p>
          <a:p>
            <a:pPr algn="just"/>
            <a:r>
              <a:rPr lang="en-US" altLang="en-US" sz="2400" b="1"/>
              <a:t>Điều 47. Tạm ngừng, ngừng hoạt động của dự án đầu tư</a:t>
            </a:r>
          </a:p>
          <a:p>
            <a:pPr algn="just"/>
            <a:r>
              <a:rPr lang="en-US" altLang="en-US" sz="2400" b="1"/>
              <a:t>Điều 48. Chấm dứt hoạt động của dự án đầu tư</a:t>
            </a:r>
          </a:p>
          <a:p>
            <a:pPr algn="just"/>
            <a:r>
              <a:rPr lang="en-US" altLang="en-US" sz="2400" b="1"/>
              <a:t>Điều 49. Thành lập văn phòng điều hành của nhà đầu tư nước ngoài trong hợp đồng BCC</a:t>
            </a:r>
          </a:p>
          <a:p>
            <a:pPr algn="just"/>
            <a:r>
              <a:rPr lang="en-US" altLang="en-US" sz="2400" b="1"/>
              <a:t>Điều 50. Chấm dứt hoạt động văn phòng điều hành của nhà đầu tư nước ngoài trong hợp đồng BCC</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endParaRPr lang="en-US" altLang="en-US"/>
          </a:p>
        </p:txBody>
      </p:sp>
      <p:sp>
        <p:nvSpPr>
          <p:cNvPr id="197635" name="Content Placeholder 2"/>
          <p:cNvSpPr>
            <a:spLocks noGrp="1"/>
          </p:cNvSpPr>
          <p:nvPr>
            <p:ph idx="1"/>
          </p:nvPr>
        </p:nvSpPr>
        <p:spPr>
          <a:xfrm>
            <a:off x="0" y="0"/>
            <a:ext cx="8686800" cy="6126163"/>
          </a:xfrm>
        </p:spPr>
        <p:txBody>
          <a:bodyPr/>
          <a:lstStyle/>
          <a:p>
            <a:pPr algn="just">
              <a:buFont typeface="Arial" panose="020B0604020202020204" pitchFamily="34" charset="0"/>
              <a:buNone/>
            </a:pPr>
            <a:r>
              <a:rPr lang="en-US" altLang="en-US" sz="2800" b="1">
                <a:latin typeface="Times New Roman" panose="02020603050405020304" pitchFamily="18" charset="0"/>
                <a:cs typeface="Times New Roman" panose="02020603050405020304" pitchFamily="18" charset="0"/>
              </a:rPr>
              <a:t>THỦ TỤC CHẤM DỨT DỰ ÁN ĐẦU TƯ</a:t>
            </a:r>
          </a:p>
          <a:p>
            <a:pPr algn="just">
              <a:buFont typeface="Arial" panose="020B0604020202020204" pitchFamily="34" charset="0"/>
              <a:buNone/>
            </a:pPr>
            <a:r>
              <a:rPr lang="en-US" altLang="en-US" sz="2800" b="1">
                <a:solidFill>
                  <a:srgbClr val="3333FF"/>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None/>
            </a:pPr>
            <a:r>
              <a:rPr lang="en-US" altLang="en-US" sz="2800" b="1">
                <a:solidFill>
                  <a:srgbClr val="3333FF"/>
                </a:solidFill>
                <a:latin typeface="Times New Roman" panose="02020603050405020304" pitchFamily="18" charset="0"/>
                <a:cs typeface="Times New Roman" panose="02020603050405020304" pitchFamily="18" charset="0"/>
              </a:rPr>
              <a:t>	Điều 41. NĐ 118  Điều kiện, thủ tục chấm dứt hoạt động của dự án đầu tư và thu hồi Giấy chứng nhận đăng ký đầu tư</a:t>
            </a:r>
          </a:p>
          <a:p>
            <a:pPr algn="just">
              <a:buFont typeface="Arial" panose="020B0604020202020204" pitchFamily="34" charset="0"/>
              <a:buNone/>
            </a:pPr>
            <a:endParaRPr lang="en-US" altLang="en-US" sz="2800" b="1">
              <a:solidFill>
                <a:srgbClr val="3333FF"/>
              </a:solidFill>
              <a:latin typeface="Times New Roman" panose="02020603050405020304" pitchFamily="18" charset="0"/>
              <a:cs typeface="Times New Roman" panose="02020603050405020304" pitchFamily="18" charset="0"/>
            </a:endParaRPr>
          </a:p>
          <a:p>
            <a:pPr algn="just"/>
            <a:r>
              <a:rPr lang="vi-VN" altLang="en-US" sz="2800" b="1">
                <a:solidFill>
                  <a:srgbClr val="3333FF"/>
                </a:solidFill>
                <a:latin typeface="Times New Roman" panose="02020603050405020304" pitchFamily="18" charset="0"/>
                <a:cs typeface="Times New Roman" panose="02020603050405020304" pitchFamily="18" charset="0"/>
              </a:rPr>
              <a:t>Điều 42. </a:t>
            </a:r>
            <a:r>
              <a:rPr lang="en-US" altLang="en-US" sz="2800" b="1">
                <a:solidFill>
                  <a:srgbClr val="3333FF"/>
                </a:solidFill>
                <a:latin typeface="Times New Roman" panose="02020603050405020304" pitchFamily="18" charset="0"/>
                <a:cs typeface="Times New Roman" panose="02020603050405020304" pitchFamily="18" charset="0"/>
              </a:rPr>
              <a:t>NĐ 118 </a:t>
            </a:r>
            <a:r>
              <a:rPr lang="vi-VN" altLang="en-US" sz="2800" b="1">
                <a:solidFill>
                  <a:srgbClr val="3333FF"/>
                </a:solidFill>
                <a:latin typeface="Times New Roman" panose="02020603050405020304" pitchFamily="18" charset="0"/>
                <a:cs typeface="Times New Roman" panose="02020603050405020304" pitchFamily="18" charset="0"/>
              </a:rPr>
              <a:t>Chấm dứt hoạt động của dự án đầu tư trong trường hợp Cơ quan đăng ký đầu tư không liên lạc được với nhà đầu tư</a:t>
            </a:r>
            <a:endParaRPr lang="en-US" altLang="en-US" sz="2800" b="1">
              <a:solidFill>
                <a:srgbClr val="3333FF"/>
              </a:solidFill>
              <a:latin typeface="Times New Roman" panose="02020603050405020304" pitchFamily="18" charset="0"/>
              <a:cs typeface="Times New Roman" panose="02020603050405020304" pitchFamily="18" charset="0"/>
            </a:endParaRPr>
          </a:p>
          <a:p>
            <a:pPr algn="just"/>
            <a:endParaRPr lang="en-US" altLang="en-US" sz="2800">
              <a:solidFill>
                <a:srgbClr val="3333FF"/>
              </a:solidFill>
              <a:latin typeface="Times New Roman" panose="02020603050405020304" pitchFamily="18" charset="0"/>
              <a:cs typeface="Times New Roman" panose="02020603050405020304" pitchFamily="18" charset="0"/>
            </a:endParaRPr>
          </a:p>
          <a:p>
            <a:pPr algn="just"/>
            <a:r>
              <a:rPr lang="en-US" altLang="en-US" sz="2800" b="1">
                <a:solidFill>
                  <a:srgbClr val="3333FF"/>
                </a:solidFill>
                <a:latin typeface="Times New Roman" panose="02020603050405020304" pitchFamily="18" charset="0"/>
                <a:cs typeface="Times New Roman" panose="02020603050405020304" pitchFamily="18" charset="0"/>
              </a:rPr>
              <a:t>Điều 43. NĐ 118 Chấm dứt hiệu lực của văn bản quyết định chủ trương đầu tư</a:t>
            </a:r>
            <a:endParaRPr lang="en-US" altLang="en-US" sz="2800">
              <a:solidFill>
                <a:srgbClr val="3333FF"/>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endParaRPr lang="en-US" altLang="en-US" sz="2800" b="1">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endParaRPr lang="en-US" altLang="en-US"/>
          </a:p>
        </p:txBody>
      </p:sp>
      <p:sp>
        <p:nvSpPr>
          <p:cNvPr id="198659" name="Content Placeholder 2"/>
          <p:cNvSpPr>
            <a:spLocks noGrp="1"/>
          </p:cNvSpPr>
          <p:nvPr>
            <p:ph idx="1"/>
          </p:nvPr>
        </p:nvSpPr>
        <p:spPr>
          <a:xfrm>
            <a:off x="0" y="0"/>
            <a:ext cx="9144000" cy="6629400"/>
          </a:xfrm>
        </p:spPr>
        <p:txBody>
          <a:bodyPr/>
          <a:lstStyle/>
          <a:p>
            <a:pPr algn="just">
              <a:buFont typeface="Arial" panose="020B0604020202020204" pitchFamily="34" charset="0"/>
              <a:buNone/>
            </a:pPr>
            <a:r>
              <a:rPr lang="en-US" altLang="en-US" sz="2500" b="1">
                <a:solidFill>
                  <a:srgbClr val="FF0000"/>
                </a:solidFill>
              </a:rPr>
              <a:t>LƯU Ý: TRIỂN KHAI THỰC HIỆN DỰ ÁN PPP: NĐ 15</a:t>
            </a:r>
            <a:endParaRPr lang="en-US" altLang="en-US" sz="2500">
              <a:solidFill>
                <a:srgbClr val="FF0000"/>
              </a:solidFill>
            </a:endParaRPr>
          </a:p>
          <a:p>
            <a:pPr algn="just"/>
            <a:r>
              <a:rPr lang="en-US" altLang="en-US" sz="2500" b="1"/>
              <a:t>Điều 43. Điều kiện triển khai dự án</a:t>
            </a:r>
            <a:endParaRPr lang="en-US" altLang="en-US" sz="2500"/>
          </a:p>
          <a:p>
            <a:pPr algn="just"/>
            <a:r>
              <a:rPr lang="en-US" altLang="en-US" sz="2500" b="1"/>
              <a:t>Điều 44. Lựa chọn nhà thầu thực hiện dự án</a:t>
            </a:r>
            <a:endParaRPr lang="en-US" altLang="en-US" sz="2500"/>
          </a:p>
          <a:p>
            <a:pPr algn="just"/>
            <a:r>
              <a:rPr lang="en-US" altLang="en-US" sz="2500" b="1"/>
              <a:t>Điều 45. Chuẩn bị mặt bằng xây dựng</a:t>
            </a:r>
            <a:endParaRPr lang="en-US" altLang="en-US" sz="2500"/>
          </a:p>
          <a:p>
            <a:pPr algn="just"/>
            <a:r>
              <a:rPr lang="en-US" altLang="en-US" sz="2500" b="1"/>
              <a:t>Điều 46. Lập thiết kế xây dựng</a:t>
            </a:r>
            <a:endParaRPr lang="en-US" altLang="en-US" sz="2500"/>
          </a:p>
          <a:p>
            <a:pPr algn="just"/>
            <a:r>
              <a:rPr lang="en-US" altLang="en-US" sz="2500" b="1"/>
              <a:t>Điều 47. Giám sát thực hiện hợp đồng dự án</a:t>
            </a:r>
            <a:endParaRPr lang="en-US" altLang="en-US" sz="2500"/>
          </a:p>
          <a:p>
            <a:pPr algn="just"/>
            <a:r>
              <a:rPr lang="en-US" altLang="en-US" sz="2500" b="1"/>
              <a:t>Điều 48. Giám sát chất lượng công trình</a:t>
            </a:r>
            <a:endParaRPr lang="en-US" altLang="en-US" sz="2500"/>
          </a:p>
          <a:p>
            <a:pPr algn="just"/>
            <a:r>
              <a:rPr lang="en-US" altLang="en-US" sz="2500" b="1"/>
              <a:t>Điều 49. Quản lý và kinh doanh công trình dự án</a:t>
            </a:r>
            <a:endParaRPr lang="en-US" altLang="en-US" sz="2500"/>
          </a:p>
          <a:p>
            <a:pPr algn="just"/>
            <a:r>
              <a:rPr lang="en-US" altLang="en-US" sz="2500" b="1"/>
              <a:t>Điều 50. Giá, phí hàng hóa, dịch vụ và các khoản thu</a:t>
            </a:r>
            <a:endParaRPr lang="en-US" altLang="en-US" sz="2500"/>
          </a:p>
          <a:p>
            <a:pPr algn="just"/>
            <a:r>
              <a:rPr lang="en-US" altLang="en-US" sz="2500" b="1"/>
              <a:t>Điều 51. Hỗ trợ thu phí dịch vụ</a:t>
            </a:r>
            <a:endParaRPr lang="en-US" altLang="en-US" sz="2500"/>
          </a:p>
          <a:p>
            <a:pPr algn="just"/>
            <a:r>
              <a:rPr lang="en-US" altLang="en-US" sz="2500" b="1"/>
              <a:t>Điều 52. Giám sát và đánh giá đầu tư, công khai tài chính</a:t>
            </a:r>
            <a:endParaRPr lang="en-US" altLang="en-US" sz="2500"/>
          </a:p>
          <a:p>
            <a:pPr algn="just"/>
            <a:r>
              <a:rPr lang="en-US" altLang="en-US" sz="2500" b="1"/>
              <a:t>Điều 53. Quyết toán công trình dự án</a:t>
            </a:r>
          </a:p>
          <a:p>
            <a:pPr algn="just"/>
            <a:r>
              <a:rPr lang="en-US" altLang="en-US" sz="2500" b="1"/>
              <a:t>Điều 54. Chuyển giao công trình dự án</a:t>
            </a:r>
            <a:endParaRPr lang="en-US" altLang="en-US" sz="2500"/>
          </a:p>
          <a:p>
            <a:pPr algn="just"/>
            <a:endParaRPr lang="en-US" altLang="en-US" sz="250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pPr eaLnBrk="1" hangingPunct="1"/>
            <a:endParaRPr lang="en-US" altLang="en-US"/>
          </a:p>
        </p:txBody>
      </p:sp>
      <p:sp>
        <p:nvSpPr>
          <p:cNvPr id="199683" name="Content Placeholder 2"/>
          <p:cNvSpPr>
            <a:spLocks noGrp="1"/>
          </p:cNvSpPr>
          <p:nvPr>
            <p:ph idx="1"/>
          </p:nvPr>
        </p:nvSpPr>
        <p:spPr/>
        <p:txBody>
          <a:bodyPr/>
          <a:lstStyle/>
          <a:p>
            <a:pPr algn="ctr" eaLnBrk="1" hangingPunct="1">
              <a:buFont typeface="Wingdings" panose="05000000000000000000" pitchFamily="2" charset="2"/>
              <a:buNone/>
            </a:pPr>
            <a:r>
              <a:rPr lang="en-US" altLang="en-US" sz="5400" b="1"/>
              <a:t>CẢM ƠN CÁC BẠN!</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endParaRPr lang="en-US" altLang="en-US"/>
          </a:p>
        </p:txBody>
      </p:sp>
      <p:sp>
        <p:nvSpPr>
          <p:cNvPr id="200707" name="Content Placeholder 2"/>
          <p:cNvSpPr>
            <a:spLocks noGrp="1"/>
          </p:cNvSpPr>
          <p:nvPr>
            <p:ph idx="1"/>
          </p:nvPr>
        </p:nvSpPr>
        <p:spPr/>
        <p:txBody>
          <a:bodyPr/>
          <a:lstStyle/>
          <a:p>
            <a:pPr>
              <a:buFont typeface="Wingdings" panose="05000000000000000000" pitchFamily="2" charset="2"/>
              <a:buNone/>
            </a:pPr>
            <a:r>
              <a:rPr lang="en-US" altLang="en-US" b="1"/>
              <a:t>	Chương 4. Quy chế pháp lý về đầu tư vào khu kinh tế đặc biệt (Sinh viên tự nghiên cứu)</a:t>
            </a:r>
            <a:endParaRPr lang="en-US" altLang="en-US"/>
          </a:p>
          <a:p>
            <a:pPr>
              <a:buFont typeface="Wingdings" panose="05000000000000000000" pitchFamily="2" charset="2"/>
              <a:buNone/>
            </a:pPr>
            <a:endParaRPr lang="en-US" alt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endParaRPr lang="en-US" altLang="en-US"/>
          </a:p>
        </p:txBody>
      </p:sp>
      <p:sp>
        <p:nvSpPr>
          <p:cNvPr id="201731" name="Content Placeholder 2"/>
          <p:cNvSpPr>
            <a:spLocks noGrp="1"/>
          </p:cNvSpPr>
          <p:nvPr>
            <p:ph idx="1"/>
          </p:nvPr>
        </p:nvSpPr>
        <p:spPr>
          <a:xfrm>
            <a:off x="228600" y="0"/>
            <a:ext cx="8726488" cy="6477000"/>
          </a:xfrm>
        </p:spPr>
        <p:txBody>
          <a:bodyPr/>
          <a:lstStyle/>
          <a:p>
            <a:pPr algn="just"/>
            <a:r>
              <a:rPr lang="vi-VN" altLang="en-US" sz="2200" b="1"/>
              <a:t>Nghị định 29/2008/NĐ-CP của Chính phủ quy định về thành lập, hoạt động, chính sách và quản lý nhà nước đối với khu công nghiệp, khu chế xuất, khu kinh tế, khu kinh tế cửa khẩu</a:t>
            </a:r>
            <a:endParaRPr lang="en-US" altLang="en-US" sz="2200" b="1"/>
          </a:p>
          <a:p>
            <a:pPr algn="just"/>
            <a:endParaRPr lang="en-US" altLang="en-US" sz="2200" b="1"/>
          </a:p>
          <a:p>
            <a:pPr algn="just"/>
            <a:r>
              <a:rPr lang="vi-VN" altLang="en-US" sz="2200" b="1"/>
              <a:t>Nghị định 164/2013/NĐ-CP của Chính phủ sửa đổi, bổ sung một số điều của Nghị định 29/2008/NĐ-CP ngày 14/03/2008</a:t>
            </a:r>
            <a:endParaRPr lang="en-US" altLang="en-US" sz="2200" b="1"/>
          </a:p>
          <a:p>
            <a:pPr algn="just"/>
            <a:endParaRPr lang="en-US" altLang="en-US" sz="2200" b="1"/>
          </a:p>
          <a:p>
            <a:pPr algn="just"/>
            <a:r>
              <a:rPr lang="vi-VN" altLang="en-US" sz="2200" b="1"/>
              <a:t>Nghị định 114/2015/NĐ-CP của Chính phủ về việc sửa đổi, bổ sung Điều 21 Nghị định 29/2008/NĐ-CP ngày 14/03/2008 của Chính phủ quy định về khu công nghiệp, khu chế xuất và khu kinh tế</a:t>
            </a:r>
            <a:endParaRPr lang="en-US" altLang="en-US" sz="2200" b="1"/>
          </a:p>
          <a:p>
            <a:pPr algn="just"/>
            <a:endParaRPr lang="en-US" altLang="en-US" sz="2200" b="1"/>
          </a:p>
          <a:p>
            <a:pPr algn="just"/>
            <a:r>
              <a:rPr lang="vi-VN" altLang="en-US" sz="2200" b="1"/>
              <a:t>Thông tư 19/2009/TT-BXD của Bộ Xây dựng về việc quy định về quản lý đầu tư xây dựng trong khu công nghiệp và khu kinh tế</a:t>
            </a:r>
            <a:endParaRPr lang="en-US" altLang="en-US" sz="2200" b="1"/>
          </a:p>
          <a:p>
            <a:endParaRPr lang="en-US" altLang="en-US" sz="220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a:xfrm>
            <a:off x="304800" y="-381000"/>
            <a:ext cx="8839200" cy="1371600"/>
          </a:xfrm>
        </p:spPr>
        <p:txBody>
          <a:bodyPr/>
          <a:lstStyle/>
          <a:p>
            <a:endParaRPr lang="en-US" altLang="en-US" sz="2800">
              <a:solidFill>
                <a:srgbClr val="FF0000"/>
              </a:solidFill>
            </a:endParaRPr>
          </a:p>
        </p:txBody>
      </p:sp>
      <p:sp>
        <p:nvSpPr>
          <p:cNvPr id="202755" name="Content Placeholder 2"/>
          <p:cNvSpPr>
            <a:spLocks noGrp="1"/>
          </p:cNvSpPr>
          <p:nvPr>
            <p:ph idx="1"/>
          </p:nvPr>
        </p:nvSpPr>
        <p:spPr>
          <a:xfrm>
            <a:off x="0" y="762000"/>
            <a:ext cx="8955088" cy="4724400"/>
          </a:xfrm>
        </p:spPr>
        <p:txBody>
          <a:bodyPr/>
          <a:lstStyle/>
          <a:p>
            <a:pPr algn="just"/>
            <a:r>
              <a:rPr lang="en-US" altLang="en-US" sz="2800" b="1">
                <a:solidFill>
                  <a:srgbClr val="00B0F0"/>
                </a:solidFill>
              </a:rPr>
              <a:t>Khu công nghiệp (Industrial zone) </a:t>
            </a:r>
            <a:r>
              <a:rPr lang="en-US" altLang="en-US" sz="2800"/>
              <a:t>là khu </a:t>
            </a:r>
            <a:r>
              <a:rPr lang="en-US" altLang="en-US" sz="2800" b="1" i="1"/>
              <a:t>chuyên sản xuất hàng công nghiệp và thực hiện các dịch vụ cho sản xuất công nghiệp,</a:t>
            </a:r>
            <a:r>
              <a:rPr lang="en-US" altLang="en-US" sz="2800"/>
              <a:t> có ranh giới địa lý xác định, được thành lập theo quy định của Chính phủ.</a:t>
            </a:r>
          </a:p>
          <a:p>
            <a:pPr algn="just">
              <a:buFont typeface="Wingdings" panose="05000000000000000000" pitchFamily="2" charset="2"/>
              <a:buNone/>
            </a:pPr>
            <a:endParaRPr lang="en-US" altLang="en-US" sz="2800"/>
          </a:p>
          <a:p>
            <a:pPr algn="just"/>
            <a:r>
              <a:rPr lang="en-US" altLang="en-US" sz="2800" b="1">
                <a:solidFill>
                  <a:srgbClr val="00B0F0"/>
                </a:solidFill>
              </a:rPr>
              <a:t>Khu chế xuất (Export processing zone)</a:t>
            </a:r>
            <a:r>
              <a:rPr lang="en-US" altLang="en-US" sz="2800" b="1">
                <a:solidFill>
                  <a:srgbClr val="FF0000"/>
                </a:solidFill>
              </a:rPr>
              <a:t> </a:t>
            </a:r>
            <a:r>
              <a:rPr lang="en-US" altLang="en-US" sz="2800" b="1" i="1"/>
              <a:t>là khu công nghiệp chuyên sản xuất hàng xuất khẩu</a:t>
            </a:r>
            <a:r>
              <a:rPr lang="en-US" altLang="en-US" sz="2800"/>
              <a:t>, thực hiện dịch vụ cho sản xuất hàng xuất khẩu và hoạt động xuất khẩu, có ranh giới địa lý xác định, được thành lập theo quy định của Chính phủ.</a:t>
            </a:r>
          </a:p>
          <a:p>
            <a:pPr algn="just"/>
            <a:endParaRPr lang="en-US" alt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endParaRPr lang="en-US" altLang="en-US"/>
          </a:p>
        </p:txBody>
      </p:sp>
      <p:pic>
        <p:nvPicPr>
          <p:cNvPr id="2037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3505200"/>
          </a:xfrm>
          <a:noFill/>
        </p:spPr>
      </p:pic>
      <p:pic>
        <p:nvPicPr>
          <p:cNvPr id="2037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724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05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endParaRPr lang="en-US" altLang="en-US"/>
          </a:p>
        </p:txBody>
      </p:sp>
      <p:sp>
        <p:nvSpPr>
          <p:cNvPr id="204803" name="Content Placeholder 2"/>
          <p:cNvSpPr>
            <a:spLocks noGrp="1"/>
          </p:cNvSpPr>
          <p:nvPr>
            <p:ph idx="1"/>
          </p:nvPr>
        </p:nvSpPr>
        <p:spPr>
          <a:xfrm>
            <a:off x="0" y="533400"/>
            <a:ext cx="8955088" cy="6629400"/>
          </a:xfrm>
        </p:spPr>
        <p:txBody>
          <a:bodyPr/>
          <a:lstStyle/>
          <a:p>
            <a:pPr algn="just"/>
            <a:r>
              <a:rPr lang="en-US" altLang="en-US" sz="3000" b="1">
                <a:solidFill>
                  <a:srgbClr val="00B0F0"/>
                </a:solidFill>
              </a:rPr>
              <a:t>Khu công nghệ cao (High-tech zone) </a:t>
            </a:r>
            <a:r>
              <a:rPr lang="en-US" altLang="en-US" sz="3000"/>
              <a:t>là khu chuyên nghiên cứu phát triển, ứng dụng công nghệ cao, ươm tạo doanh nghiệp công nghệ cao, đào tạo nhân lực công nghệ cao, sản xuất và kinh doanh sản phẩm công nghệ cao, có ranh giới địa lý xác định, được thành lập theo quy định của Chính phủ. </a:t>
            </a:r>
          </a:p>
          <a:p>
            <a:pPr algn="just">
              <a:buFont typeface="Wingdings" panose="05000000000000000000" pitchFamily="2" charset="2"/>
              <a:buNone/>
            </a:pPr>
            <a:endParaRPr lang="en-US" altLang="en-US" sz="3000"/>
          </a:p>
          <a:p>
            <a:pPr algn="just"/>
            <a:r>
              <a:rPr lang="en-US" altLang="en-US" sz="3000" b="1">
                <a:solidFill>
                  <a:srgbClr val="00B0F0"/>
                </a:solidFill>
              </a:rPr>
              <a:t>Khu kinh tế (Economic zone) </a:t>
            </a:r>
            <a:r>
              <a:rPr lang="en-US" altLang="en-US" sz="3000"/>
              <a:t>là khu vực có không gian kinh tế riêng biệt với môi trường đầu tư và kinh doanh đặc biệt thuận lợi cho các nhà đầu tư, có ranh giới địa lý xác định, được thành lập theo quy định của Chính phủ. </a:t>
            </a:r>
          </a:p>
          <a:p>
            <a:pPr algn="just"/>
            <a:endParaRPr lang="en-US" altLang="en-US" sz="3000"/>
          </a:p>
          <a:p>
            <a:pPr algn="just"/>
            <a:endParaRPr lang="en-US" alt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endParaRPr lang="en-US" altLang="en-US"/>
          </a:p>
        </p:txBody>
      </p:sp>
      <p:sp>
        <p:nvSpPr>
          <p:cNvPr id="205827" name="Content Placeholder 2"/>
          <p:cNvSpPr>
            <a:spLocks noGrp="1"/>
          </p:cNvSpPr>
          <p:nvPr>
            <p:ph idx="1"/>
          </p:nvPr>
        </p:nvSpPr>
        <p:spPr>
          <a:xfrm>
            <a:off x="0" y="228600"/>
            <a:ext cx="9144000" cy="6477000"/>
          </a:xfrm>
        </p:spPr>
        <p:txBody>
          <a:bodyPr/>
          <a:lstStyle/>
          <a:p>
            <a:pPr algn="just"/>
            <a:r>
              <a:rPr lang="nl-NL" altLang="en-US" b="1"/>
              <a:t> </a:t>
            </a:r>
            <a:r>
              <a:rPr lang="nl-NL" altLang="en-US" b="1">
                <a:solidFill>
                  <a:srgbClr val="FF0000"/>
                </a:solidFill>
              </a:rPr>
              <a:t>Khu phi thuế quan </a:t>
            </a:r>
            <a:r>
              <a:rPr lang="nl-NL" altLang="en-US" b="1"/>
              <a:t>(</a:t>
            </a:r>
            <a:r>
              <a:rPr lang="en-US" altLang="en-US" b="1"/>
              <a:t>Non-tariff zones) </a:t>
            </a:r>
            <a:r>
              <a:rPr lang="nl-NL" altLang="en-US" b="1"/>
              <a:t>là khu vực kinh tế nằm trong lãnh thổ Việt Nam, có ranh giới địa lý xác định, được thành lập theo Quyết định của Thủ tướng Chính phủ;</a:t>
            </a:r>
          </a:p>
          <a:p>
            <a:pPr algn="just">
              <a:buFont typeface="Wingdings" panose="05000000000000000000" pitchFamily="2" charset="2"/>
              <a:buNone/>
            </a:pPr>
            <a:endParaRPr lang="nl-NL" altLang="en-US" b="1"/>
          </a:p>
          <a:p>
            <a:pPr algn="just"/>
            <a:r>
              <a:rPr lang="nl-NL" altLang="en-US" b="1">
                <a:solidFill>
                  <a:srgbClr val="FF0000"/>
                </a:solidFill>
              </a:rPr>
              <a:t>Khu phi thuế quan bao gồm</a:t>
            </a:r>
            <a:r>
              <a:rPr lang="nl-NL" altLang="en-US" b="1"/>
              <a:t>: khu chế xuất, doanh nghiệp chế xuất, kho bảo thuế, khu bảo thuế, kho ngoại quan, khu kinh tế thương mại đặc biệt, khu thương mại - công nghiệp và các khu vực kinh tế khác được thành lập theo Quyết định của Thủ tướng Chính phủ, </a:t>
            </a:r>
            <a:r>
              <a:rPr lang="en-US" altLang="en-US" b="1"/>
              <a:t> </a:t>
            </a:r>
          </a:p>
          <a:p>
            <a:pPr algn="just"/>
            <a:endParaRPr lang="nl-NL" alt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28600" y="381000"/>
            <a:ext cx="8726488" cy="5751513"/>
          </a:xfrm>
        </p:spPr>
        <p:txBody>
          <a:bodyPr/>
          <a:lstStyle/>
          <a:p>
            <a:pPr algn="ctr">
              <a:buFont typeface="Wingdings" panose="05000000000000000000" pitchFamily="2" charset="2"/>
              <a:buNone/>
            </a:pPr>
            <a:r>
              <a:rPr lang="en-US" altLang="en-US" b="1"/>
              <a:t>NỘI DUNG</a:t>
            </a:r>
          </a:p>
          <a:p>
            <a:r>
              <a:rPr lang="en-US" altLang="en-US" sz="2800" b="1"/>
              <a:t>Chương 1. Những vấn đề chung về đầu tư và Luật Đầu tư</a:t>
            </a:r>
            <a:endParaRPr lang="en-US" altLang="en-US" sz="2800"/>
          </a:p>
          <a:p>
            <a:r>
              <a:rPr lang="en-US" altLang="en-US" sz="2800" b="1"/>
              <a:t>Chương 2. Chính sách đầu tư: đảm bảo đầu tư - ưu đãi đầu tư – hỗ trợ đầu tư</a:t>
            </a:r>
            <a:endParaRPr lang="en-US" altLang="en-US" sz="2800"/>
          </a:p>
          <a:p>
            <a:r>
              <a:rPr lang="en-US" altLang="en-US" sz="2800" b="1"/>
              <a:t>Chương 3. Thủ tục đầu tư trong nước</a:t>
            </a:r>
            <a:endParaRPr lang="en-US" altLang="en-US" sz="2800"/>
          </a:p>
          <a:p>
            <a:r>
              <a:rPr lang="en-US" altLang="en-US" sz="2800" b="1"/>
              <a:t>Chương 4. Quy chế pháp lý về đầu tư vào khu kinh tế đặc biệt</a:t>
            </a:r>
            <a:endParaRPr lang="en-US" altLang="en-US" sz="2800"/>
          </a:p>
          <a:p>
            <a:r>
              <a:rPr lang="en-US" altLang="en-US" sz="2800" b="1"/>
              <a:t>Chương 5. Quy chế pháp lý về đầu tư theo hình thức hợp đồng</a:t>
            </a:r>
            <a:endParaRPr lang="en-US" altLang="en-US" sz="2800"/>
          </a:p>
          <a:p>
            <a:r>
              <a:rPr lang="en-US" altLang="en-US" sz="2800" b="1"/>
              <a:t>Chương 7. Đầu tư ra nước ngoài</a:t>
            </a:r>
            <a:endParaRPr lang="en-US" altLang="en-US" sz="2800"/>
          </a:p>
          <a:p>
            <a:r>
              <a:rPr lang="en-US" altLang="en-US" sz="2800" b="1"/>
              <a:t>Chương 6. Đầu tư, kinh doanh vốn nhà nước</a:t>
            </a:r>
            <a:endParaRPr lang="en-US" altLang="en-US" sz="2800"/>
          </a:p>
          <a:p>
            <a:endParaRPr lang="en-US"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a:p>
        </p:txBody>
      </p:sp>
      <p:sp>
        <p:nvSpPr>
          <p:cNvPr id="23555" name="Content Placeholder 2"/>
          <p:cNvSpPr>
            <a:spLocks noGrp="1"/>
          </p:cNvSpPr>
          <p:nvPr>
            <p:ph idx="1"/>
          </p:nvPr>
        </p:nvSpPr>
        <p:spPr>
          <a:xfrm>
            <a:off x="0" y="304800"/>
            <a:ext cx="8955088" cy="6553200"/>
          </a:xfrm>
        </p:spPr>
        <p:txBody>
          <a:bodyPr/>
          <a:lstStyle/>
          <a:p>
            <a:pPr algn="just">
              <a:buFont typeface="Wingdings" panose="05000000000000000000" pitchFamily="2" charset="2"/>
              <a:buNone/>
            </a:pPr>
            <a:r>
              <a:rPr lang="en-US" altLang="en-US"/>
              <a:t>“</a:t>
            </a:r>
            <a:r>
              <a:rPr lang="en-US" altLang="en-US" sz="3000" b="1">
                <a:solidFill>
                  <a:srgbClr val="FF0000"/>
                </a:solidFill>
              </a:rPr>
              <a:t>Đầu tư” có những đặc điểm chính sau đây:</a:t>
            </a:r>
          </a:p>
          <a:p>
            <a:pPr algn="just"/>
            <a:r>
              <a:rPr lang="en-US" altLang="en-US" b="1" i="1">
                <a:solidFill>
                  <a:srgbClr val="00B0F0"/>
                </a:solidFill>
              </a:rPr>
              <a:t>Phải có vốn:</a:t>
            </a:r>
            <a:endParaRPr lang="en-US" altLang="en-US" sz="3000"/>
          </a:p>
          <a:p>
            <a:pPr algn="just">
              <a:buFont typeface="Wingdings" panose="05000000000000000000" pitchFamily="2" charset="2"/>
              <a:buNone/>
            </a:pPr>
            <a:endParaRPr lang="en-US" altLang="en-US" sz="3000" b="1"/>
          </a:p>
          <a:p>
            <a:pPr algn="just">
              <a:buFontTx/>
              <a:buChar char="-"/>
            </a:pPr>
            <a:r>
              <a:rPr lang="en-US" altLang="en-US" sz="3000" b="1"/>
              <a:t>Vốn: tiền, TS khác như máy móc thiết bị, nhà xưởng, giá trị quyền SHTT, BQKT, quy trình công nghệ, dịch vụ KT, giá trị QSD đất, các nguồn tài nguyên khác…</a:t>
            </a:r>
          </a:p>
          <a:p>
            <a:pPr algn="just">
              <a:buFont typeface="Wingdings" panose="05000000000000000000" pitchFamily="2" charset="2"/>
              <a:buNone/>
            </a:pPr>
            <a:endParaRPr lang="en-US" altLang="en-US" sz="3000" b="1"/>
          </a:p>
          <a:p>
            <a:pPr algn="just">
              <a:buFontTx/>
              <a:buChar char="-"/>
            </a:pPr>
            <a:r>
              <a:rPr lang="en-US" altLang="en-US" sz="3000" b="1"/>
              <a:t>Vốn có thể là nguồn vốn Nhà nước, vốn tư nhân, vốn góp, vốn cổ phần, vốn vay dài hạn, trung hạn, ngắn hạn…</a:t>
            </a:r>
          </a:p>
          <a:p>
            <a:pPr algn="just">
              <a:buFont typeface="Wingdings" panose="05000000000000000000" pitchFamily="2" charset="2"/>
              <a:buNone/>
            </a:pPr>
            <a:endParaRPr lang="en-US" altLang="en-US" sz="3000" b="1"/>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endParaRPr lang="en-US" altLang="en-US"/>
          </a:p>
        </p:txBody>
      </p:sp>
      <p:sp>
        <p:nvSpPr>
          <p:cNvPr id="206851" name="Content Placeholder 2"/>
          <p:cNvSpPr>
            <a:spLocks noGrp="1"/>
          </p:cNvSpPr>
          <p:nvPr>
            <p:ph idx="1"/>
          </p:nvPr>
        </p:nvSpPr>
        <p:spPr>
          <a:xfrm>
            <a:off x="304800" y="152400"/>
            <a:ext cx="8650288" cy="5980113"/>
          </a:xfrm>
        </p:spPr>
        <p:txBody>
          <a:bodyPr/>
          <a:lstStyle/>
          <a:p>
            <a:pPr>
              <a:buFont typeface="Wingdings" panose="05000000000000000000" pitchFamily="2" charset="2"/>
              <a:buNone/>
            </a:pPr>
            <a:endParaRPr lang="en-US" altLang="en-US"/>
          </a:p>
          <a:p>
            <a:pPr>
              <a:buFont typeface="Wingdings" panose="05000000000000000000" pitchFamily="2" charset="2"/>
              <a:buNone/>
            </a:pPr>
            <a:r>
              <a:rPr lang="nl-NL" altLang="en-US" b="1">
                <a:solidFill>
                  <a:srgbClr val="FF0000"/>
                </a:solidFill>
              </a:rPr>
              <a:t>LƯU Ý:</a:t>
            </a:r>
          </a:p>
          <a:p>
            <a:endParaRPr lang="nl-NL" altLang="en-US" b="1"/>
          </a:p>
          <a:p>
            <a:pPr>
              <a:buFont typeface="Wingdings" panose="05000000000000000000" pitchFamily="2" charset="2"/>
              <a:buNone/>
            </a:pPr>
            <a:r>
              <a:rPr lang="nl-NL" altLang="en-US" b="1"/>
              <a:t>	</a:t>
            </a:r>
            <a:r>
              <a:rPr lang="nl-NL" altLang="en-US" b="1">
                <a:solidFill>
                  <a:srgbClr val="0070C0"/>
                </a:solidFill>
              </a:rPr>
              <a:t>Quan hệ mua bán, trao đổi hàng hóa giữa khu phi thuế quan  với:</a:t>
            </a:r>
          </a:p>
          <a:p>
            <a:pPr>
              <a:buFont typeface="Wingdings" panose="05000000000000000000" pitchFamily="2" charset="2"/>
              <a:buNone/>
            </a:pPr>
            <a:r>
              <a:rPr lang="nl-NL" altLang="en-US" b="1">
                <a:solidFill>
                  <a:srgbClr val="FF0000"/>
                </a:solidFill>
              </a:rPr>
              <a:t> </a:t>
            </a:r>
          </a:p>
          <a:p>
            <a:pPr>
              <a:buFontTx/>
              <a:buChar char="-"/>
            </a:pPr>
            <a:r>
              <a:rPr lang="nl-NL" altLang="en-US" b="1">
                <a:solidFill>
                  <a:srgbClr val="FF0000"/>
                </a:solidFill>
              </a:rPr>
              <a:t>Thị trường nội địa: </a:t>
            </a:r>
            <a:r>
              <a:rPr lang="nl-NL" altLang="en-US" b="1">
                <a:solidFill>
                  <a:srgbClr val="00B0F0"/>
                </a:solidFill>
              </a:rPr>
              <a:t>là quan hệ xuất khẩu, nhập khẩu.</a:t>
            </a:r>
            <a:endParaRPr lang="en-US" altLang="en-US">
              <a:solidFill>
                <a:srgbClr val="00B0F0"/>
              </a:solidFill>
            </a:endParaRPr>
          </a:p>
          <a:p>
            <a:pPr>
              <a:buFont typeface="Wingdings" panose="05000000000000000000" pitchFamily="2" charset="2"/>
              <a:buNone/>
            </a:pPr>
            <a:endParaRPr lang="nl-NL" altLang="en-US" b="1">
              <a:solidFill>
                <a:srgbClr val="FF0000"/>
              </a:solidFill>
            </a:endParaRPr>
          </a:p>
          <a:p>
            <a:pPr>
              <a:buFontTx/>
              <a:buChar char="-"/>
            </a:pPr>
            <a:r>
              <a:rPr lang="nl-NL" altLang="en-US" b="1">
                <a:solidFill>
                  <a:srgbClr val="FF0000"/>
                </a:solidFill>
              </a:rPr>
              <a:t>Thị trường nước ngoài: </a:t>
            </a:r>
            <a:r>
              <a:rPr lang="nl-NL" altLang="en-US" b="1">
                <a:solidFill>
                  <a:srgbClr val="00B0F0"/>
                </a:solidFill>
              </a:rPr>
              <a:t>ko phải là XNK</a:t>
            </a:r>
          </a:p>
          <a:p>
            <a:endParaRPr lang="en-US" alt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1143000" y="685800"/>
            <a:ext cx="7793038" cy="1462088"/>
          </a:xfrm>
        </p:spPr>
        <p:txBody>
          <a:bodyPr/>
          <a:lstStyle/>
          <a:p>
            <a:endParaRPr lang="en-US" altLang="en-US"/>
          </a:p>
        </p:txBody>
      </p:sp>
      <p:sp>
        <p:nvSpPr>
          <p:cNvPr id="207875" name="Content Placeholder 2"/>
          <p:cNvSpPr>
            <a:spLocks noGrp="1"/>
          </p:cNvSpPr>
          <p:nvPr>
            <p:ph idx="1"/>
          </p:nvPr>
        </p:nvSpPr>
        <p:spPr>
          <a:xfrm>
            <a:off x="0" y="685800"/>
            <a:ext cx="8955088" cy="6172200"/>
          </a:xfrm>
        </p:spPr>
        <p:txBody>
          <a:bodyPr/>
          <a:lstStyle/>
          <a:p>
            <a:pPr algn="just">
              <a:buFontTx/>
              <a:buChar char="-"/>
            </a:pPr>
            <a:r>
              <a:rPr lang="en-US" altLang="en-US" sz="2400" b="1">
                <a:solidFill>
                  <a:srgbClr val="FF0000"/>
                </a:solidFill>
              </a:rPr>
              <a:t>Đối với dự án sản xuất trong KCN</a:t>
            </a:r>
            <a:r>
              <a:rPr lang="en-US" altLang="en-US" sz="2400" b="1"/>
              <a:t>: mức thuế suất thuế TNDN là 20% áp dụng trong suốt thời hạn thực hiện dự án</a:t>
            </a:r>
          </a:p>
          <a:p>
            <a:pPr algn="just">
              <a:buFont typeface="Wingdings" panose="05000000000000000000" pitchFamily="2" charset="2"/>
              <a:buNone/>
            </a:pPr>
            <a:endParaRPr lang="en-US" altLang="en-US" sz="2400" b="1"/>
          </a:p>
          <a:p>
            <a:pPr algn="just">
              <a:buFontTx/>
              <a:buChar char="-"/>
            </a:pPr>
            <a:r>
              <a:rPr lang="en-US" altLang="en-US" sz="2400" b="1">
                <a:solidFill>
                  <a:srgbClr val="FF0000"/>
                </a:solidFill>
              </a:rPr>
              <a:t>Đối với dự án sản xuất sản phẩm công nghệ cao</a:t>
            </a:r>
            <a:r>
              <a:rPr lang="en-US" altLang="en-US" sz="2400" b="1"/>
              <a:t>: mức thuế suất thuế TNDN là 10% áp dụng trong 15 năm, sau đó là 25% trong các năm tiếp theo; Dự án được miễn thuế TNDN trong vòng 04 năm kể từ khi có thu nhập chịu thuế và giảm 50% trong 09 năm tiếp theo.</a:t>
            </a:r>
          </a:p>
          <a:p>
            <a:pPr algn="just">
              <a:buFont typeface="Wingdings" panose="05000000000000000000" pitchFamily="2" charset="2"/>
              <a:buNone/>
            </a:pPr>
            <a:endParaRPr lang="en-US" altLang="en-US" sz="2400" b="1"/>
          </a:p>
          <a:p>
            <a:pPr algn="just">
              <a:buFontTx/>
              <a:buChar char="-"/>
            </a:pPr>
            <a:r>
              <a:rPr lang="en-US" altLang="en-US" sz="2400" b="1">
                <a:solidFill>
                  <a:srgbClr val="FF0000"/>
                </a:solidFill>
              </a:rPr>
              <a:t>Đối với dự án có quy mô lớn, công nghệ cao hoặc mới cần đặc biệt thu hút đầu tư </a:t>
            </a:r>
            <a:r>
              <a:rPr lang="en-US" altLang="en-US" sz="2400" b="1"/>
              <a:t>thì thời gian áp dụng thuế suất ưu đãi có thể kéo dài nhưng tổng thời gian áp dụng thuế suất 10% không quá 30 năm.….</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pPr eaLnBrk="1" hangingPunct="1"/>
            <a:endParaRPr lang="en-US" altLang="en-US"/>
          </a:p>
        </p:txBody>
      </p:sp>
      <p:sp>
        <p:nvSpPr>
          <p:cNvPr id="208899" name="Content Placeholder 2"/>
          <p:cNvSpPr>
            <a:spLocks noGrp="1"/>
          </p:cNvSpPr>
          <p:nvPr>
            <p:ph idx="1"/>
          </p:nvPr>
        </p:nvSpPr>
        <p:spPr/>
        <p:txBody>
          <a:bodyPr/>
          <a:lstStyle/>
          <a:p>
            <a:pPr algn="ctr" eaLnBrk="1" hangingPunct="1">
              <a:buFont typeface="Wingdings" panose="05000000000000000000" pitchFamily="2" charset="2"/>
              <a:buNone/>
            </a:pPr>
            <a:r>
              <a:rPr lang="en-US" altLang="en-US" sz="5400" b="1"/>
              <a:t>CẢM ƠN CÁC BẠN!</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endParaRPr lang="en-US" altLang="en-US"/>
          </a:p>
        </p:txBody>
      </p:sp>
      <p:sp>
        <p:nvSpPr>
          <p:cNvPr id="209923" name="Content Placeholder 2"/>
          <p:cNvSpPr>
            <a:spLocks noGrp="1"/>
          </p:cNvSpPr>
          <p:nvPr>
            <p:ph idx="1"/>
          </p:nvPr>
        </p:nvSpPr>
        <p:spPr>
          <a:xfrm>
            <a:off x="457200" y="2017713"/>
            <a:ext cx="8497888" cy="4114800"/>
          </a:xfrm>
        </p:spPr>
        <p:txBody>
          <a:bodyPr/>
          <a:lstStyle/>
          <a:p>
            <a:pPr>
              <a:buFont typeface="Wingdings" panose="05000000000000000000" pitchFamily="2" charset="2"/>
              <a:buNone/>
            </a:pPr>
            <a:r>
              <a:rPr lang="en-US" altLang="en-US" b="1"/>
              <a:t>Chương 5. Quy chế pháp lý về đầu tư theo hình thức hợp đồng</a:t>
            </a:r>
            <a:endParaRPr lang="en-US" altLang="en-US"/>
          </a:p>
          <a:p>
            <a:pPr>
              <a:buFont typeface="Wingdings" panose="05000000000000000000" pitchFamily="2" charset="2"/>
              <a:buNone/>
            </a:pPr>
            <a:endParaRPr lang="en-US" altLang="en-US"/>
          </a:p>
          <a:p>
            <a:r>
              <a:rPr lang="en-US" altLang="en-US"/>
              <a:t>   Hợp đồng hợp tác kinh doanh (BCC).</a:t>
            </a:r>
          </a:p>
          <a:p>
            <a:endParaRPr lang="en-US" altLang="en-US"/>
          </a:p>
          <a:p>
            <a:r>
              <a:rPr lang="en-US" altLang="en-US"/>
              <a:t>   Hợp đồng đầu tư theo hình thức đối tác công tư (PPP).</a:t>
            </a:r>
          </a:p>
          <a:p>
            <a:endParaRPr lang="en-US" alt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endParaRPr lang="en-US" altLang="en-US"/>
          </a:p>
        </p:txBody>
      </p:sp>
      <p:sp>
        <p:nvSpPr>
          <p:cNvPr id="210947" name="Content Placeholder 2"/>
          <p:cNvSpPr>
            <a:spLocks noGrp="1"/>
          </p:cNvSpPr>
          <p:nvPr>
            <p:ph idx="1"/>
          </p:nvPr>
        </p:nvSpPr>
        <p:spPr>
          <a:xfrm>
            <a:off x="457200" y="2017713"/>
            <a:ext cx="8497888" cy="4114800"/>
          </a:xfrm>
        </p:spPr>
        <p:txBody>
          <a:bodyPr/>
          <a:lstStyle/>
          <a:p>
            <a:pPr>
              <a:buFont typeface="Wingdings" panose="05000000000000000000" pitchFamily="2" charset="2"/>
              <a:buNone/>
            </a:pPr>
            <a:r>
              <a:rPr lang="en-US" altLang="en-US"/>
              <a:t>Phần 1. Hợp đồng hợp tác kinh doanh (BCC).</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law\hk11\Luật Đầu Tư\Presentation\hình ppp\hình ppp\thành lập tổ chức kinh tế - bcc - góp vốn\bcc.jpg"/>
          <p:cNvPicPr>
            <a:picLocks noChangeAspect="1" noChangeArrowheads="1"/>
          </p:cNvPicPr>
          <p:nvPr/>
        </p:nvPicPr>
        <p:blipFill>
          <a:blip r:embed="rId2">
            <a:extLst/>
          </a:blip>
          <a:srcRect/>
          <a:stretch>
            <a:fillRect/>
          </a:stretch>
        </p:blipFill>
        <p:spPr bwMode="auto">
          <a:xfrm>
            <a:off x="313349" y="101046"/>
            <a:ext cx="4165642" cy="2433395"/>
          </a:xfrm>
          <a:prstGeom prst="rect">
            <a:avLst/>
          </a:prstGeom>
          <a:ln>
            <a:noFill/>
          </a:ln>
          <a:effectLst>
            <a:softEdge rad="112500"/>
          </a:effectLst>
          <a:extLst/>
        </p:spPr>
      </p:pic>
      <p:grpSp>
        <p:nvGrpSpPr>
          <p:cNvPr id="2" name="Group 2"/>
          <p:cNvGrpSpPr>
            <a:grpSpLocks/>
          </p:cNvGrpSpPr>
          <p:nvPr/>
        </p:nvGrpSpPr>
        <p:grpSpPr bwMode="auto">
          <a:xfrm>
            <a:off x="2249488" y="1425575"/>
            <a:ext cx="5270500" cy="4968875"/>
            <a:chOff x="1997868" y="1535110"/>
            <a:chExt cx="4418012" cy="4251325"/>
          </a:xfrm>
        </p:grpSpPr>
        <p:sp>
          <p:nvSpPr>
            <p:cNvPr id="211973" name="Oval 4"/>
            <p:cNvSpPr>
              <a:spLocks noChangeArrowheads="1"/>
            </p:cNvSpPr>
            <p:nvPr/>
          </p:nvSpPr>
          <p:spPr bwMode="gray">
            <a:xfrm>
              <a:off x="2321718" y="1904998"/>
              <a:ext cx="3956050" cy="3881437"/>
            </a:xfrm>
            <a:prstGeom prst="ellipse">
              <a:avLst/>
            </a:prstGeom>
            <a:noFill/>
            <a:ln w="12700">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11974" name="Oval 5"/>
            <p:cNvSpPr>
              <a:spLocks noChangeArrowheads="1"/>
            </p:cNvSpPr>
            <p:nvPr/>
          </p:nvSpPr>
          <p:spPr bwMode="gray">
            <a:xfrm>
              <a:off x="2539205" y="2111373"/>
              <a:ext cx="3490913" cy="3490912"/>
            </a:xfrm>
            <a:prstGeom prst="ellipse">
              <a:avLst/>
            </a:prstGeom>
            <a:noFill/>
            <a:ln w="12700">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11975" name="Oval 6"/>
            <p:cNvSpPr>
              <a:spLocks noChangeArrowheads="1"/>
            </p:cNvSpPr>
            <p:nvPr/>
          </p:nvSpPr>
          <p:spPr bwMode="gray">
            <a:xfrm>
              <a:off x="2755105" y="2438398"/>
              <a:ext cx="2973388" cy="2973387"/>
            </a:xfrm>
            <a:prstGeom prst="ellipse">
              <a:avLst/>
            </a:prstGeom>
            <a:noFill/>
            <a:ln w="12700">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11976" name="AutoShape 7"/>
            <p:cNvSpPr>
              <a:spLocks noChangeArrowheads="1"/>
            </p:cNvSpPr>
            <p:nvPr/>
          </p:nvSpPr>
          <p:spPr bwMode="gray">
            <a:xfrm rot="9044363">
              <a:off x="1997868" y="3736973"/>
              <a:ext cx="1871662" cy="1855787"/>
            </a:xfrm>
            <a:prstGeom prst="chevron">
              <a:avLst>
                <a:gd name="adj" fmla="val 28655"/>
              </a:avLst>
            </a:prstGeom>
            <a:solidFill>
              <a:srgbClr val="99CC00"/>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99CC00"/>
              </a:extrusionClr>
              <a:contourClr>
                <a:srgbClr val="99CC00"/>
              </a:contourClr>
            </a:sp3d>
          </p:spPr>
          <p:txBody>
            <a:bodyPr wrap="none" anchor="ctr">
              <a:flatTx/>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11977" name="AutoShape 8"/>
            <p:cNvSpPr>
              <a:spLocks noChangeArrowheads="1"/>
            </p:cNvSpPr>
            <p:nvPr/>
          </p:nvSpPr>
          <p:spPr bwMode="gray">
            <a:xfrm rot="-5400000">
              <a:off x="3275805" y="1543048"/>
              <a:ext cx="1871663" cy="1855787"/>
            </a:xfrm>
            <a:prstGeom prst="chevron">
              <a:avLst>
                <a:gd name="adj" fmla="val 28655"/>
              </a:avLst>
            </a:prstGeom>
            <a:solidFill>
              <a:schemeClr val="accent1"/>
            </a:solidFill>
            <a:ln w="9525">
              <a:miter lim="800000"/>
              <a:headEnd/>
              <a:tailEnd/>
            </a:ln>
            <a:scene3d>
              <a:camera prst="legacyObliqueTopRight"/>
              <a:lightRig rig="legacyFlat3" dir="b"/>
            </a:scene3d>
            <a:sp3d extrusionH="163500" prstMaterial="legacyPlastic">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11978" name="AutoShape 9"/>
            <p:cNvSpPr>
              <a:spLocks noChangeArrowheads="1"/>
            </p:cNvSpPr>
            <p:nvPr/>
          </p:nvSpPr>
          <p:spPr bwMode="gray">
            <a:xfrm rot="1788254">
              <a:off x="4544218" y="3749673"/>
              <a:ext cx="1871662" cy="1855787"/>
            </a:xfrm>
            <a:prstGeom prst="chevron">
              <a:avLst>
                <a:gd name="adj" fmla="val 28655"/>
              </a:avLst>
            </a:prstGeom>
            <a:solidFill>
              <a:schemeClr val="hlink"/>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hlink"/>
              </a:extrusionClr>
              <a:contourClr>
                <a:schemeClr val="hlink"/>
              </a:contourClr>
            </a:sp3d>
          </p:spPr>
          <p:txBody>
            <a:bodyPr wrap="none" anchor="ctr">
              <a:flatTx/>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11979" name="Text Box 10"/>
            <p:cNvSpPr txBox="1">
              <a:spLocks noChangeArrowheads="1"/>
            </p:cNvSpPr>
            <p:nvPr/>
          </p:nvSpPr>
          <p:spPr bwMode="gray">
            <a:xfrm>
              <a:off x="3291375" y="3179783"/>
              <a:ext cx="1855787" cy="155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800" b="1">
                  <a:solidFill>
                    <a:srgbClr val="9C4A06"/>
                  </a:solidFill>
                </a:rPr>
                <a:t>Hợp đồng hợp tác kinh doanh BCC</a:t>
              </a:r>
              <a:endParaRPr lang="en-US" altLang="en-US" sz="2800" b="1">
                <a:solidFill>
                  <a:srgbClr val="1C1C1C"/>
                </a:solidFill>
              </a:endParaRPr>
            </a:p>
          </p:txBody>
        </p:sp>
        <p:sp>
          <p:nvSpPr>
            <p:cNvPr id="211980" name="Rectangle 11"/>
            <p:cNvSpPr>
              <a:spLocks noChangeArrowheads="1"/>
            </p:cNvSpPr>
            <p:nvPr/>
          </p:nvSpPr>
          <p:spPr bwMode="gray">
            <a:xfrm>
              <a:off x="3186905" y="2285998"/>
              <a:ext cx="2043113" cy="44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800" b="1">
                  <a:solidFill>
                    <a:srgbClr val="FFFBFC"/>
                  </a:solidFill>
                  <a:latin typeface="Times New Roman" panose="02020603050405020304" pitchFamily="18" charset="0"/>
                  <a:cs typeface="Times New Roman" panose="02020603050405020304" pitchFamily="18" charset="0"/>
                </a:rPr>
                <a:t>Hình thức</a:t>
              </a:r>
            </a:p>
          </p:txBody>
        </p:sp>
        <p:sp>
          <p:nvSpPr>
            <p:cNvPr id="211981" name="Rectangle 12"/>
            <p:cNvSpPr>
              <a:spLocks noChangeArrowheads="1"/>
            </p:cNvSpPr>
            <p:nvPr/>
          </p:nvSpPr>
          <p:spPr bwMode="gray">
            <a:xfrm>
              <a:off x="2195659" y="4169735"/>
              <a:ext cx="1160463" cy="11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800" b="1">
                  <a:solidFill>
                    <a:srgbClr val="FFFBFC"/>
                  </a:solidFill>
                  <a:latin typeface="Times New Roman" panose="02020603050405020304" pitchFamily="18" charset="0"/>
                  <a:cs typeface="Times New Roman" panose="02020603050405020304" pitchFamily="18" charset="0"/>
                </a:rPr>
                <a:t>Ưu – Nhược điểm</a:t>
              </a:r>
            </a:p>
          </p:txBody>
        </p:sp>
        <p:sp>
          <p:nvSpPr>
            <p:cNvPr id="211982" name="Rectangle 13"/>
            <p:cNvSpPr>
              <a:spLocks noChangeArrowheads="1"/>
            </p:cNvSpPr>
            <p:nvPr/>
          </p:nvSpPr>
          <p:spPr bwMode="gray">
            <a:xfrm>
              <a:off x="4987129" y="4256677"/>
              <a:ext cx="1160463" cy="81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800" b="1">
                  <a:solidFill>
                    <a:srgbClr val="FFFBFC"/>
                  </a:solidFill>
                  <a:latin typeface="Times New Roman" panose="02020603050405020304" pitchFamily="18" charset="0"/>
                  <a:cs typeface="Times New Roman" panose="02020603050405020304" pitchFamily="18" charset="0"/>
                </a:rPr>
                <a:t>Nội dung</a:t>
              </a:r>
            </a:p>
          </p:txBody>
        </p:sp>
      </p:grpSp>
      <p:pic>
        <p:nvPicPr>
          <p:cNvPr id="15" name="Picture 14"/>
          <p:cNvPicPr/>
          <p:nvPr/>
        </p:nvPicPr>
        <p:blipFill rotWithShape="1">
          <a:blip r:embed="rId3" cstate="print">
            <a:extLst/>
          </a:blip>
          <a:srcRect l="23206" r="23818" b="29561"/>
          <a:stretch/>
        </p:blipFill>
        <p:spPr bwMode="auto">
          <a:xfrm>
            <a:off x="7872597" y="5373216"/>
            <a:ext cx="1235631" cy="1235630"/>
          </a:xfrm>
          <a:prstGeom prst="rect">
            <a:avLst/>
          </a:prstGeom>
          <a:ln>
            <a:noFill/>
          </a:ln>
          <a:effectLst>
            <a:softEdge rad="63500"/>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87624" y="116632"/>
            <a:ext cx="9116710" cy="1080120"/>
          </a:xfrm>
          <a:prstGeom prst="rect">
            <a:avLst/>
          </a:prstGeom>
        </p:spPr>
        <p:txBody>
          <a:bodyPr/>
          <a:lst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 typeface="Wingdings" pitchFamily="2" charset="2"/>
              <a:buNone/>
              <a:defRPr/>
            </a:pPr>
            <a:r>
              <a:rPr lang="en-US" sz="3600" b="1" kern="0" dirty="0" err="1">
                <a:ln w="18415" cmpd="sng">
                  <a:solidFill>
                    <a:srgbClr val="FFFF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Hợp</a:t>
            </a:r>
            <a:r>
              <a:rPr lang="en-US" sz="3600" b="1" kern="0" dirty="0">
                <a:ln w="18415" cmpd="sng">
                  <a:solidFill>
                    <a:srgbClr val="FFFF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b="1" kern="0" dirty="0" err="1">
                <a:ln w="18415" cmpd="sng">
                  <a:solidFill>
                    <a:srgbClr val="FFFF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đồng</a:t>
            </a:r>
            <a:r>
              <a:rPr lang="en-US" sz="3600" b="1" kern="0" dirty="0">
                <a:ln w="18415" cmpd="sng">
                  <a:solidFill>
                    <a:srgbClr val="FFFF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 BBC </a:t>
            </a:r>
          </a:p>
          <a:p>
            <a:pPr marL="0" indent="0" algn="just">
              <a:buFont typeface="Wingdings" pitchFamily="2" charset="2"/>
              <a:buNone/>
              <a:defRPr/>
            </a:pPr>
            <a:r>
              <a:rPr lang="en-US" sz="3600" b="1" kern="0" dirty="0">
                <a:ln w="18415" cmpd="sng">
                  <a:solidFill>
                    <a:srgbClr val="FFFF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Business Cooperation Contract</a:t>
            </a:r>
          </a:p>
          <a:p>
            <a:pPr marL="0" indent="0" algn="just">
              <a:buFont typeface="Wingdings" pitchFamily="2" charset="2"/>
              <a:buNone/>
              <a:defRPr/>
            </a:pPr>
            <a:r>
              <a:rPr lang="en-US" sz="3600" kern="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p:txBody>
      </p:sp>
      <p:graphicFrame>
        <p:nvGraphicFramePr>
          <p:cNvPr id="4" name="Diagram 3"/>
          <p:cNvGraphicFramePr/>
          <p:nvPr/>
        </p:nvGraphicFramePr>
        <p:xfrm>
          <a:off x="304800" y="1196752"/>
          <a:ext cx="8382000"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rotWithShape="1">
          <a:blip r:embed="rId7" cstate="print">
            <a:extLst/>
          </a:blip>
          <a:srcRect l="23206" r="23818" b="29561"/>
          <a:stretch/>
        </p:blipFill>
        <p:spPr bwMode="auto">
          <a:xfrm>
            <a:off x="7467600" y="5867400"/>
            <a:ext cx="1235631" cy="1235630"/>
          </a:xfrm>
          <a:prstGeom prst="rect">
            <a:avLst/>
          </a:prstGeom>
          <a:ln>
            <a:noFill/>
          </a:ln>
          <a:effectLst>
            <a:softEdge rad="63500"/>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graphicEl>
                                              <a:dgm id="{518374A7-9AE9-411F-A893-EDB33CE654B0}"/>
                                            </p:graphicEl>
                                          </p:spTgt>
                                        </p:tgtEl>
                                        <p:attrNameLst>
                                          <p:attrName>style.visibility</p:attrName>
                                        </p:attrNameLst>
                                      </p:cBhvr>
                                      <p:to>
                                        <p:strVal val="visible"/>
                                      </p:to>
                                    </p:set>
                                    <p:animEffect transition="in" filter="checkerboard(across)">
                                      <p:cBhvr>
                                        <p:cTn id="25" dur="500"/>
                                        <p:tgtEl>
                                          <p:spTgt spid="4">
                                            <p:graphicEl>
                                              <a:dgm id="{518374A7-9AE9-411F-A893-EDB33CE654B0}"/>
                                            </p:graphic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graphicEl>
                                              <a:dgm id="{597C1F49-E496-45ED-BA92-D520F8744F87}"/>
                                            </p:graphicEl>
                                          </p:spTgt>
                                        </p:tgtEl>
                                        <p:attrNameLst>
                                          <p:attrName>style.visibility</p:attrName>
                                        </p:attrNameLst>
                                      </p:cBhvr>
                                      <p:to>
                                        <p:strVal val="visible"/>
                                      </p:to>
                                    </p:set>
                                    <p:animEffect transition="in" filter="checkerboard(across)">
                                      <p:cBhvr>
                                        <p:cTn id="28" dur="500"/>
                                        <p:tgtEl>
                                          <p:spTgt spid="4">
                                            <p:graphicEl>
                                              <a:dgm id="{597C1F49-E496-45ED-BA92-D520F8744F87}"/>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
                                            <p:graphicEl>
                                              <a:dgm id="{D514BD47-04F3-434A-8C1F-09F8B9C144B3}"/>
                                            </p:graphicEl>
                                          </p:spTgt>
                                        </p:tgtEl>
                                        <p:attrNameLst>
                                          <p:attrName>style.visibility</p:attrName>
                                        </p:attrNameLst>
                                      </p:cBhvr>
                                      <p:to>
                                        <p:strVal val="visible"/>
                                      </p:to>
                                    </p:set>
                                    <p:animEffect transition="in" filter="checkerboard(across)">
                                      <p:cBhvr>
                                        <p:cTn id="31" dur="500"/>
                                        <p:tgtEl>
                                          <p:spTgt spid="4">
                                            <p:graphicEl>
                                              <a:dgm id="{D514BD47-04F3-434A-8C1F-09F8B9C144B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4">
                                            <p:graphicEl>
                                              <a:dgm id="{9F07ED36-B012-4CE8-8949-2FD92449D49B}"/>
                                            </p:graphicEl>
                                          </p:spTgt>
                                        </p:tgtEl>
                                        <p:attrNameLst>
                                          <p:attrName>style.visibility</p:attrName>
                                        </p:attrNameLst>
                                      </p:cBhvr>
                                      <p:to>
                                        <p:strVal val="visible"/>
                                      </p:to>
                                    </p:set>
                                    <p:animEffect transition="in" filter="checkerboard(across)">
                                      <p:cBhvr>
                                        <p:cTn id="36" dur="500"/>
                                        <p:tgtEl>
                                          <p:spTgt spid="4">
                                            <p:graphicEl>
                                              <a:dgm id="{9F07ED36-B012-4CE8-8949-2FD92449D49B}"/>
                                            </p:graphic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4">
                                            <p:graphicEl>
                                              <a:dgm id="{3BCA1644-A035-455D-BE12-7EE263696ABC}"/>
                                            </p:graphicEl>
                                          </p:spTgt>
                                        </p:tgtEl>
                                        <p:attrNameLst>
                                          <p:attrName>style.visibility</p:attrName>
                                        </p:attrNameLst>
                                      </p:cBhvr>
                                      <p:to>
                                        <p:strVal val="visible"/>
                                      </p:to>
                                    </p:set>
                                    <p:animEffect transition="in" filter="checkerboard(across)">
                                      <p:cBhvr>
                                        <p:cTn id="39" dur="500"/>
                                        <p:tgtEl>
                                          <p:spTgt spid="4">
                                            <p:graphicEl>
                                              <a:dgm id="{3BCA1644-A035-455D-BE12-7EE263696AB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4">
                                            <p:graphicEl>
                                              <a:dgm id="{DD142B8E-54AB-4445-AAD7-3AB894C543C8}"/>
                                            </p:graphicEl>
                                          </p:spTgt>
                                        </p:tgtEl>
                                        <p:attrNameLst>
                                          <p:attrName>style.visibility</p:attrName>
                                        </p:attrNameLst>
                                      </p:cBhvr>
                                      <p:to>
                                        <p:strVal val="visible"/>
                                      </p:to>
                                    </p:set>
                                    <p:animEffect transition="in" filter="checkerboard(across)">
                                      <p:cBhvr>
                                        <p:cTn id="44" dur="500"/>
                                        <p:tgtEl>
                                          <p:spTgt spid="4">
                                            <p:graphicEl>
                                              <a:dgm id="{DD142B8E-54AB-4445-AAD7-3AB894C543C8}"/>
                                            </p:graphicEl>
                                          </p:spTgt>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4">
                                            <p:graphicEl>
                                              <a:dgm id="{EAC169F7-F001-41FF-99A1-C5203B0BFFDF}"/>
                                            </p:graphicEl>
                                          </p:spTgt>
                                        </p:tgtEl>
                                        <p:attrNameLst>
                                          <p:attrName>style.visibility</p:attrName>
                                        </p:attrNameLst>
                                      </p:cBhvr>
                                      <p:to>
                                        <p:strVal val="visible"/>
                                      </p:to>
                                    </p:set>
                                    <p:animEffect transition="in" filter="checkerboard(across)">
                                      <p:cBhvr>
                                        <p:cTn id="47" dur="500"/>
                                        <p:tgtEl>
                                          <p:spTgt spid="4">
                                            <p:graphicEl>
                                              <a:dgm id="{EAC169F7-F001-41FF-99A1-C5203B0BFF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4" grpId="0">
        <p:bldSub>
          <a:bldDgm bld="one"/>
        </p:bldSub>
      </p:bldGraphic>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0" y="609600"/>
            <a:ext cx="8943975" cy="1066800"/>
          </a:xfrm>
        </p:spPr>
        <p:txBody>
          <a:bodyPr/>
          <a:lstStyle/>
          <a:p>
            <a:br>
              <a:rPr lang="it-IT" altLang="en-US" b="1"/>
            </a:br>
            <a:br>
              <a:rPr lang="it-IT" altLang="en-US" b="1"/>
            </a:br>
            <a:br>
              <a:rPr lang="it-IT" altLang="en-US" b="1"/>
            </a:br>
            <a:br>
              <a:rPr lang="it-IT" altLang="en-US" b="1"/>
            </a:br>
            <a:br>
              <a:rPr lang="it-IT" altLang="en-US" b="1"/>
            </a:br>
            <a:br>
              <a:rPr lang="it-IT" altLang="en-US" b="1"/>
            </a:br>
            <a:br>
              <a:rPr lang="it-IT" altLang="en-US" b="1"/>
            </a:br>
            <a:br>
              <a:rPr lang="it-IT" altLang="en-US" b="1"/>
            </a:br>
            <a:endParaRPr lang="en-US" altLang="en-US" sz="3200"/>
          </a:p>
        </p:txBody>
      </p:sp>
      <p:sp>
        <p:nvSpPr>
          <p:cNvPr id="214019" name="Content Placeholder 2"/>
          <p:cNvSpPr>
            <a:spLocks noGrp="1"/>
          </p:cNvSpPr>
          <p:nvPr>
            <p:ph idx="1"/>
          </p:nvPr>
        </p:nvSpPr>
        <p:spPr>
          <a:xfrm>
            <a:off x="0" y="304800"/>
            <a:ext cx="9144000" cy="5181600"/>
          </a:xfrm>
        </p:spPr>
        <p:txBody>
          <a:bodyPr/>
          <a:lstStyle/>
          <a:p>
            <a:pPr algn="just">
              <a:buFont typeface="Wingdings" panose="05000000000000000000" pitchFamily="2" charset="2"/>
              <a:buNone/>
            </a:pPr>
            <a:r>
              <a:rPr lang="en-US" altLang="en-US" sz="2600" b="1"/>
              <a:t>	</a:t>
            </a:r>
            <a:r>
              <a:rPr lang="en-US" altLang="en-US" sz="2600" b="1">
                <a:solidFill>
                  <a:srgbClr val="FF0000"/>
                </a:solidFill>
              </a:rPr>
              <a:t>Đầu tư theo hình thức hợp đồng BCC: Business co-operation contract: Điều 28 </a:t>
            </a:r>
            <a:endParaRPr lang="en-US" altLang="en-US" sz="2600" b="1"/>
          </a:p>
          <a:p>
            <a:pPr algn="just"/>
            <a:r>
              <a:rPr lang="en-US" altLang="en-US" sz="2600" b="1"/>
              <a:t>1. Hợp đồng BCC được ký kết </a:t>
            </a:r>
            <a:r>
              <a:rPr lang="en-US" altLang="en-US" sz="2600" b="1">
                <a:solidFill>
                  <a:srgbClr val="0070C0"/>
                </a:solidFill>
              </a:rPr>
              <a:t>giữa các nhà đầu tư trong nước</a:t>
            </a:r>
            <a:r>
              <a:rPr lang="en-US" altLang="en-US" sz="2600" b="1"/>
              <a:t> thực hiện theo quy định của </a:t>
            </a:r>
            <a:r>
              <a:rPr lang="en-US" altLang="en-US" sz="2600" b="1">
                <a:solidFill>
                  <a:srgbClr val="00B050"/>
                </a:solidFill>
              </a:rPr>
              <a:t>pháp luật về dân sự.</a:t>
            </a:r>
          </a:p>
          <a:p>
            <a:pPr algn="just"/>
            <a:endParaRPr lang="en-US" altLang="en-US" sz="2600" b="1"/>
          </a:p>
          <a:p>
            <a:pPr algn="just"/>
            <a:r>
              <a:rPr lang="en-US" altLang="en-US" sz="2600" b="1"/>
              <a:t>2. Hợp đồng BCC được ký kết </a:t>
            </a:r>
            <a:r>
              <a:rPr lang="en-US" altLang="en-US" sz="2600" b="1">
                <a:solidFill>
                  <a:srgbClr val="0070C0"/>
                </a:solidFill>
              </a:rPr>
              <a:t>giữa nhà đầu tư trong nước với nhà đầu tư nước ngoài </a:t>
            </a:r>
            <a:r>
              <a:rPr lang="en-US" altLang="en-US" sz="2600" b="1"/>
              <a:t>hoặc </a:t>
            </a:r>
            <a:r>
              <a:rPr lang="en-US" altLang="en-US" sz="2600" b="1">
                <a:solidFill>
                  <a:srgbClr val="0070C0"/>
                </a:solidFill>
              </a:rPr>
              <a:t>giữa các nhà đầu tư nước ngoài</a:t>
            </a:r>
            <a:r>
              <a:rPr lang="en-US" altLang="en-US" sz="2600" b="1"/>
              <a:t> thực hiện thủ tục cấp Giấy CNĐKĐT theo Điều 37.</a:t>
            </a:r>
          </a:p>
          <a:p>
            <a:pPr algn="just">
              <a:buFont typeface="Wingdings" panose="05000000000000000000" pitchFamily="2" charset="2"/>
              <a:buNone/>
            </a:pPr>
            <a:endParaRPr lang="en-US" altLang="en-US" sz="2600" b="1"/>
          </a:p>
          <a:p>
            <a:pPr algn="just"/>
            <a:r>
              <a:rPr lang="en-US" altLang="en-US" sz="2600" b="1"/>
              <a:t>3. Các bên tham gia hợp đồng BCC thành lập </a:t>
            </a:r>
            <a:r>
              <a:rPr lang="en-US" altLang="en-US" sz="2600" b="1">
                <a:solidFill>
                  <a:srgbClr val="00B050"/>
                </a:solidFill>
              </a:rPr>
              <a:t>ban điều phối</a:t>
            </a:r>
            <a:r>
              <a:rPr lang="en-US" altLang="en-US" sz="2600" b="1"/>
              <a:t> để thực hiện hợp đồng BCC. Chức năng, nhiệm vụ, quyền hạn của ban điều phối do các bên thỏa thuận.  </a:t>
            </a:r>
          </a:p>
          <a:p>
            <a:pPr algn="just">
              <a:buFont typeface="Wingdings" panose="05000000000000000000" pitchFamily="2" charset="2"/>
              <a:buNone/>
            </a:pPr>
            <a:endParaRPr lang="en-US" altLang="en-US" sz="2600" b="1"/>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endParaRPr lang="en-US" altLang="en-US"/>
          </a:p>
        </p:txBody>
      </p:sp>
      <p:sp>
        <p:nvSpPr>
          <p:cNvPr id="215043" name="Content Placeholder 2"/>
          <p:cNvSpPr>
            <a:spLocks noGrp="1"/>
          </p:cNvSpPr>
          <p:nvPr>
            <p:ph idx="1"/>
          </p:nvPr>
        </p:nvSpPr>
        <p:spPr>
          <a:xfrm>
            <a:off x="0" y="0"/>
            <a:ext cx="8955088" cy="6132513"/>
          </a:xfrm>
        </p:spPr>
        <p:txBody>
          <a:bodyPr/>
          <a:lstStyle/>
          <a:p>
            <a:endParaRPr lang="en-US" altLang="en-US" b="1"/>
          </a:p>
          <a:p>
            <a:pPr algn="just"/>
            <a:r>
              <a:rPr lang="en-US" altLang="en-US" b="1" i="1">
                <a:solidFill>
                  <a:srgbClr val="00B050"/>
                </a:solidFill>
              </a:rPr>
              <a:t>Điều 3.9: Hợp đồng hợp tác kinh doanh</a:t>
            </a:r>
            <a:r>
              <a:rPr lang="en-US" altLang="en-US" b="1">
                <a:solidFill>
                  <a:srgbClr val="00B050"/>
                </a:solidFill>
              </a:rPr>
              <a:t> (sau đây gọi là hợp đồng BCC)</a:t>
            </a:r>
            <a:r>
              <a:rPr lang="en-US" altLang="en-US" b="1"/>
              <a:t> là hợp đồng được ký giữa các </a:t>
            </a:r>
            <a:r>
              <a:rPr lang="en-US" altLang="en-US" b="1">
                <a:solidFill>
                  <a:srgbClr val="FF0000"/>
                </a:solidFill>
              </a:rPr>
              <a:t>nhà đầu tư </a:t>
            </a:r>
            <a:r>
              <a:rPr lang="en-US" altLang="en-US" b="1"/>
              <a:t>nhằm hợp tác kinh doanh phân chia lợi nhuận, phân chia sản phẩm </a:t>
            </a:r>
            <a:r>
              <a:rPr lang="en-US" altLang="en-US" b="1" u="sng">
                <a:solidFill>
                  <a:srgbClr val="00B050"/>
                </a:solidFill>
              </a:rPr>
              <a:t>mà không thành lập tổ chức kinh tế.</a:t>
            </a:r>
            <a:endParaRPr lang="en-US" altLang="en-US" b="1">
              <a:solidFill>
                <a:srgbClr val="00B050"/>
              </a:solidFill>
            </a:endParaRPr>
          </a:p>
          <a:p>
            <a:endParaRPr lang="en-US" altLang="en-US" b="1"/>
          </a:p>
          <a:p>
            <a:endParaRPr lang="en-US" altLang="en-US" b="1"/>
          </a:p>
          <a:p>
            <a:r>
              <a:rPr lang="en-US" altLang="en-US" b="1"/>
              <a:t>Điều 29. Nội dung hợp đồng BCC</a:t>
            </a:r>
          </a:p>
          <a:p>
            <a:endParaRPr lang="en-US" alt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1" descr="logo_sfon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0"/>
            <a:ext cx="28305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7" name="Picture 2" descr="C:\Documents and Settings\Administrator\My Documents\Law\Dau tu\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8" name="Picture 3" descr="C:\Documents and Settings\Administrator\My Documents\Law\Dau tu\Dautu(Eng)\SK_Telecom_files\SK_Telecom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0"/>
            <a:ext cx="3352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us 4"/>
          <p:cNvSpPr/>
          <p:nvPr/>
        </p:nvSpPr>
        <p:spPr>
          <a:xfrm>
            <a:off x="1371600" y="3352800"/>
            <a:ext cx="1447800" cy="1066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Equal 5"/>
          <p:cNvSpPr/>
          <p:nvPr/>
        </p:nvSpPr>
        <p:spPr>
          <a:xfrm>
            <a:off x="3886200" y="3352800"/>
            <a:ext cx="1600200" cy="838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slow">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a:p>
        </p:txBody>
      </p:sp>
      <p:sp>
        <p:nvSpPr>
          <p:cNvPr id="24579" name="Content Placeholder 2"/>
          <p:cNvSpPr>
            <a:spLocks noGrp="1"/>
          </p:cNvSpPr>
          <p:nvPr>
            <p:ph idx="1"/>
          </p:nvPr>
        </p:nvSpPr>
        <p:spPr>
          <a:xfrm>
            <a:off x="0" y="228600"/>
            <a:ext cx="8955088" cy="6858000"/>
          </a:xfrm>
        </p:spPr>
        <p:txBody>
          <a:bodyPr/>
          <a:lstStyle/>
          <a:p>
            <a:pPr algn="just"/>
            <a:r>
              <a:rPr lang="en-US" altLang="en-US" sz="3000" b="1" i="1">
                <a:solidFill>
                  <a:srgbClr val="00B0F0"/>
                </a:solidFill>
              </a:rPr>
              <a:t>Thời gian tương đối dài: </a:t>
            </a:r>
            <a:r>
              <a:rPr lang="en-US" altLang="en-US" sz="3000" b="1"/>
              <a:t>Thời hạn đầu tư được ghi rõ trong Quyết định đầu tư hoặc Giấy “phép” đầu tư - đời sống của dự án.</a:t>
            </a:r>
          </a:p>
          <a:p>
            <a:pPr algn="just"/>
            <a:endParaRPr lang="en-US" altLang="en-US" sz="3000" b="1" i="1"/>
          </a:p>
          <a:p>
            <a:pPr algn="just"/>
            <a:r>
              <a:rPr lang="en-US" altLang="en-US" sz="3000" b="1" i="1">
                <a:solidFill>
                  <a:srgbClr val="00B0F0"/>
                </a:solidFill>
              </a:rPr>
              <a:t>Lợi ích đầu tư: </a:t>
            </a:r>
            <a:endParaRPr lang="en-US" altLang="en-US" sz="3000" b="1">
              <a:solidFill>
                <a:srgbClr val="00B0F0"/>
              </a:solidFill>
            </a:endParaRPr>
          </a:p>
          <a:p>
            <a:pPr algn="just">
              <a:buFontTx/>
              <a:buChar char="-"/>
            </a:pPr>
            <a:r>
              <a:rPr lang="en-US" altLang="en-US" sz="2800" b="1">
                <a:solidFill>
                  <a:srgbClr val="FF0000"/>
                </a:solidFill>
              </a:rPr>
              <a:t>Lợi ích tài chính </a:t>
            </a:r>
            <a:r>
              <a:rPr lang="en-US" altLang="en-US" sz="2800" b="1"/>
              <a:t>(biểu hiện qua lợi nhuận): ảnh hưởng trực tiếp đến quyền lợi của chủ đầu tư </a:t>
            </a:r>
          </a:p>
          <a:p>
            <a:pPr algn="just">
              <a:buFont typeface="Wingdings" panose="05000000000000000000" pitchFamily="2" charset="2"/>
              <a:buNone/>
            </a:pPr>
            <a:endParaRPr lang="en-US" altLang="en-US" sz="2800" b="1"/>
          </a:p>
          <a:p>
            <a:pPr algn="just">
              <a:buFontTx/>
              <a:buChar char="-"/>
            </a:pPr>
            <a:r>
              <a:rPr lang="en-US" altLang="en-US" sz="2800" b="1">
                <a:solidFill>
                  <a:srgbClr val="FF0000"/>
                </a:solidFill>
              </a:rPr>
              <a:t>Lợi ích kinh tế xã hội </a:t>
            </a:r>
            <a:r>
              <a:rPr lang="en-US" altLang="en-US" sz="2800" b="1"/>
              <a:t>(biểu hiện qua chỉ tiêu kinh tế xã hội): ảnh hưởng đến quyền lợi của xã hội, của cộng đồng.</a:t>
            </a:r>
          </a:p>
          <a:p>
            <a:pPr algn="just"/>
            <a:endParaRPr lang="en-US" altLang="en-US" sz="3000" b="1"/>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endParaRPr lang="en-US" altLang="en-US"/>
          </a:p>
        </p:txBody>
      </p:sp>
      <p:sp>
        <p:nvSpPr>
          <p:cNvPr id="217091" name="Content Placeholder 2"/>
          <p:cNvSpPr>
            <a:spLocks noGrp="1"/>
          </p:cNvSpPr>
          <p:nvPr>
            <p:ph idx="1"/>
          </p:nvPr>
        </p:nvSpPr>
        <p:spPr>
          <a:xfrm>
            <a:off x="0" y="0"/>
            <a:ext cx="8955088" cy="6629400"/>
          </a:xfrm>
        </p:spPr>
        <p:txBody>
          <a:bodyPr/>
          <a:lstStyle/>
          <a:p>
            <a:pPr algn="just">
              <a:buFont typeface="Wingdings" panose="05000000000000000000" pitchFamily="2" charset="2"/>
              <a:buNone/>
            </a:pPr>
            <a:r>
              <a:rPr lang="en-US" altLang="en-US" sz="3000" b="1" i="1">
                <a:solidFill>
                  <a:srgbClr val="00B0F0"/>
                </a:solidFill>
              </a:rPr>
              <a:t>Đặc điểm của BCC:</a:t>
            </a:r>
          </a:p>
          <a:p>
            <a:pPr algn="just">
              <a:buFontTx/>
              <a:buChar char="-"/>
            </a:pPr>
            <a:r>
              <a:rPr lang="en-US" altLang="en-US" sz="3000" b="1">
                <a:solidFill>
                  <a:srgbClr val="FF0000"/>
                </a:solidFill>
              </a:rPr>
              <a:t>Về tính chất</a:t>
            </a:r>
            <a:r>
              <a:rPr lang="en-US" altLang="en-US" sz="3000" b="1"/>
              <a:t>, </a:t>
            </a:r>
            <a:r>
              <a:rPr lang="en-US" altLang="en-US" sz="3000" b="1" i="1">
                <a:solidFill>
                  <a:srgbClr val="00B050"/>
                </a:solidFill>
              </a:rPr>
              <a:t>đây là quan hệ đầu tư thiết lập trên cơ sở HĐ, các NĐT có chung vốn KD nhưng không thành lập PN mới</a:t>
            </a:r>
          </a:p>
          <a:p>
            <a:pPr algn="just">
              <a:buFont typeface="Wingdings" panose="05000000000000000000" pitchFamily="2" charset="2"/>
              <a:buNone/>
            </a:pPr>
            <a:r>
              <a:rPr lang="en-US" altLang="en-US" sz="2800" b="1"/>
              <a:t>+ Các chủ thể tham gia quan hệ đầu tư chỉ ràng buộc với nhau bởi các </a:t>
            </a:r>
            <a:r>
              <a:rPr lang="en-US" altLang="en-US" sz="2800" b="1">
                <a:solidFill>
                  <a:srgbClr val="FF0000"/>
                </a:solidFill>
              </a:rPr>
              <a:t>quyền và nghĩa vụ theo thỏa thuận </a:t>
            </a:r>
            <a:r>
              <a:rPr lang="en-US" altLang="en-US" sz="2800" b="1"/>
              <a:t>mà không có sự ràng buộc về mặt tổ chức như ở hình thức đầu tư chung vốn thành lập DN…</a:t>
            </a:r>
          </a:p>
          <a:p>
            <a:pPr algn="just">
              <a:buFont typeface="Wingdings" panose="05000000000000000000" pitchFamily="2" charset="2"/>
              <a:buNone/>
            </a:pPr>
            <a:r>
              <a:rPr lang="en-US" altLang="en-US" sz="2800" b="1"/>
              <a:t>+ NĐT nhân danh tư cách ply độc lập của mình để chủ động thực hiện HĐ</a:t>
            </a:r>
          </a:p>
          <a:p>
            <a:pPr algn="just">
              <a:buFont typeface="Wingdings" panose="05000000000000000000" pitchFamily="2" charset="2"/>
              <a:buNone/>
            </a:pPr>
            <a:r>
              <a:rPr lang="en-US" altLang="en-US" sz="2800" b="1"/>
              <a:t>+ Mang lại sự linh hoạt, tính độc lập, ít lệ thuộc vào đối tác, tránh những mâu thuẩn, bất đồng trong quá trình quản lý, thực hiện dự án</a:t>
            </a:r>
          </a:p>
          <a:p>
            <a:endParaRPr lang="en-US" altLang="en-US" sz="300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endParaRPr lang="en-US" altLang="en-US"/>
          </a:p>
        </p:txBody>
      </p:sp>
      <p:sp>
        <p:nvSpPr>
          <p:cNvPr id="218115" name="Content Placeholder 2"/>
          <p:cNvSpPr>
            <a:spLocks noGrp="1"/>
          </p:cNvSpPr>
          <p:nvPr>
            <p:ph idx="1"/>
          </p:nvPr>
        </p:nvSpPr>
        <p:spPr>
          <a:xfrm>
            <a:off x="0" y="304800"/>
            <a:ext cx="8955088" cy="6553200"/>
          </a:xfrm>
        </p:spPr>
        <p:txBody>
          <a:bodyPr/>
          <a:lstStyle/>
          <a:p>
            <a:r>
              <a:rPr lang="en-US" altLang="en-US" b="1" i="1">
                <a:solidFill>
                  <a:srgbClr val="00B0F0"/>
                </a:solidFill>
              </a:rPr>
              <a:t>Về chủ thể HĐ:</a:t>
            </a:r>
          </a:p>
          <a:p>
            <a:pPr>
              <a:buFontTx/>
              <a:buChar char="-"/>
            </a:pPr>
            <a:r>
              <a:rPr lang="en-US" altLang="en-US" b="1"/>
              <a:t>Là các NĐTTN, NĐT NN</a:t>
            </a:r>
          </a:p>
          <a:p>
            <a:pPr>
              <a:buFont typeface="Wingdings" panose="05000000000000000000" pitchFamily="2" charset="2"/>
              <a:buNone/>
            </a:pPr>
            <a:endParaRPr lang="en-US" altLang="en-US" b="1"/>
          </a:p>
          <a:p>
            <a:pPr>
              <a:buFontTx/>
              <a:buChar char="-"/>
            </a:pPr>
            <a:r>
              <a:rPr lang="en-US" altLang="en-US" b="1"/>
              <a:t>Có thể bao gồm 2 bên hoặc nhiều bên: song phương/ đa phương</a:t>
            </a:r>
          </a:p>
          <a:p>
            <a:pPr>
              <a:buFontTx/>
              <a:buChar char="-"/>
            </a:pPr>
            <a:endParaRPr lang="en-US" altLang="en-US" b="1"/>
          </a:p>
          <a:p>
            <a:pPr>
              <a:buFontTx/>
              <a:buChar char="-"/>
            </a:pPr>
            <a:r>
              <a:rPr lang="en-US" altLang="en-US" b="1"/>
              <a:t>Khác với các HĐTM khác, thường chỉ bao gồm 2 bên</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endParaRPr lang="en-US" altLang="en-US"/>
          </a:p>
        </p:txBody>
      </p:sp>
      <p:sp>
        <p:nvSpPr>
          <p:cNvPr id="219139" name="Content Placeholder 2"/>
          <p:cNvSpPr>
            <a:spLocks noGrp="1"/>
          </p:cNvSpPr>
          <p:nvPr>
            <p:ph idx="1"/>
          </p:nvPr>
        </p:nvSpPr>
        <p:spPr>
          <a:xfrm>
            <a:off x="0" y="228600"/>
            <a:ext cx="8955088" cy="5903913"/>
          </a:xfrm>
        </p:spPr>
        <p:txBody>
          <a:bodyPr/>
          <a:lstStyle/>
          <a:p>
            <a:pPr algn="just"/>
            <a:r>
              <a:rPr lang="en-US" altLang="en-US" b="1">
                <a:solidFill>
                  <a:srgbClr val="00B0F0"/>
                </a:solidFill>
              </a:rPr>
              <a:t>Về nội dung của quan hệ đầu tư:</a:t>
            </a:r>
          </a:p>
          <a:p>
            <a:pPr algn="just">
              <a:buFontTx/>
              <a:buChar char="-"/>
            </a:pPr>
            <a:r>
              <a:rPr lang="en-US" altLang="en-US" b="1"/>
              <a:t>Các NĐT phải bỏ vốn để cùng kd, cùng chịu rủi ro, cùng phân chia kết quả kd</a:t>
            </a:r>
          </a:p>
          <a:p>
            <a:pPr algn="just">
              <a:buFontTx/>
              <a:buChar char="-"/>
            </a:pPr>
            <a:endParaRPr lang="en-US" altLang="en-US" b="1"/>
          </a:p>
          <a:p>
            <a:pPr algn="just">
              <a:buFontTx/>
              <a:buChar char="-"/>
            </a:pPr>
            <a:r>
              <a:rPr lang="en-US" altLang="en-US" b="1"/>
              <a:t>Đây chính là điểm đặc thù của việc hợp tác kd trên cơ sở cùng nhau góp vốn</a:t>
            </a:r>
          </a:p>
          <a:p>
            <a:pPr algn="just">
              <a:buFontTx/>
              <a:buChar char="-"/>
            </a:pPr>
            <a:endParaRPr lang="en-US" altLang="en-US" b="1"/>
          </a:p>
          <a:p>
            <a:pPr>
              <a:buFontTx/>
              <a:buChar char="-"/>
            </a:pPr>
            <a:endParaRPr lang="en-US" alt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endParaRPr lang="en-US" altLang="en-US"/>
          </a:p>
        </p:txBody>
      </p:sp>
      <p:sp>
        <p:nvSpPr>
          <p:cNvPr id="220163" name="Content Placeholder 2"/>
          <p:cNvSpPr>
            <a:spLocks noGrp="1"/>
          </p:cNvSpPr>
          <p:nvPr>
            <p:ph idx="1"/>
          </p:nvPr>
        </p:nvSpPr>
        <p:spPr>
          <a:xfrm>
            <a:off x="0" y="304800"/>
            <a:ext cx="8955088" cy="5827713"/>
          </a:xfrm>
        </p:spPr>
        <p:txBody>
          <a:bodyPr/>
          <a:lstStyle/>
          <a:p>
            <a:pPr algn="just"/>
            <a:r>
              <a:rPr lang="en-US" altLang="en-US" b="1"/>
              <a:t>BCC là hình thức đầu tư </a:t>
            </a:r>
            <a:r>
              <a:rPr lang="en-US" altLang="en-US" b="1">
                <a:solidFill>
                  <a:srgbClr val="00B050"/>
                </a:solidFill>
              </a:rPr>
              <a:t>dễ tiến hành, thích hợp với các dự án cần triển khai nhanh, thời hạn đầu tư ngắn</a:t>
            </a:r>
          </a:p>
          <a:p>
            <a:pPr algn="just"/>
            <a:endParaRPr lang="en-US" altLang="en-US" b="1"/>
          </a:p>
          <a:p>
            <a:pPr algn="just"/>
            <a:r>
              <a:rPr lang="en-US" altLang="en-US" b="1"/>
              <a:t>BCC giúp sớm thu được lợi nhuận vì NĐT không mất thời gian đầu tư xây dựng cơ sở kd mới</a:t>
            </a:r>
          </a:p>
          <a:p>
            <a:pPr algn="just"/>
            <a:endParaRPr lang="en-US" altLang="en-US" b="1"/>
          </a:p>
          <a:p>
            <a:pPr algn="just"/>
            <a:r>
              <a:rPr lang="en-US" altLang="en-US" b="1"/>
              <a:t>Do không phải lập DN mới nên thủ tục đầu tư cũng đơn giản, không tốn nhiều thời gian, chi phí, qui mô dự án cũng có thể rất linh hoạt…</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endParaRPr lang="en-US" altLang="en-US"/>
          </a:p>
        </p:txBody>
      </p:sp>
      <p:sp>
        <p:nvSpPr>
          <p:cNvPr id="221187" name="Content Placeholder 2"/>
          <p:cNvSpPr>
            <a:spLocks noGrp="1"/>
          </p:cNvSpPr>
          <p:nvPr>
            <p:ph idx="1"/>
          </p:nvPr>
        </p:nvSpPr>
        <p:spPr/>
        <p:txBody>
          <a:bodyPr/>
          <a:lstStyle/>
          <a:p>
            <a:pPr>
              <a:buFont typeface="Wingdings" panose="05000000000000000000" pitchFamily="2" charset="2"/>
              <a:buNone/>
            </a:pPr>
            <a:r>
              <a:rPr lang="en-US" altLang="en-US"/>
              <a:t>	Phần 2.Hợp đồng đầu tư theo hình thức đối tác công tư (PPP).</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endParaRPr lang="en-US" altLang="en-US"/>
          </a:p>
        </p:txBody>
      </p:sp>
      <p:pic>
        <p:nvPicPr>
          <p:cNvPr id="2222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304800"/>
            <a:ext cx="8534400" cy="6248400"/>
          </a:xfrm>
          <a:noFill/>
        </p:spPr>
      </p:pic>
      <p:sp>
        <p:nvSpPr>
          <p:cNvPr id="5" name="Rectangle 4"/>
          <p:cNvSpPr/>
          <p:nvPr/>
        </p:nvSpPr>
        <p:spPr>
          <a:xfrm>
            <a:off x="228600" y="381000"/>
            <a:ext cx="2514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DA ĐƯỜNG TRÊN CAO</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endParaRPr lang="en-US" altLang="en-US"/>
          </a:p>
        </p:txBody>
      </p:sp>
      <p:pic>
        <p:nvPicPr>
          <p:cNvPr id="2232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28600"/>
            <a:ext cx="8839200" cy="6400800"/>
          </a:xfrm>
          <a:noFill/>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endParaRPr lang="en-US" altLang="en-US"/>
          </a:p>
        </p:txBody>
      </p:sp>
      <p:pic>
        <p:nvPicPr>
          <p:cNvPr id="2242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28600"/>
            <a:ext cx="8839200" cy="6248400"/>
          </a:xfrm>
          <a:noFill/>
        </p:spPr>
      </p:pic>
      <p:sp>
        <p:nvSpPr>
          <p:cNvPr id="5" name="Rectangle 4"/>
          <p:cNvSpPr/>
          <p:nvPr/>
        </p:nvSpPr>
        <p:spPr>
          <a:xfrm>
            <a:off x="152400" y="2286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CẦU CẦN THƠ</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aw\hk11\Luật Đầu Tư\Presentation\Untitled design.png"/>
          <p:cNvPicPr>
            <a:picLocks noChangeAspect="1" noChangeArrowheads="1"/>
          </p:cNvPicPr>
          <p:nvPr/>
        </p:nvPicPr>
        <p:blipFill>
          <a:blip r:embed="rId2">
            <a:extLst/>
          </a:blip>
          <a:srcRect/>
          <a:stretch>
            <a:fillRect/>
          </a:stretch>
        </p:blipFill>
        <p:spPr bwMode="auto">
          <a:xfrm>
            <a:off x="990600" y="-24347"/>
            <a:ext cx="6172200" cy="6858000"/>
          </a:xfrm>
          <a:prstGeom prst="rect">
            <a:avLst/>
          </a:prstGeom>
          <a:ln>
            <a:noFill/>
          </a:ln>
          <a:effectLst>
            <a:softEdge rad="112500"/>
          </a:effectLst>
          <a:extLst/>
        </p:spPr>
      </p:pic>
      <p:sp>
        <p:nvSpPr>
          <p:cNvPr id="2" name="Rectangle 1"/>
          <p:cNvSpPr/>
          <p:nvPr/>
        </p:nvSpPr>
        <p:spPr>
          <a:xfrm>
            <a:off x="3064590" y="188640"/>
            <a:ext cx="1956917" cy="830997"/>
          </a:xfrm>
          <a:prstGeom prst="rect">
            <a:avLst/>
          </a:prstGeom>
          <a:noFill/>
        </p:spPr>
        <p:txBody>
          <a:bodyPr>
            <a:spAutoFit/>
          </a:bodyPr>
          <a:lstStyle/>
          <a:p>
            <a:pPr algn="ctr">
              <a:defRPr/>
            </a:pP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PPP</a:t>
            </a:r>
          </a:p>
        </p:txBody>
      </p:sp>
      <p:sp>
        <p:nvSpPr>
          <p:cNvPr id="3" name="Rectangle 2"/>
          <p:cNvSpPr/>
          <p:nvPr/>
        </p:nvSpPr>
        <p:spPr>
          <a:xfrm rot="21284490">
            <a:off x="1843811" y="976113"/>
            <a:ext cx="1984453" cy="707886"/>
          </a:xfrm>
          <a:prstGeom prst="rect">
            <a:avLst/>
          </a:prstGeom>
          <a:noFill/>
        </p:spPr>
        <p:txBody>
          <a:bodyPr>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rPr>
              <a:t>Public</a:t>
            </a:r>
          </a:p>
        </p:txBody>
      </p:sp>
      <p:sp>
        <p:nvSpPr>
          <p:cNvPr id="5" name="Rectangle 4"/>
          <p:cNvSpPr/>
          <p:nvPr/>
        </p:nvSpPr>
        <p:spPr>
          <a:xfrm>
            <a:off x="1960654" y="1607641"/>
            <a:ext cx="2245635" cy="707886"/>
          </a:xfrm>
          <a:prstGeom prst="rect">
            <a:avLst/>
          </a:prstGeom>
          <a:noFill/>
        </p:spPr>
        <p:txBody>
          <a:bodyPr>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rPr>
              <a:t>Private</a:t>
            </a:r>
          </a:p>
        </p:txBody>
      </p:sp>
      <p:sp>
        <p:nvSpPr>
          <p:cNvPr id="6" name="Rectangle 5"/>
          <p:cNvSpPr/>
          <p:nvPr/>
        </p:nvSpPr>
        <p:spPr>
          <a:xfrm rot="21284490">
            <a:off x="1913485" y="2421355"/>
            <a:ext cx="2273612" cy="523220"/>
          </a:xfrm>
          <a:prstGeom prst="rect">
            <a:avLst/>
          </a:prstGeom>
          <a:noFill/>
        </p:spPr>
        <p:txBody>
          <a:bodyPr>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rPr>
              <a:t>Partnership</a:t>
            </a:r>
          </a:p>
        </p:txBody>
      </p:sp>
      <p:pic>
        <p:nvPicPr>
          <p:cNvPr id="7" name="Picture 6"/>
          <p:cNvPicPr/>
          <p:nvPr/>
        </p:nvPicPr>
        <p:blipFill rotWithShape="1">
          <a:blip r:embed="rId3" cstate="print">
            <a:extLst/>
          </a:blip>
          <a:srcRect l="23206" r="23818" b="29561"/>
          <a:stretch/>
        </p:blipFill>
        <p:spPr bwMode="auto">
          <a:xfrm>
            <a:off x="7872597" y="5373216"/>
            <a:ext cx="1235631" cy="1235630"/>
          </a:xfrm>
          <a:prstGeom prst="rect">
            <a:avLst/>
          </a:prstGeom>
          <a:ln>
            <a:noFill/>
          </a:ln>
          <a:effectLst>
            <a:softEdge rad="63500"/>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endParaRPr lang="en-US" altLang="en-US"/>
          </a:p>
        </p:txBody>
      </p:sp>
      <p:sp>
        <p:nvSpPr>
          <p:cNvPr id="226307" name="Content Placeholder 2"/>
          <p:cNvSpPr>
            <a:spLocks noGrp="1"/>
          </p:cNvSpPr>
          <p:nvPr>
            <p:ph idx="1"/>
          </p:nvPr>
        </p:nvSpPr>
        <p:spPr>
          <a:xfrm>
            <a:off x="0" y="457200"/>
            <a:ext cx="8955088" cy="6132513"/>
          </a:xfrm>
        </p:spPr>
        <p:txBody>
          <a:bodyPr/>
          <a:lstStyle/>
          <a:p>
            <a:pPr algn="just">
              <a:buFont typeface="Wingdings" panose="05000000000000000000" pitchFamily="2" charset="2"/>
              <a:buNone/>
            </a:pPr>
            <a:r>
              <a:rPr lang="en-US" altLang="en-US" sz="2600" b="1"/>
              <a:t>	</a:t>
            </a:r>
            <a:r>
              <a:rPr lang="en-US" altLang="en-US" sz="2600" b="1">
                <a:solidFill>
                  <a:srgbClr val="FF0000"/>
                </a:solidFill>
              </a:rPr>
              <a:t>Đầu tư theo hình thức hợp đồng PPP: Điều 27</a:t>
            </a:r>
            <a:endParaRPr lang="en-US" altLang="en-US" sz="2600" b="1"/>
          </a:p>
          <a:p>
            <a:pPr algn="just"/>
            <a:endParaRPr lang="en-US" altLang="en-US" sz="2600" b="1">
              <a:solidFill>
                <a:srgbClr val="00B050"/>
              </a:solidFill>
            </a:endParaRPr>
          </a:p>
          <a:p>
            <a:pPr algn="just"/>
            <a:r>
              <a:rPr lang="en-US" altLang="en-US" sz="2600" b="1">
                <a:solidFill>
                  <a:srgbClr val="00B050"/>
                </a:solidFill>
              </a:rPr>
              <a:t>Nhà đầu tư, doanh nghiệp dự án </a:t>
            </a:r>
            <a:r>
              <a:rPr lang="en-US" altLang="en-US" sz="2600" b="1"/>
              <a:t>ký kết hợp đồng PPP với </a:t>
            </a:r>
            <a:r>
              <a:rPr lang="en-US" altLang="en-US" sz="2600" b="1">
                <a:solidFill>
                  <a:srgbClr val="00B050"/>
                </a:solidFill>
              </a:rPr>
              <a:t>cơ quan nhà nước </a:t>
            </a:r>
            <a:r>
              <a:rPr lang="en-US" altLang="en-US" sz="2600" b="1"/>
              <a:t>có thẩm quyền để thực hiện dự án đầu tư xây dựng mới hoặc cải tạo, nâng cấp, mở rộng, quản lý và vận hành </a:t>
            </a:r>
            <a:r>
              <a:rPr lang="en-US" altLang="en-US" sz="2600" b="1">
                <a:solidFill>
                  <a:srgbClr val="00B0F0"/>
                </a:solidFill>
              </a:rPr>
              <a:t>công trình kết cấu hạ tầng hoặc cung cấp dịch vụ công.</a:t>
            </a:r>
          </a:p>
          <a:p>
            <a:pPr algn="just">
              <a:buFont typeface="Wingdings" panose="05000000000000000000" pitchFamily="2" charset="2"/>
              <a:buNone/>
            </a:pPr>
            <a:endParaRPr lang="en-US" altLang="en-US" sz="2600" b="1"/>
          </a:p>
          <a:p>
            <a:pPr algn="just">
              <a:buFont typeface="Wingdings" panose="05000000000000000000" pitchFamily="2" charset="2"/>
              <a:buNone/>
            </a:pPr>
            <a:endParaRPr lang="en-US" altLang="en-US" sz="2600" b="1"/>
          </a:p>
          <a:p>
            <a:pPr algn="just"/>
            <a:r>
              <a:rPr lang="en-US" altLang="en-US" sz="2600" b="1"/>
              <a:t>Điều 3.8. </a:t>
            </a:r>
            <a:r>
              <a:rPr lang="en-US" altLang="en-US" sz="2600" b="1" i="1">
                <a:solidFill>
                  <a:srgbClr val="FF0000"/>
                </a:solidFill>
              </a:rPr>
              <a:t>Hợp đồng đầu tư theo hình thức đối tác công tư</a:t>
            </a:r>
            <a:r>
              <a:rPr lang="en-US" altLang="en-US" sz="2600" b="1">
                <a:solidFill>
                  <a:srgbClr val="FF0000"/>
                </a:solidFill>
              </a:rPr>
              <a:t> (PPP) </a:t>
            </a:r>
            <a:r>
              <a:rPr lang="en-US" altLang="en-US" sz="2600" b="1"/>
              <a:t>là hợp đồng được ký kết giữa cơ quan nhà nước có thẩm quyền và nhà đầu tư, doanh nghiệp dự án để thực hiện dự án đầu tư theo quy định tại Điều 27.</a:t>
            </a:r>
          </a:p>
          <a:p>
            <a:pPr algn="just"/>
            <a:endParaRPr lang="en-US" altLang="en-US" sz="26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228600"/>
            <a:ext cx="8686800" cy="1462088"/>
          </a:xfrm>
        </p:spPr>
        <p:txBody>
          <a:bodyPr/>
          <a:lstStyle/>
          <a:p>
            <a:pPr algn="ctr"/>
            <a:r>
              <a:rPr lang="en-SG" altLang="en-US" sz="3600" b="1"/>
              <a:t>Mô hình tổng quát</a:t>
            </a:r>
            <a:br>
              <a:rPr lang="en-SG" altLang="en-US" sz="3600" b="1"/>
            </a:br>
            <a:r>
              <a:rPr lang="en-SG" altLang="en-US" sz="3600" b="1"/>
              <a:t> về hoạt động thương mại</a:t>
            </a:r>
            <a:endParaRPr lang="en-US" altLang="en-US" sz="3600" b="1"/>
          </a:p>
        </p:txBody>
      </p:sp>
      <p:sp>
        <p:nvSpPr>
          <p:cNvPr id="25603" name="Content Placeholder 2"/>
          <p:cNvSpPr>
            <a:spLocks noGrp="1"/>
          </p:cNvSpPr>
          <p:nvPr>
            <p:ph idx="1"/>
          </p:nvPr>
        </p:nvSpPr>
        <p:spPr>
          <a:xfrm>
            <a:off x="0" y="1752600"/>
            <a:ext cx="9144000" cy="5105400"/>
          </a:xfrm>
        </p:spPr>
        <p:txBody>
          <a:bodyPr/>
          <a:lstStyle/>
          <a:p>
            <a:pPr algn="just"/>
            <a:r>
              <a:rPr lang="en-SG" altLang="en-US" sz="3000" b="1" i="1">
                <a:solidFill>
                  <a:srgbClr val="FF0000"/>
                </a:solidFill>
              </a:rPr>
              <a:t>GĐ1</a:t>
            </a:r>
            <a:r>
              <a:rPr lang="en-SG" altLang="en-US" sz="3000" b="1"/>
              <a:t>: </a:t>
            </a:r>
            <a:r>
              <a:rPr lang="en-SG" altLang="en-US" sz="3000" b="1">
                <a:solidFill>
                  <a:srgbClr val="00B0F0"/>
                </a:solidFill>
              </a:rPr>
              <a:t>Bỏ vốn</a:t>
            </a:r>
            <a:r>
              <a:rPr lang="en-SG" altLang="en-US" sz="3000" b="1"/>
              <a:t>, hình thành các TS hữu hình và vô hình – Gia nhập thị trường.</a:t>
            </a:r>
          </a:p>
          <a:p>
            <a:pPr algn="just">
              <a:buFont typeface="Wingdings" panose="05000000000000000000" pitchFamily="2" charset="2"/>
              <a:buNone/>
            </a:pPr>
            <a:endParaRPr lang="en-US" altLang="en-US" sz="3000" b="1"/>
          </a:p>
          <a:p>
            <a:pPr algn="just"/>
            <a:r>
              <a:rPr lang="en-SG" altLang="en-US" sz="3000" b="1" i="1">
                <a:solidFill>
                  <a:srgbClr val="FF0000"/>
                </a:solidFill>
              </a:rPr>
              <a:t>GĐ2</a:t>
            </a:r>
            <a:r>
              <a:rPr lang="en-SG" altLang="en-US" sz="3000" b="1"/>
              <a:t>: Tiến hành các </a:t>
            </a:r>
            <a:r>
              <a:rPr lang="en-SG" altLang="en-US" sz="3000" b="1">
                <a:solidFill>
                  <a:srgbClr val="00B0F0"/>
                </a:solidFill>
              </a:rPr>
              <a:t>hoạt động KD </a:t>
            </a:r>
            <a:r>
              <a:rPr lang="en-SG" altLang="en-US" sz="3000" b="1"/>
              <a:t>tìm kiếm lợi nhuận. (có thể bao gồm cả giai đoạn 1 – trường hợp đầu tư </a:t>
            </a:r>
            <a:r>
              <a:rPr lang="en-SG" altLang="en-US" sz="3000" b="1" i="1"/>
              <a:t>mở rộng </a:t>
            </a:r>
            <a:r>
              <a:rPr lang="en-SG" altLang="en-US" sz="3000" b="1"/>
              <a:t>sản xuất).</a:t>
            </a:r>
          </a:p>
          <a:p>
            <a:pPr algn="just">
              <a:buFont typeface="Wingdings" panose="05000000000000000000" pitchFamily="2" charset="2"/>
              <a:buNone/>
            </a:pPr>
            <a:endParaRPr lang="en-US" altLang="en-US" sz="3000" b="1"/>
          </a:p>
          <a:p>
            <a:pPr algn="just"/>
            <a:r>
              <a:rPr lang="en-SG" altLang="en-US" sz="3000" b="1" i="1">
                <a:solidFill>
                  <a:srgbClr val="FF0000"/>
                </a:solidFill>
              </a:rPr>
              <a:t>GĐ3</a:t>
            </a:r>
            <a:r>
              <a:rPr lang="en-SG" altLang="en-US" sz="3000" b="1">
                <a:solidFill>
                  <a:srgbClr val="FF0000"/>
                </a:solidFill>
              </a:rPr>
              <a:t>: </a:t>
            </a:r>
            <a:r>
              <a:rPr lang="en-SG" altLang="en-US" sz="3000" b="1">
                <a:solidFill>
                  <a:srgbClr val="00B0F0"/>
                </a:solidFill>
              </a:rPr>
              <a:t>Kết thúc </a:t>
            </a:r>
            <a:r>
              <a:rPr lang="en-SG" altLang="en-US" sz="3000" b="1"/>
              <a:t>hoạt động thương mại (rời bỏ thị trường, rút vốn ra khỏi hoạt động KD).</a:t>
            </a:r>
            <a:endParaRPr lang="en-US" altLang="en-US" sz="3000" b="1"/>
          </a:p>
          <a:p>
            <a:pPr algn="just"/>
            <a:endParaRPr lang="en-US" altLang="en-US" b="1"/>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endParaRPr lang="en-US" altLang="en-US"/>
          </a:p>
        </p:txBody>
      </p:sp>
      <p:sp>
        <p:nvSpPr>
          <p:cNvPr id="227331" name="Content Placeholder 2"/>
          <p:cNvSpPr>
            <a:spLocks noGrp="1"/>
          </p:cNvSpPr>
          <p:nvPr>
            <p:ph idx="1"/>
          </p:nvPr>
        </p:nvSpPr>
        <p:spPr>
          <a:xfrm>
            <a:off x="0" y="0"/>
            <a:ext cx="8955088" cy="5751513"/>
          </a:xfrm>
        </p:spPr>
        <p:txBody>
          <a:bodyPr/>
          <a:lstStyle/>
          <a:p>
            <a:pPr algn="just"/>
            <a:endParaRPr lang="en-US" altLang="en-US" sz="3000" b="1"/>
          </a:p>
          <a:p>
            <a:pPr algn="just"/>
            <a:r>
              <a:rPr lang="en-US" altLang="en-US" sz="3000" b="1"/>
              <a:t>Đ3.1</a:t>
            </a:r>
            <a:r>
              <a:rPr lang="en-US" altLang="en-US" sz="3000" b="1">
                <a:solidFill>
                  <a:srgbClr val="00B0F0"/>
                </a:solidFill>
              </a:rPr>
              <a:t>. NĐ 15: Đầu tư theo hình thức đối tác công tư (sau đây gọi tắt là PPP) </a:t>
            </a:r>
            <a:r>
              <a:rPr lang="en-US" altLang="en-US" sz="3000" b="1"/>
              <a:t>là hình thức đầu tư được thực hiện trên cơ sở hợp đồng </a:t>
            </a:r>
            <a:r>
              <a:rPr lang="en-US" altLang="en-US" sz="3000" b="1">
                <a:solidFill>
                  <a:srgbClr val="00B050"/>
                </a:solidFill>
              </a:rPr>
              <a:t>giữa cơ quan nhà nước có thẩm quyền và nhà đầu tư, doanh nghiệp dự án </a:t>
            </a:r>
            <a:r>
              <a:rPr lang="en-US" altLang="en-US" sz="3000" b="1"/>
              <a:t>để thực hiện, quản lý, vận hành dự án kết cấu hạ tầng, cung cấp dịch vụ công.</a:t>
            </a:r>
          </a:p>
          <a:p>
            <a:pPr algn="just">
              <a:buFont typeface="Wingdings" panose="05000000000000000000" pitchFamily="2" charset="2"/>
              <a:buNone/>
            </a:pPr>
            <a:endParaRPr lang="en-US" altLang="en-US" sz="3000" b="1"/>
          </a:p>
          <a:p>
            <a:pPr algn="just"/>
            <a:r>
              <a:rPr lang="en-US" altLang="en-US" sz="3000" b="1"/>
              <a:t>Đ3.16. NĐ 15: </a:t>
            </a:r>
            <a:r>
              <a:rPr lang="en-US" altLang="en-US" sz="3000" b="1">
                <a:solidFill>
                  <a:srgbClr val="FF0000"/>
                </a:solidFill>
              </a:rPr>
              <a:t>Doanh nghiệp dự án </a:t>
            </a:r>
            <a:r>
              <a:rPr lang="en-US" altLang="en-US" sz="3000" b="1"/>
              <a:t>là doanh nghiệp do nhà đầu tư thành lập để thực hiện dự án.</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3"/>
          <p:cNvSpPr>
            <a:spLocks noGrp="1"/>
          </p:cNvSpPr>
          <p:nvPr>
            <p:ph type="title"/>
          </p:nvPr>
        </p:nvSpPr>
        <p:spPr>
          <a:xfrm>
            <a:off x="-11113" y="277813"/>
            <a:ext cx="9144001" cy="774700"/>
          </a:xfrm>
        </p:spPr>
        <p:txBody>
          <a:bodyPr/>
          <a:lstStyle/>
          <a:p>
            <a:pPr marL="365125"/>
            <a:r>
              <a:rPr lang="en-US" altLang="en-US">
                <a:ea typeface="MS PGothic" panose="020B0600070205080204" pitchFamily="34" charset="-128"/>
              </a:rPr>
              <a:t>7 dạng chính của PPP:</a:t>
            </a:r>
            <a:endParaRPr lang="en-US" altLang="en-US">
              <a:latin typeface="Heydings Common Icons" charset="0"/>
              <a:ea typeface="MS PGothic" panose="020B0600070205080204" pitchFamily="34" charset="-128"/>
            </a:endParaRPr>
          </a:p>
        </p:txBody>
      </p:sp>
      <p:sp>
        <p:nvSpPr>
          <p:cNvPr id="228355" name="AutoShape 2"/>
          <p:cNvSpPr>
            <a:spLocks noChangeArrowheads="1"/>
          </p:cNvSpPr>
          <p:nvPr/>
        </p:nvSpPr>
        <p:spPr bwMode="ltGray">
          <a:xfrm rot="5400000">
            <a:off x="-2422526" y="1627188"/>
            <a:ext cx="4824413" cy="47704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28356" name="AutoShape 3"/>
          <p:cNvSpPr>
            <a:spLocks noChangeArrowheads="1"/>
          </p:cNvSpPr>
          <p:nvPr/>
        </p:nvSpPr>
        <p:spPr bwMode="ltGray">
          <a:xfrm rot="5400000" flipH="1">
            <a:off x="-2016918" y="2062956"/>
            <a:ext cx="4032250" cy="3929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221" name="AutoShape 4"/>
          <p:cNvSpPr>
            <a:spLocks noChangeArrowheads="1"/>
          </p:cNvSpPr>
          <p:nvPr/>
        </p:nvSpPr>
        <p:spPr bwMode="gray">
          <a:xfrm>
            <a:off x="1981200" y="5251450"/>
            <a:ext cx="4724400" cy="508000"/>
          </a:xfrm>
          <a:prstGeom prst="roundRect">
            <a:avLst>
              <a:gd name="adj" fmla="val 50000"/>
            </a:avLst>
          </a:prstGeom>
          <a:gradFill rotWithShape="0">
            <a:gsLst>
              <a:gs pos="0">
                <a:srgbClr val="FFFFFF"/>
              </a:gs>
              <a:gs pos="100000">
                <a:srgbClr val="FF0000"/>
              </a:gs>
            </a:gsLst>
            <a:lin ang="0" scaled="1"/>
          </a:gradFill>
          <a:ln w="28575" algn="ctr">
            <a:solidFill>
              <a:schemeClr val="tx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a:t>BLT</a:t>
            </a:r>
            <a:r>
              <a:rPr lang="en-US" altLang="en-US"/>
              <a:t> (Build – Lease – Transfer)</a:t>
            </a:r>
          </a:p>
        </p:txBody>
      </p:sp>
      <p:sp>
        <p:nvSpPr>
          <p:cNvPr id="9222" name="AutoShape 5"/>
          <p:cNvSpPr>
            <a:spLocks noChangeArrowheads="1"/>
          </p:cNvSpPr>
          <p:nvPr/>
        </p:nvSpPr>
        <p:spPr bwMode="gray">
          <a:xfrm>
            <a:off x="2393950" y="4424363"/>
            <a:ext cx="4633913" cy="508000"/>
          </a:xfrm>
          <a:prstGeom prst="roundRect">
            <a:avLst>
              <a:gd name="adj" fmla="val 50000"/>
            </a:avLst>
          </a:prstGeom>
          <a:gradFill rotWithShape="1">
            <a:gsLst>
              <a:gs pos="0">
                <a:srgbClr val="FFFFFF"/>
              </a:gs>
              <a:gs pos="100000">
                <a:srgbClr val="70A3EB"/>
              </a:gs>
            </a:gsLst>
            <a:lin ang="0" scaled="1"/>
          </a:gradFill>
          <a:ln w="28575" algn="ctr">
            <a:solidFill>
              <a:schemeClr val="tx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a:t>BTL</a:t>
            </a:r>
            <a:r>
              <a:rPr lang="en-US" altLang="en-US"/>
              <a:t> (Build - Transfer – Lease)</a:t>
            </a:r>
          </a:p>
        </p:txBody>
      </p:sp>
      <p:sp>
        <p:nvSpPr>
          <p:cNvPr id="9223" name="AutoShape 6"/>
          <p:cNvSpPr>
            <a:spLocks noChangeArrowheads="1"/>
          </p:cNvSpPr>
          <p:nvPr/>
        </p:nvSpPr>
        <p:spPr bwMode="gray">
          <a:xfrm>
            <a:off x="2438400" y="3611563"/>
            <a:ext cx="4808538" cy="508000"/>
          </a:xfrm>
          <a:prstGeom prst="roundRect">
            <a:avLst>
              <a:gd name="adj" fmla="val 50000"/>
            </a:avLst>
          </a:prstGeom>
          <a:gradFill>
            <a:gsLst>
              <a:gs pos="100000">
                <a:schemeClr val="accent1">
                  <a:lumMod val="40000"/>
                  <a:lumOff val="60000"/>
                </a:schemeClr>
              </a:gs>
              <a:gs pos="0">
                <a:srgbClr val="FFFFFF"/>
              </a:gs>
              <a:gs pos="100000">
                <a:srgbClr val="B7E7FF"/>
              </a:gs>
            </a:gsLst>
            <a:lin ang="0" scaled="1"/>
          </a:gradFill>
          <a:ln w="28575" algn="ctr">
            <a:solidFill>
              <a:srgbClr val="B2B2B2"/>
            </a:solidFill>
            <a:round/>
            <a:headEnd/>
            <a:tailEnd/>
          </a:ln>
        </p:spPr>
        <p:txBody>
          <a:bodyPr wrap="none" anchor="ctr"/>
          <a:lstStyle/>
          <a:p>
            <a:pPr>
              <a:defRPr/>
            </a:pPr>
            <a:r>
              <a:rPr lang="en-US" b="1" dirty="0">
                <a:cs typeface="Arial" charset="0"/>
              </a:rPr>
              <a:t>BOO</a:t>
            </a:r>
            <a:r>
              <a:rPr lang="en-US" dirty="0">
                <a:cs typeface="Arial" charset="0"/>
              </a:rPr>
              <a:t> (Build – Owner - Operation)</a:t>
            </a:r>
          </a:p>
        </p:txBody>
      </p:sp>
      <p:sp>
        <p:nvSpPr>
          <p:cNvPr id="9224" name="AutoShape 7"/>
          <p:cNvSpPr>
            <a:spLocks noChangeArrowheads="1"/>
          </p:cNvSpPr>
          <p:nvPr/>
        </p:nvSpPr>
        <p:spPr bwMode="gray">
          <a:xfrm>
            <a:off x="2286000" y="2743200"/>
            <a:ext cx="3527425" cy="5080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a:t>BT</a:t>
            </a:r>
            <a:r>
              <a:rPr lang="en-US" altLang="en-US"/>
              <a:t> (Build - Transfer )</a:t>
            </a:r>
          </a:p>
        </p:txBody>
      </p:sp>
      <p:sp>
        <p:nvSpPr>
          <p:cNvPr id="9225" name="AutoShape 8"/>
          <p:cNvSpPr>
            <a:spLocks noChangeArrowheads="1"/>
          </p:cNvSpPr>
          <p:nvPr/>
        </p:nvSpPr>
        <p:spPr bwMode="gray">
          <a:xfrm>
            <a:off x="1765300" y="1973263"/>
            <a:ext cx="4940300" cy="508000"/>
          </a:xfrm>
          <a:prstGeom prst="roundRect">
            <a:avLst>
              <a:gd name="adj" fmla="val 50000"/>
            </a:avLst>
          </a:prstGeom>
          <a:gradFill>
            <a:gsLst>
              <a:gs pos="100000">
                <a:srgbClr val="7030A0">
                  <a:alpha val="45000"/>
                </a:srgbClr>
              </a:gs>
              <a:gs pos="0">
                <a:srgbClr val="FFFFFF"/>
              </a:gs>
              <a:gs pos="100000">
                <a:srgbClr val="B7E7FF"/>
              </a:gs>
            </a:gsLst>
            <a:lin ang="0" scaled="1"/>
          </a:gradFill>
          <a:ln w="28575" algn="ctr">
            <a:solidFill>
              <a:srgbClr val="B2B2B2"/>
            </a:solidFill>
            <a:round/>
            <a:headEnd/>
            <a:tailEnd/>
          </a:ln>
        </p:spPr>
        <p:txBody>
          <a:bodyPr wrap="none" anchor="ctr"/>
          <a:lstStyle/>
          <a:p>
            <a:pPr>
              <a:defRPr/>
            </a:pPr>
            <a:r>
              <a:rPr lang="en-US" b="1" dirty="0">
                <a:cs typeface="Arial" charset="0"/>
              </a:rPr>
              <a:t>BTO</a:t>
            </a:r>
            <a:r>
              <a:rPr lang="en-US" dirty="0">
                <a:cs typeface="Arial" charset="0"/>
              </a:rPr>
              <a:t> (Build - Transfer - Operate )</a:t>
            </a:r>
          </a:p>
        </p:txBody>
      </p:sp>
      <p:grpSp>
        <p:nvGrpSpPr>
          <p:cNvPr id="2" name="Group 9"/>
          <p:cNvGrpSpPr>
            <a:grpSpLocks/>
          </p:cNvGrpSpPr>
          <p:nvPr/>
        </p:nvGrpSpPr>
        <p:grpSpPr bwMode="auto">
          <a:xfrm>
            <a:off x="1447800" y="2062163"/>
            <a:ext cx="381000" cy="381000"/>
            <a:chOff x="2078" y="1680"/>
            <a:chExt cx="1615" cy="1615"/>
          </a:xfrm>
        </p:grpSpPr>
        <p:sp>
          <p:nvSpPr>
            <p:cNvPr id="228409"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28410"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3" name="Oval 12"/>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n-US">
                <a:cs typeface="Arial" charset="0"/>
              </a:endParaRPr>
            </a:p>
          </p:txBody>
        </p:sp>
        <p:sp>
          <p:nvSpPr>
            <p:cNvPr id="228412" name="Oval 13"/>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 name="Oval 14"/>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n-US">
                <a:cs typeface="Arial" charset="0"/>
              </a:endParaRPr>
            </a:p>
          </p:txBody>
        </p:sp>
        <p:sp>
          <p:nvSpPr>
            <p:cNvPr id="228414" name="Oval 15"/>
            <p:cNvSpPr>
              <a:spLocks noChangeArrowheads="1"/>
            </p:cNvSpPr>
            <p:nvPr/>
          </p:nvSpPr>
          <p:spPr bwMode="gray">
            <a:xfrm>
              <a:off x="2337" y="1939"/>
              <a:ext cx="1096" cy="1098"/>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grpSp>
        <p:nvGrpSpPr>
          <p:cNvPr id="3" name="Group 16"/>
          <p:cNvGrpSpPr>
            <a:grpSpLocks/>
          </p:cNvGrpSpPr>
          <p:nvPr/>
        </p:nvGrpSpPr>
        <p:grpSpPr bwMode="auto">
          <a:xfrm>
            <a:off x="1981200" y="2849563"/>
            <a:ext cx="381000" cy="381000"/>
            <a:chOff x="2078" y="1680"/>
            <a:chExt cx="1615" cy="1615"/>
          </a:xfrm>
        </p:grpSpPr>
        <p:sp>
          <p:nvSpPr>
            <p:cNvPr id="228403"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28404"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 name="Oval 19"/>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n-US">
                <a:cs typeface="Arial" charset="0"/>
              </a:endParaRPr>
            </a:p>
          </p:txBody>
        </p:sp>
        <p:sp>
          <p:nvSpPr>
            <p:cNvPr id="228406" name="Oval 20"/>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 name="Oval 21"/>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n-US">
                <a:cs typeface="Arial" charset="0"/>
              </a:endParaRPr>
            </a:p>
          </p:txBody>
        </p:sp>
        <p:sp>
          <p:nvSpPr>
            <p:cNvPr id="228408" name="Oval 22"/>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grpSp>
        <p:nvGrpSpPr>
          <p:cNvPr id="4" name="Group 23"/>
          <p:cNvGrpSpPr>
            <a:grpSpLocks/>
          </p:cNvGrpSpPr>
          <p:nvPr/>
        </p:nvGrpSpPr>
        <p:grpSpPr bwMode="auto">
          <a:xfrm>
            <a:off x="2133600" y="3687763"/>
            <a:ext cx="381000" cy="381000"/>
            <a:chOff x="2078" y="1680"/>
            <a:chExt cx="1615" cy="1615"/>
          </a:xfrm>
        </p:grpSpPr>
        <p:sp>
          <p:nvSpPr>
            <p:cNvPr id="228397"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28398"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7"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n-US">
                <a:cs typeface="Arial" charset="0"/>
              </a:endParaRPr>
            </a:p>
          </p:txBody>
        </p:sp>
        <p:sp>
          <p:nvSpPr>
            <p:cNvPr id="228400" name="Oval 27"/>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9"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n-US">
                <a:cs typeface="Arial" charset="0"/>
              </a:endParaRPr>
            </a:p>
          </p:txBody>
        </p:sp>
        <p:sp>
          <p:nvSpPr>
            <p:cNvPr id="9264" name="Oval 29"/>
            <p:cNvSpPr>
              <a:spLocks noChangeArrowheads="1"/>
            </p:cNvSpPr>
            <p:nvPr/>
          </p:nvSpPr>
          <p:spPr bwMode="gray">
            <a:xfrm>
              <a:off x="2334" y="1936"/>
              <a:ext cx="1097" cy="1104"/>
            </a:xfrm>
            <a:prstGeom prst="ellipse">
              <a:avLst/>
            </a:prstGeom>
            <a:solidFill>
              <a:schemeClr val="accent5"/>
            </a:solidFill>
            <a:ln>
              <a:noFill/>
            </a:ln>
            <a:effectLst/>
            <a:extLst/>
          </p:spPr>
          <p:txBody>
            <a:bodyPr anchor="ctr">
              <a:spAutoFit/>
            </a:bodyPr>
            <a:lstStyle/>
            <a:p>
              <a:pPr>
                <a:defRPr/>
              </a:pPr>
              <a:endParaRPr lang="en-US">
                <a:cs typeface="Arial" charset="0"/>
              </a:endParaRPr>
            </a:p>
          </p:txBody>
        </p:sp>
      </p:grpSp>
      <p:grpSp>
        <p:nvGrpSpPr>
          <p:cNvPr id="5" name="Group 30"/>
          <p:cNvGrpSpPr>
            <a:grpSpLocks/>
          </p:cNvGrpSpPr>
          <p:nvPr/>
        </p:nvGrpSpPr>
        <p:grpSpPr bwMode="auto">
          <a:xfrm>
            <a:off x="2057400" y="4525963"/>
            <a:ext cx="381000" cy="381000"/>
            <a:chOff x="2078" y="1680"/>
            <a:chExt cx="1615" cy="1615"/>
          </a:xfrm>
        </p:grpSpPr>
        <p:sp>
          <p:nvSpPr>
            <p:cNvPr id="228391"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28392"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4" name="Oval 3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n-US">
                <a:cs typeface="Arial" charset="0"/>
              </a:endParaRPr>
            </a:p>
          </p:txBody>
        </p:sp>
        <p:sp>
          <p:nvSpPr>
            <p:cNvPr id="228394" name="Oval 34"/>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6" name="Oval 3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n-US">
                <a:cs typeface="Arial" charset="0"/>
              </a:endParaRPr>
            </a:p>
          </p:txBody>
        </p:sp>
        <p:sp>
          <p:nvSpPr>
            <p:cNvPr id="228396" name="Oval 36"/>
            <p:cNvSpPr>
              <a:spLocks noChangeArrowheads="1"/>
            </p:cNvSpPr>
            <p:nvPr/>
          </p:nvSpPr>
          <p:spPr bwMode="gray">
            <a:xfrm>
              <a:off x="2337" y="1939"/>
              <a:ext cx="1096" cy="1098"/>
            </a:xfrm>
            <a:prstGeom prst="ellipse">
              <a:avLst/>
            </a:prstGeom>
            <a:solidFill>
              <a:srgbClr val="70A3EB"/>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grpSp>
        <p:nvGrpSpPr>
          <p:cNvPr id="6" name="Group 37"/>
          <p:cNvGrpSpPr>
            <a:grpSpLocks/>
          </p:cNvGrpSpPr>
          <p:nvPr/>
        </p:nvGrpSpPr>
        <p:grpSpPr bwMode="auto">
          <a:xfrm>
            <a:off x="1682750" y="5300663"/>
            <a:ext cx="355600" cy="381000"/>
            <a:chOff x="2078" y="1680"/>
            <a:chExt cx="1615" cy="1615"/>
          </a:xfrm>
        </p:grpSpPr>
        <p:sp>
          <p:nvSpPr>
            <p:cNvPr id="228385"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28386" name="Oval 3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1" name="Oval 40"/>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n-US">
                <a:cs typeface="Arial" charset="0"/>
              </a:endParaRPr>
            </a:p>
          </p:txBody>
        </p:sp>
        <p:sp>
          <p:nvSpPr>
            <p:cNvPr id="228388" name="Oval 41"/>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3" name="Oval 42"/>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n-US">
                <a:cs typeface="Arial" charset="0"/>
              </a:endParaRPr>
            </a:p>
          </p:txBody>
        </p:sp>
        <p:sp>
          <p:nvSpPr>
            <p:cNvPr id="228390" name="Oval 43"/>
            <p:cNvSpPr>
              <a:spLocks noChangeArrowheads="1"/>
            </p:cNvSpPr>
            <p:nvPr/>
          </p:nvSpPr>
          <p:spPr bwMode="gray">
            <a:xfrm>
              <a:off x="2337" y="1939"/>
              <a:ext cx="1096" cy="1098"/>
            </a:xfrm>
            <a:prstGeom prst="ellipse">
              <a:avLst/>
            </a:prstGeom>
            <a:solidFill>
              <a:srgbClr val="FF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sp>
        <p:nvSpPr>
          <p:cNvPr id="9231" name="AutoShape 4"/>
          <p:cNvSpPr>
            <a:spLocks noChangeArrowheads="1"/>
          </p:cNvSpPr>
          <p:nvPr/>
        </p:nvSpPr>
        <p:spPr bwMode="gray">
          <a:xfrm>
            <a:off x="1084263" y="5965825"/>
            <a:ext cx="5057775" cy="508000"/>
          </a:xfrm>
          <a:prstGeom prst="roundRect">
            <a:avLst>
              <a:gd name="adj" fmla="val 50000"/>
            </a:avLst>
          </a:prstGeom>
          <a:gradFill rotWithShape="1">
            <a:gsLst>
              <a:gs pos="0">
                <a:srgbClr val="FFFFFF"/>
              </a:gs>
              <a:gs pos="100000">
                <a:srgbClr val="B7E7FF"/>
              </a:gs>
            </a:gsLst>
            <a:lin ang="0" scaled="1"/>
          </a:gradFill>
          <a:ln w="28575" algn="ctr">
            <a:solidFill>
              <a:schemeClr val="tx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a:t>O&amp;M</a:t>
            </a:r>
            <a:r>
              <a:rPr lang="en-US" altLang="en-US"/>
              <a:t> (Operate and Management)</a:t>
            </a:r>
            <a:endParaRPr lang="en-US" altLang="en-US" b="1"/>
          </a:p>
        </p:txBody>
      </p:sp>
      <p:grpSp>
        <p:nvGrpSpPr>
          <p:cNvPr id="7" name="Group 37"/>
          <p:cNvGrpSpPr>
            <a:grpSpLocks/>
          </p:cNvGrpSpPr>
          <p:nvPr/>
        </p:nvGrpSpPr>
        <p:grpSpPr bwMode="auto">
          <a:xfrm>
            <a:off x="785813" y="6015038"/>
            <a:ext cx="355600" cy="381000"/>
            <a:chOff x="2078" y="1680"/>
            <a:chExt cx="1615" cy="1615"/>
          </a:xfrm>
        </p:grpSpPr>
        <p:sp>
          <p:nvSpPr>
            <p:cNvPr id="228379"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28380" name="Oval 3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9" name="Oval 40"/>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n-US">
                <a:cs typeface="Arial" charset="0"/>
              </a:endParaRPr>
            </a:p>
          </p:txBody>
        </p:sp>
        <p:sp>
          <p:nvSpPr>
            <p:cNvPr id="228382" name="Oval 41"/>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1" name="Oval 42"/>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n-US">
                <a:cs typeface="Arial" charset="0"/>
              </a:endParaRPr>
            </a:p>
          </p:txBody>
        </p:sp>
        <p:sp>
          <p:nvSpPr>
            <p:cNvPr id="228384" name="Oval 43"/>
            <p:cNvSpPr>
              <a:spLocks noChangeArrowheads="1"/>
            </p:cNvSpPr>
            <p:nvPr/>
          </p:nvSpPr>
          <p:spPr bwMode="gray">
            <a:xfrm>
              <a:off x="2337" y="1939"/>
              <a:ext cx="1096" cy="1098"/>
            </a:xfrm>
            <a:prstGeom prst="ellipse">
              <a:avLst/>
            </a:prstGeom>
            <a:solidFill>
              <a:srgbClr val="8CB2F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sp>
        <p:nvSpPr>
          <p:cNvPr id="9233" name="AutoShape 8"/>
          <p:cNvSpPr>
            <a:spLocks noChangeArrowheads="1"/>
          </p:cNvSpPr>
          <p:nvPr/>
        </p:nvSpPr>
        <p:spPr bwMode="gray">
          <a:xfrm>
            <a:off x="498475" y="1304925"/>
            <a:ext cx="4878388" cy="508000"/>
          </a:xfrm>
          <a:prstGeom prst="roundRect">
            <a:avLst>
              <a:gd name="adj" fmla="val 50000"/>
            </a:avLst>
          </a:prstGeom>
          <a:gradFill rotWithShape="1">
            <a:gsLst>
              <a:gs pos="0">
                <a:srgbClr val="FFFFFF"/>
              </a:gs>
              <a:gs pos="100000">
                <a:srgbClr val="FFC000"/>
              </a:gs>
              <a:gs pos="100000">
                <a:srgbClr val="B7E7FF"/>
              </a:gs>
            </a:gsLst>
            <a:lin ang="0" scaled="1"/>
          </a:gradFill>
          <a:ln w="28575" algn="ctr">
            <a:solidFill>
              <a:srgbClr val="B2B2B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a:t>BOT</a:t>
            </a:r>
            <a:r>
              <a:rPr lang="en-US" altLang="en-US"/>
              <a:t> (Build - Operate – Transfer )</a:t>
            </a:r>
          </a:p>
        </p:txBody>
      </p:sp>
      <p:grpSp>
        <p:nvGrpSpPr>
          <p:cNvPr id="8" name="Group 9"/>
          <p:cNvGrpSpPr>
            <a:grpSpLocks/>
          </p:cNvGrpSpPr>
          <p:nvPr/>
        </p:nvGrpSpPr>
        <p:grpSpPr bwMode="auto">
          <a:xfrm>
            <a:off x="180975" y="1393825"/>
            <a:ext cx="381000" cy="381000"/>
            <a:chOff x="2078" y="1680"/>
            <a:chExt cx="1615" cy="1615"/>
          </a:xfrm>
        </p:grpSpPr>
        <p:sp>
          <p:nvSpPr>
            <p:cNvPr id="228373"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28374"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7" name="Oval 12"/>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n-US">
                <a:cs typeface="Arial" charset="0"/>
              </a:endParaRPr>
            </a:p>
          </p:txBody>
        </p:sp>
        <p:sp>
          <p:nvSpPr>
            <p:cNvPr id="228376" name="Oval 13"/>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9" name="Oval 14"/>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n-US">
                <a:cs typeface="Arial" charset="0"/>
              </a:endParaRPr>
            </a:p>
          </p:txBody>
        </p:sp>
        <p:sp>
          <p:nvSpPr>
            <p:cNvPr id="228378" name="Oval 15"/>
            <p:cNvSpPr>
              <a:spLocks noChangeArrowheads="1"/>
            </p:cNvSpPr>
            <p:nvPr/>
          </p:nvSpPr>
          <p:spPr bwMode="gray">
            <a:xfrm>
              <a:off x="2337" y="1939"/>
              <a:ext cx="1096" cy="1098"/>
            </a:xfrm>
            <a:prstGeom prst="ellipse">
              <a:avLst/>
            </a:prstGeom>
            <a:solidFill>
              <a:srgbClr val="FFC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circle(in)">
                                      <p:cBhvr>
                                        <p:cTn id="7" dur="2000"/>
                                        <p:tgtEl>
                                          <p:spTgt spid="922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233"/>
                                        </p:tgtEl>
                                        <p:attrNameLst>
                                          <p:attrName>style.visibility</p:attrName>
                                        </p:attrNameLst>
                                      </p:cBhvr>
                                      <p:to>
                                        <p:strVal val="visible"/>
                                      </p:to>
                                    </p:set>
                                    <p:animEffect transition="in" filter="circle(in)">
                                      <p:cBhvr>
                                        <p:cTn id="16" dur="2000"/>
                                        <p:tgtEl>
                                          <p:spTgt spid="9233"/>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circle(in)">
                                      <p:cBhvr>
                                        <p:cTn id="22" dur="2000"/>
                                        <p:tgtEl>
                                          <p:spTgt spid="9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221"/>
                                        </p:tgtEl>
                                        <p:attrNameLst>
                                          <p:attrName>style.visibility</p:attrName>
                                        </p:attrNameLst>
                                      </p:cBhvr>
                                      <p:to>
                                        <p:strVal val="visible"/>
                                      </p:to>
                                    </p:set>
                                    <p:animEffect transition="in" filter="circle(in)">
                                      <p:cBhvr>
                                        <p:cTn id="27" dur="2000"/>
                                        <p:tgtEl>
                                          <p:spTgt spid="92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222"/>
                                        </p:tgtEl>
                                        <p:attrNameLst>
                                          <p:attrName>style.visibility</p:attrName>
                                        </p:attrNameLst>
                                      </p:cBhvr>
                                      <p:to>
                                        <p:strVal val="visible"/>
                                      </p:to>
                                    </p:set>
                                    <p:animEffect transition="in" filter="circle(in)">
                                      <p:cBhvr>
                                        <p:cTn id="30" dur="2000"/>
                                        <p:tgtEl>
                                          <p:spTgt spid="922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223"/>
                                        </p:tgtEl>
                                        <p:attrNameLst>
                                          <p:attrName>style.visibility</p:attrName>
                                        </p:attrNameLst>
                                      </p:cBhvr>
                                      <p:to>
                                        <p:strVal val="visible"/>
                                      </p:to>
                                    </p:set>
                                    <p:animEffect transition="in" filter="circle(in)">
                                      <p:cBhvr>
                                        <p:cTn id="33" dur="2000"/>
                                        <p:tgtEl>
                                          <p:spTgt spid="9223"/>
                                        </p:tgtEl>
                                      </p:cBhvr>
                                    </p:animEffect>
                                  </p:childTnLst>
                                </p:cTn>
                              </p:par>
                              <p:par>
                                <p:cTn id="34" presetID="6"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par>
                                <p:cTn id="37" presetID="6"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par>
                                <p:cTn id="40" presetID="6" presetClass="entr" presetSubtype="16"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ircle(in)">
                                      <p:cBhvr>
                                        <p:cTn id="42" dur="20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231"/>
                                        </p:tgtEl>
                                        <p:attrNameLst>
                                          <p:attrName>style.visibility</p:attrName>
                                        </p:attrNameLst>
                                      </p:cBhvr>
                                      <p:to>
                                        <p:strVal val="visible"/>
                                      </p:to>
                                    </p:set>
                                    <p:animEffect transition="in" filter="circle(in)">
                                      <p:cBhvr>
                                        <p:cTn id="47" dur="2000"/>
                                        <p:tgtEl>
                                          <p:spTgt spid="9231"/>
                                        </p:tgtEl>
                                      </p:cBhvr>
                                    </p:animEffect>
                                  </p:childTnLst>
                                </p:cTn>
                              </p:par>
                              <p:par>
                                <p:cTn id="48" presetID="6" presetClass="entr" presetSubtype="16"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224" grpId="0" animBg="1"/>
      <p:bldP spid="9231" grpId="0" animBg="1"/>
      <p:bldP spid="9233"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endParaRPr lang="en-US" altLang="en-US"/>
          </a:p>
        </p:txBody>
      </p:sp>
      <p:sp>
        <p:nvSpPr>
          <p:cNvPr id="229379" name="Content Placeholder 2"/>
          <p:cNvSpPr>
            <a:spLocks noGrp="1"/>
          </p:cNvSpPr>
          <p:nvPr>
            <p:ph idx="1"/>
          </p:nvPr>
        </p:nvSpPr>
        <p:spPr>
          <a:xfrm>
            <a:off x="0" y="304800"/>
            <a:ext cx="9144000" cy="5903913"/>
          </a:xfrm>
        </p:spPr>
        <p:txBody>
          <a:bodyPr/>
          <a:lstStyle/>
          <a:p>
            <a:pPr algn="just">
              <a:buFont typeface="Wingdings" panose="05000000000000000000" pitchFamily="2" charset="2"/>
              <a:buNone/>
            </a:pPr>
            <a:r>
              <a:rPr lang="en-US" altLang="en-US" sz="2200" b="1">
                <a:solidFill>
                  <a:srgbClr val="00B0F0"/>
                </a:solidFill>
              </a:rPr>
              <a:t>	</a:t>
            </a:r>
            <a:r>
              <a:rPr lang="en-US" altLang="en-US" sz="2100" b="1">
                <a:solidFill>
                  <a:srgbClr val="00B0F0"/>
                </a:solidFill>
              </a:rPr>
              <a:t>Hợp đồng dự án bao gồm:</a:t>
            </a:r>
            <a:r>
              <a:rPr lang="en-US" altLang="en-US" sz="2100" b="1"/>
              <a:t> là các hợp đồng sau đây và các hợp đồng tương tự khác do Bộ, ngành và UBND  cấp tỉnh đề xuất trình TTCP xem xét, quyết định: </a:t>
            </a:r>
            <a:endParaRPr lang="en-US" altLang="en-US" sz="2100" b="1">
              <a:solidFill>
                <a:srgbClr val="00B0F0"/>
              </a:solidFill>
            </a:endParaRPr>
          </a:p>
          <a:p>
            <a:pPr algn="just">
              <a:buFont typeface="Wingdings" panose="05000000000000000000" pitchFamily="2" charset="2"/>
              <a:buNone/>
            </a:pPr>
            <a:endParaRPr lang="en-US" altLang="en-US" sz="2100" b="1">
              <a:solidFill>
                <a:srgbClr val="00B0F0"/>
              </a:solidFill>
            </a:endParaRPr>
          </a:p>
          <a:p>
            <a:pPr algn="just"/>
            <a:r>
              <a:rPr lang="en-US" altLang="en-US" sz="2100" b="1"/>
              <a:t>Hợp đồng XD - KD - CG (BOT) </a:t>
            </a:r>
            <a:r>
              <a:rPr lang="en-US" altLang="en-US" sz="2100">
                <a:solidFill>
                  <a:srgbClr val="002060"/>
                </a:solidFill>
              </a:rPr>
              <a:t>Build-Operate-Transfer</a:t>
            </a:r>
            <a:endParaRPr lang="en-US" altLang="en-US" sz="2100" b="1">
              <a:solidFill>
                <a:srgbClr val="002060"/>
              </a:solidFill>
            </a:endParaRPr>
          </a:p>
          <a:p>
            <a:pPr algn="just"/>
            <a:endParaRPr lang="en-US" altLang="en-US" sz="2100" b="1"/>
          </a:p>
          <a:p>
            <a:pPr algn="just"/>
            <a:r>
              <a:rPr lang="en-US" altLang="en-US" sz="2100" b="1"/>
              <a:t>Hợp đồng XD- CG- KD (BTO)</a:t>
            </a:r>
            <a:r>
              <a:rPr lang="en-US" altLang="en-US" sz="2100" b="1">
                <a:solidFill>
                  <a:srgbClr val="FF0000"/>
                </a:solidFill>
              </a:rPr>
              <a:t> </a:t>
            </a:r>
            <a:r>
              <a:rPr lang="en-US" altLang="en-US" sz="2100" i="1"/>
              <a:t>Build-transfer-operate</a:t>
            </a:r>
          </a:p>
          <a:p>
            <a:pPr algn="just">
              <a:buFont typeface="Wingdings" panose="05000000000000000000" pitchFamily="2" charset="2"/>
              <a:buNone/>
            </a:pPr>
            <a:endParaRPr lang="en-US" altLang="en-US" sz="2100" i="1"/>
          </a:p>
          <a:p>
            <a:pPr algn="just"/>
            <a:r>
              <a:rPr lang="en-US" altLang="en-US" sz="2100" b="1"/>
              <a:t>Hợp đồng XD-CG (BT) </a:t>
            </a:r>
            <a:r>
              <a:rPr lang="en-US" altLang="en-US" sz="2100" i="1"/>
              <a:t>Build-transfer</a:t>
            </a:r>
          </a:p>
          <a:p>
            <a:pPr algn="just"/>
            <a:endParaRPr lang="en-US" altLang="en-US" sz="2100" b="1"/>
          </a:p>
          <a:p>
            <a:pPr algn="just"/>
            <a:r>
              <a:rPr lang="en-US" altLang="en-US" sz="2100" b="1"/>
              <a:t>Hợp đồng XD-SH-KD (BOO)</a:t>
            </a:r>
            <a:r>
              <a:rPr lang="en-US" altLang="en-US" sz="2100" i="1"/>
              <a:t> Build, Own, Operate</a:t>
            </a:r>
            <a:endParaRPr lang="en-US" altLang="en-US" sz="2100" b="1"/>
          </a:p>
          <a:p>
            <a:pPr algn="just"/>
            <a:endParaRPr lang="en-US" altLang="en-US" sz="2100" b="1"/>
          </a:p>
          <a:p>
            <a:pPr algn="just"/>
            <a:r>
              <a:rPr lang="en-US" altLang="en-US" sz="2100" b="1"/>
              <a:t>Hợp đồng XD-CG- Thuê dịch vụ (BTL)</a:t>
            </a:r>
            <a:r>
              <a:rPr lang="en-US" altLang="en-US" sz="2100" i="1"/>
              <a:t> Build, Transfer</a:t>
            </a:r>
            <a:r>
              <a:rPr lang="en-US" altLang="en-US" sz="2100" b="1"/>
              <a:t> ,</a:t>
            </a:r>
            <a:r>
              <a:rPr lang="en-US" altLang="en-US" sz="2100" i="1"/>
              <a:t> Lease</a:t>
            </a:r>
            <a:endParaRPr lang="en-US" altLang="en-US" sz="2100" b="1"/>
          </a:p>
          <a:p>
            <a:pPr algn="just"/>
            <a:endParaRPr lang="en-US" altLang="en-US" sz="2100" b="1"/>
          </a:p>
          <a:p>
            <a:pPr algn="just"/>
            <a:r>
              <a:rPr lang="en-US" altLang="en-US" sz="2100" b="1"/>
              <a:t>Hợp đồng XD- Thuê dịch vụ - CG (BLT) </a:t>
            </a:r>
            <a:r>
              <a:rPr lang="en-US" altLang="en-US" sz="2100" i="1"/>
              <a:t>Build,Lease,Transfer</a:t>
            </a:r>
            <a:r>
              <a:rPr lang="en-US" altLang="en-US" sz="2100" b="1"/>
              <a:t> </a:t>
            </a:r>
          </a:p>
          <a:p>
            <a:pPr algn="just"/>
            <a:endParaRPr lang="en-US" altLang="en-US" sz="2100" b="1"/>
          </a:p>
          <a:p>
            <a:pPr algn="just"/>
            <a:r>
              <a:rPr lang="en-US" altLang="en-US" sz="2100" b="1"/>
              <a:t>HĐ Kinh doanh - Quản lý (O&amp;M) </a:t>
            </a:r>
            <a:r>
              <a:rPr lang="en-US" altLang="en-US" sz="2100" i="1"/>
              <a:t>Operate and Management </a:t>
            </a:r>
            <a:endParaRPr lang="en-US" altLang="en-US" sz="2100" b="1" i="1"/>
          </a:p>
          <a:p>
            <a:pPr algn="just"/>
            <a:endParaRPr lang="en-US" altLang="en-US" sz="2200" b="1"/>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Pentagon 3"/>
          <p:cNvSpPr>
            <a:spLocks noChangeArrowheads="1"/>
          </p:cNvSpPr>
          <p:nvPr/>
        </p:nvSpPr>
        <p:spPr bwMode="auto">
          <a:xfrm>
            <a:off x="219075" y="231775"/>
            <a:ext cx="8734425" cy="1296988"/>
          </a:xfrm>
          <a:prstGeom prst="homePlate">
            <a:avLst>
              <a:gd name="adj" fmla="val 49978"/>
            </a:avLst>
          </a:prstGeom>
          <a:solidFill>
            <a:schemeClr val="accent1">
              <a:alpha val="90195"/>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0403" name="Title 3"/>
          <p:cNvSpPr>
            <a:spLocks noGrp="1"/>
          </p:cNvSpPr>
          <p:nvPr>
            <p:ph type="title"/>
          </p:nvPr>
        </p:nvSpPr>
        <p:spPr>
          <a:xfrm>
            <a:off x="0" y="358775"/>
            <a:ext cx="8816975" cy="1046163"/>
          </a:xfrm>
        </p:spPr>
        <p:txBody>
          <a:bodyPr/>
          <a:lstStyle/>
          <a:p>
            <a:pPr marL="365125"/>
            <a:r>
              <a:rPr lang="en-US" altLang="en-US" sz="3000" b="1" i="1">
                <a:solidFill>
                  <a:srgbClr val="FF0000"/>
                </a:solidFill>
              </a:rPr>
              <a:t>Hợp đồng xây dựng - kinh doanh - chuyển giao (BOT)</a:t>
            </a:r>
            <a:endParaRPr lang="en-US" altLang="en-US" sz="3000" b="1" i="1">
              <a:solidFill>
                <a:srgbClr val="FF0000"/>
              </a:solidFill>
              <a:latin typeface="Heydings Common Icons" charset="0"/>
            </a:endParaRPr>
          </a:p>
        </p:txBody>
      </p:sp>
      <p:sp>
        <p:nvSpPr>
          <p:cNvPr id="10244" name="Subtitle 2"/>
          <p:cNvSpPr>
            <a:spLocks noGrp="1"/>
          </p:cNvSpPr>
          <p:nvPr>
            <p:ph idx="1"/>
          </p:nvPr>
        </p:nvSpPr>
        <p:spPr>
          <a:xfrm>
            <a:off x="304800" y="1638300"/>
            <a:ext cx="4718050" cy="4495800"/>
          </a:xfrm>
        </p:spPr>
        <p:txBody>
          <a:bodyPr/>
          <a:lstStyle/>
          <a:p>
            <a:pPr>
              <a:buFont typeface="Arial" panose="020B0604020202020204" pitchFamily="34" charset="0"/>
              <a:buChar char="•"/>
            </a:pPr>
            <a:endParaRPr lang="en-US" altLang="en-US"/>
          </a:p>
          <a:p>
            <a:pPr algn="just">
              <a:buFont typeface="Arial" panose="020B0604020202020204" pitchFamily="34" charset="0"/>
              <a:buChar char="•"/>
            </a:pPr>
            <a:r>
              <a:rPr lang="en-US" altLang="en-US" sz="2600" b="1"/>
              <a:t>Ký giữa nhà nước và nhà đầu tư để xây dựng công trình kết cấu hạ tầng</a:t>
            </a:r>
          </a:p>
          <a:p>
            <a:pPr algn="just">
              <a:buFont typeface="Arial" panose="020B0604020202020204" pitchFamily="34" charset="0"/>
              <a:buChar char="•"/>
            </a:pPr>
            <a:r>
              <a:rPr lang="en-US" altLang="en-US" sz="2600" b="1"/>
              <a:t>Sau khi hoàn thành, nhà đầu tư được quyền kinh doanh trong một thời hạn </a:t>
            </a:r>
          </a:p>
          <a:p>
            <a:pPr algn="just">
              <a:buFont typeface="Arial" panose="020B0604020202020204" pitchFamily="34" charset="0"/>
              <a:buChar char="•"/>
            </a:pPr>
            <a:r>
              <a:rPr lang="en-US" altLang="en-US" sz="2600" b="1"/>
              <a:t>Hết thời hạn, nhà đầu tư chuyển giao công trình đó cho nhà nước</a:t>
            </a:r>
          </a:p>
        </p:txBody>
      </p:sp>
      <p:pic>
        <p:nvPicPr>
          <p:cNvPr id="102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1609725"/>
            <a:ext cx="38227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
          <p:cNvSpPr txBox="1">
            <a:spLocks noChangeArrowheads="1"/>
          </p:cNvSpPr>
          <p:nvPr/>
        </p:nvSpPr>
        <p:spPr bwMode="auto">
          <a:xfrm>
            <a:off x="5130800" y="6018213"/>
            <a:ext cx="3725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b="1"/>
              <a:t>Dự án nâng câp cải tạo Quốc lộ 1A đoạn Hà Nội – Bắc Giang </a:t>
            </a:r>
          </a:p>
        </p:txBody>
      </p:sp>
      <p:pic>
        <p:nvPicPr>
          <p:cNvPr id="10247"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2205038"/>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713" y="3379788"/>
            <a:ext cx="4699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1816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arn(inVertical)">
                                      <p:cBhvr>
                                        <p:cTn id="7" dur="500"/>
                                        <p:tgtEl>
                                          <p:spTgt spid="10247"/>
                                        </p:tgtEl>
                                      </p:cBhvr>
                                    </p:animEffect>
                                  </p:childTnLst>
                                </p:cTn>
                              </p:par>
                              <p:par>
                                <p:cTn id="8" presetID="16" presetClass="entr" presetSubtype="21" fill="hold" nodeType="withEffect">
                                  <p:stCondLst>
                                    <p:cond delay="0"/>
                                  </p:stCondLst>
                                  <p:childTnLst>
                                    <p:set>
                                      <p:cBhvr>
                                        <p:cTn id="9" dur="1" fill="hold">
                                          <p:stCondLst>
                                            <p:cond delay="0"/>
                                          </p:stCondLst>
                                        </p:cTn>
                                        <p:tgtEl>
                                          <p:spTgt spid="10248"/>
                                        </p:tgtEl>
                                        <p:attrNameLst>
                                          <p:attrName>style.visibility</p:attrName>
                                        </p:attrNameLst>
                                      </p:cBhvr>
                                      <p:to>
                                        <p:strVal val="visible"/>
                                      </p:to>
                                    </p:set>
                                    <p:animEffect transition="in" filter="barn(inVertical)">
                                      <p:cBhvr>
                                        <p:cTn id="10" dur="500"/>
                                        <p:tgtEl>
                                          <p:spTgt spid="10248"/>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9"/>
                                        </p:tgtEl>
                                        <p:attrNameLst>
                                          <p:attrName>style.visibility</p:attrName>
                                        </p:attrNameLst>
                                      </p:cBhvr>
                                      <p:to>
                                        <p:strVal val="visible"/>
                                      </p:to>
                                    </p:set>
                                    <p:animEffect transition="in" filter="barn(inVertical)">
                                      <p:cBhvr>
                                        <p:cTn id="13" dur="500"/>
                                        <p:tgtEl>
                                          <p:spTgt spid="1024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244">
                                            <p:txEl>
                                              <p:pRg st="1" end="1"/>
                                            </p:txEl>
                                          </p:spTgt>
                                        </p:tgtEl>
                                        <p:attrNameLst>
                                          <p:attrName>style.visibility</p:attrName>
                                        </p:attrNameLst>
                                      </p:cBhvr>
                                      <p:to>
                                        <p:strVal val="visible"/>
                                      </p:to>
                                    </p:set>
                                    <p:animEffect transition="in" filter="barn(inVertical)">
                                      <p:cBhvr>
                                        <p:cTn id="16" dur="500"/>
                                        <p:tgtEl>
                                          <p:spTgt spid="1024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244">
                                            <p:txEl>
                                              <p:pRg st="2" end="2"/>
                                            </p:txEl>
                                          </p:spTgt>
                                        </p:tgtEl>
                                        <p:attrNameLst>
                                          <p:attrName>style.visibility</p:attrName>
                                        </p:attrNameLst>
                                      </p:cBhvr>
                                      <p:to>
                                        <p:strVal val="visible"/>
                                      </p:to>
                                    </p:set>
                                    <p:animEffect transition="in" filter="barn(inVertical)">
                                      <p:cBhvr>
                                        <p:cTn id="21" dur="500"/>
                                        <p:tgtEl>
                                          <p:spTgt spid="10244">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244">
                                            <p:txEl>
                                              <p:pRg st="3" end="3"/>
                                            </p:txEl>
                                          </p:spTgt>
                                        </p:tgtEl>
                                        <p:attrNameLst>
                                          <p:attrName>style.visibility</p:attrName>
                                        </p:attrNameLst>
                                      </p:cBhvr>
                                      <p:to>
                                        <p:strVal val="visible"/>
                                      </p:to>
                                    </p:set>
                                    <p:animEffect transition="in" filter="barn(inVertical)">
                                      <p:cBhvr>
                                        <p:cTn id="26" dur="500"/>
                                        <p:tgtEl>
                                          <p:spTgt spid="10244">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0245"/>
                                        </p:tgtEl>
                                        <p:attrNameLst>
                                          <p:attrName>style.visibility</p:attrName>
                                        </p:attrNameLst>
                                      </p:cBhvr>
                                      <p:to>
                                        <p:strVal val="visible"/>
                                      </p:to>
                                    </p:set>
                                    <p:animEffect transition="in" filter="fade">
                                      <p:cBhvr>
                                        <p:cTn id="31" dur="500"/>
                                        <p:tgtEl>
                                          <p:spTgt spid="102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46"/>
                                        </p:tgtEl>
                                        <p:attrNameLst>
                                          <p:attrName>style.visibility</p:attrName>
                                        </p:attrNameLst>
                                      </p:cBhvr>
                                      <p:to>
                                        <p:strVal val="visible"/>
                                      </p:to>
                                    </p:set>
                                    <p:animEffect transition="in" filter="fade">
                                      <p:cBhvr>
                                        <p:cTn id="34"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10246"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Pentagon 3"/>
          <p:cNvSpPr>
            <a:spLocks noChangeArrowheads="1"/>
          </p:cNvSpPr>
          <p:nvPr/>
        </p:nvSpPr>
        <p:spPr bwMode="auto">
          <a:xfrm>
            <a:off x="219075" y="231775"/>
            <a:ext cx="8734425" cy="1296988"/>
          </a:xfrm>
          <a:prstGeom prst="homePlate">
            <a:avLst>
              <a:gd name="adj" fmla="val 49978"/>
            </a:avLst>
          </a:prstGeom>
          <a:solidFill>
            <a:schemeClr val="accent1">
              <a:alpha val="90195"/>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1427" name="Title 3"/>
          <p:cNvSpPr>
            <a:spLocks noGrp="1"/>
          </p:cNvSpPr>
          <p:nvPr>
            <p:ph type="title"/>
          </p:nvPr>
        </p:nvSpPr>
        <p:spPr>
          <a:xfrm>
            <a:off x="0" y="358775"/>
            <a:ext cx="8816975" cy="1046163"/>
          </a:xfrm>
        </p:spPr>
        <p:txBody>
          <a:bodyPr/>
          <a:lstStyle/>
          <a:p>
            <a:pPr marL="365125"/>
            <a:r>
              <a:rPr lang="vi-VN" altLang="en-US" sz="3200" b="1" i="1">
                <a:solidFill>
                  <a:srgbClr val="FF0000"/>
                </a:solidFill>
              </a:rPr>
              <a:t>Hợp đồng Xây dựng - Chuyển giao - Kinh doanh </a:t>
            </a:r>
            <a:r>
              <a:rPr lang="en-US" altLang="en-US" sz="3200" b="1" i="1">
                <a:solidFill>
                  <a:srgbClr val="FF0000"/>
                </a:solidFill>
              </a:rPr>
              <a:t>(</a:t>
            </a:r>
            <a:r>
              <a:rPr lang="vi-VN" altLang="en-US" sz="3200" b="1" i="1">
                <a:solidFill>
                  <a:srgbClr val="FF0000"/>
                </a:solidFill>
              </a:rPr>
              <a:t>BTO</a:t>
            </a:r>
            <a:r>
              <a:rPr lang="en-US" altLang="en-US" sz="3200" b="1" i="1">
                <a:solidFill>
                  <a:srgbClr val="FF0000"/>
                </a:solidFill>
              </a:rPr>
              <a:t>)</a:t>
            </a:r>
            <a:endParaRPr lang="en-US" altLang="en-US" sz="3200" b="1" i="1">
              <a:solidFill>
                <a:srgbClr val="FF0000"/>
              </a:solidFill>
              <a:latin typeface="Heydings Common Icons" charset="0"/>
            </a:endParaRPr>
          </a:p>
        </p:txBody>
      </p:sp>
      <p:sp>
        <p:nvSpPr>
          <p:cNvPr id="11268" name="Subtitle 2"/>
          <p:cNvSpPr>
            <a:spLocks noGrp="1"/>
          </p:cNvSpPr>
          <p:nvPr>
            <p:ph idx="1"/>
          </p:nvPr>
        </p:nvSpPr>
        <p:spPr>
          <a:xfrm>
            <a:off x="263525" y="1917700"/>
            <a:ext cx="4281488" cy="4495800"/>
          </a:xfrm>
        </p:spPr>
        <p:txBody>
          <a:bodyPr/>
          <a:lstStyle/>
          <a:p>
            <a:pPr algn="just">
              <a:buFont typeface="Arial" panose="020B0604020202020204" pitchFamily="34" charset="0"/>
              <a:buChar char="•"/>
            </a:pPr>
            <a:r>
              <a:rPr lang="en-US" altLang="en-US" sz="2600" b="1"/>
              <a:t>K</a:t>
            </a:r>
            <a:r>
              <a:rPr lang="vi-VN" altLang="en-US" sz="2600" b="1"/>
              <a:t>ý giữa nhà nước và nhà đầu tư để xây dựng công trình kết cấu hạ tầng</a:t>
            </a:r>
            <a:endParaRPr lang="en-US" altLang="en-US" sz="2600" b="1"/>
          </a:p>
          <a:p>
            <a:pPr algn="just">
              <a:buFont typeface="Arial" panose="020B0604020202020204" pitchFamily="34" charset="0"/>
              <a:buChar char="•"/>
            </a:pPr>
            <a:r>
              <a:rPr lang="en-US" altLang="en-US" sz="2600" b="1"/>
              <a:t>S</a:t>
            </a:r>
            <a:r>
              <a:rPr lang="vi-VN" altLang="en-US" sz="2600" b="1"/>
              <a:t>au khi hoàn thành công trình, nhà đầu tư chuyển giao cho nhà nước</a:t>
            </a:r>
            <a:endParaRPr lang="en-US" altLang="en-US" sz="2600" b="1"/>
          </a:p>
          <a:p>
            <a:pPr algn="just">
              <a:buFont typeface="Arial" panose="020B0604020202020204" pitchFamily="34" charset="0"/>
              <a:buChar char="•"/>
            </a:pPr>
            <a:r>
              <a:rPr lang="en-US" altLang="en-US" sz="2600" b="1"/>
              <a:t>Đ</a:t>
            </a:r>
            <a:r>
              <a:rPr lang="vi-VN" altLang="en-US" sz="2600" b="1"/>
              <a:t>ược quyền kinh doanh công trình đó trong một thời hạn nhất định.</a:t>
            </a:r>
            <a:endParaRPr lang="en-US" altLang="en-US" sz="2600" b="1"/>
          </a:p>
          <a:p>
            <a:pPr algn="just">
              <a:buFont typeface="Arial" panose="020B0604020202020204" pitchFamily="34" charset="0"/>
              <a:buChar char="•"/>
            </a:pPr>
            <a:endParaRPr lang="en-US" altLang="en-US" sz="2600" b="1"/>
          </a:p>
        </p:txBody>
      </p:sp>
      <p:pic>
        <p:nvPicPr>
          <p:cNvPr id="112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1733550"/>
            <a:ext cx="40640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
          <p:cNvSpPr txBox="1">
            <a:spLocks noChangeArrowheads="1"/>
          </p:cNvSpPr>
          <p:nvPr/>
        </p:nvSpPr>
        <p:spPr bwMode="auto">
          <a:xfrm>
            <a:off x="4889500" y="6127750"/>
            <a:ext cx="406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b="1"/>
              <a:t>Dự án Cầu Phú Mỹ </a:t>
            </a:r>
          </a:p>
        </p:txBody>
      </p:sp>
      <p:pic>
        <p:nvPicPr>
          <p:cNvPr id="11271"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200025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699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102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ipe(down)">
                                      <p:cBhvr>
                                        <p:cTn id="7" dur="500"/>
                                        <p:tgtEl>
                                          <p:spTgt spid="11271"/>
                                        </p:tgtEl>
                                      </p:cBhvr>
                                    </p:animEffect>
                                  </p:childTnLst>
                                </p:cTn>
                              </p:par>
                              <p:par>
                                <p:cTn id="8" presetID="22" presetClass="entr" presetSubtype="4" fill="hold" nodeType="withEffect">
                                  <p:stCondLst>
                                    <p:cond delay="0"/>
                                  </p:stCondLst>
                                  <p:childTnLst>
                                    <p:set>
                                      <p:cBhvr>
                                        <p:cTn id="9" dur="1" fill="hold">
                                          <p:stCondLst>
                                            <p:cond delay="0"/>
                                          </p:stCondLst>
                                        </p:cTn>
                                        <p:tgtEl>
                                          <p:spTgt spid="11272"/>
                                        </p:tgtEl>
                                        <p:attrNameLst>
                                          <p:attrName>style.visibility</p:attrName>
                                        </p:attrNameLst>
                                      </p:cBhvr>
                                      <p:to>
                                        <p:strVal val="visible"/>
                                      </p:to>
                                    </p:set>
                                    <p:animEffect transition="in" filter="wipe(down)">
                                      <p:cBhvr>
                                        <p:cTn id="10" dur="500"/>
                                        <p:tgtEl>
                                          <p:spTgt spid="11272"/>
                                        </p:tgtEl>
                                      </p:cBhvr>
                                    </p:animEffect>
                                  </p:childTnLst>
                                </p:cTn>
                              </p:par>
                              <p:par>
                                <p:cTn id="11" presetID="22" presetClass="entr" presetSubtype="4" fill="hold" nodeType="withEffect">
                                  <p:stCondLst>
                                    <p:cond delay="0"/>
                                  </p:stCondLst>
                                  <p:childTnLst>
                                    <p:set>
                                      <p:cBhvr>
                                        <p:cTn id="12" dur="1" fill="hold">
                                          <p:stCondLst>
                                            <p:cond delay="0"/>
                                          </p:stCondLst>
                                        </p:cTn>
                                        <p:tgtEl>
                                          <p:spTgt spid="11273"/>
                                        </p:tgtEl>
                                        <p:attrNameLst>
                                          <p:attrName>style.visibility</p:attrName>
                                        </p:attrNameLst>
                                      </p:cBhvr>
                                      <p:to>
                                        <p:strVal val="visible"/>
                                      </p:to>
                                    </p:set>
                                    <p:animEffect transition="in" filter="wipe(down)">
                                      <p:cBhvr>
                                        <p:cTn id="13" dur="500"/>
                                        <p:tgtEl>
                                          <p:spTgt spid="1127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268">
                                            <p:txEl>
                                              <p:pRg st="0" end="0"/>
                                            </p:txEl>
                                          </p:spTgt>
                                        </p:tgtEl>
                                        <p:attrNameLst>
                                          <p:attrName>style.visibility</p:attrName>
                                        </p:attrNameLst>
                                      </p:cBhvr>
                                      <p:to>
                                        <p:strVal val="visible"/>
                                      </p:to>
                                    </p:set>
                                    <p:animEffect transition="in" filter="wipe(down)">
                                      <p:cBhvr>
                                        <p:cTn id="16" dur="500"/>
                                        <p:tgtEl>
                                          <p:spTgt spid="1126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268">
                                            <p:txEl>
                                              <p:pRg st="1" end="1"/>
                                            </p:txEl>
                                          </p:spTgt>
                                        </p:tgtEl>
                                        <p:attrNameLst>
                                          <p:attrName>style.visibility</p:attrName>
                                        </p:attrNameLst>
                                      </p:cBhvr>
                                      <p:to>
                                        <p:strVal val="visible"/>
                                      </p:to>
                                    </p:set>
                                    <p:animEffect transition="in" filter="wipe(down)">
                                      <p:cBhvr>
                                        <p:cTn id="21" dur="500"/>
                                        <p:tgtEl>
                                          <p:spTgt spid="1126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268">
                                            <p:txEl>
                                              <p:pRg st="2" end="2"/>
                                            </p:txEl>
                                          </p:spTgt>
                                        </p:tgtEl>
                                        <p:attrNameLst>
                                          <p:attrName>style.visibility</p:attrName>
                                        </p:attrNameLst>
                                      </p:cBhvr>
                                      <p:to>
                                        <p:strVal val="visible"/>
                                      </p:to>
                                    </p:set>
                                    <p:animEffect transition="in" filter="wipe(down)">
                                      <p:cBhvr>
                                        <p:cTn id="26" dur="500"/>
                                        <p:tgtEl>
                                          <p:spTgt spid="1126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269"/>
                                        </p:tgtEl>
                                        <p:attrNameLst>
                                          <p:attrName>style.visibility</p:attrName>
                                        </p:attrNameLst>
                                      </p:cBhvr>
                                      <p:to>
                                        <p:strVal val="visible"/>
                                      </p:to>
                                    </p:set>
                                    <p:animEffect transition="in" filter="fade">
                                      <p:cBhvr>
                                        <p:cTn id="31" dur="500"/>
                                        <p:tgtEl>
                                          <p:spTgt spid="112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270"/>
                                        </p:tgtEl>
                                        <p:attrNameLst>
                                          <p:attrName>style.visibility</p:attrName>
                                        </p:attrNameLst>
                                      </p:cBhvr>
                                      <p:to>
                                        <p:strVal val="visible"/>
                                      </p:to>
                                    </p:set>
                                    <p:animEffect transition="in" filter="fade">
                                      <p:cBhvr>
                                        <p:cTn id="34"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11270"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Pentagon 3"/>
          <p:cNvSpPr>
            <a:spLocks noChangeArrowheads="1"/>
          </p:cNvSpPr>
          <p:nvPr/>
        </p:nvSpPr>
        <p:spPr bwMode="auto">
          <a:xfrm>
            <a:off x="219075" y="231775"/>
            <a:ext cx="8610600" cy="969963"/>
          </a:xfrm>
          <a:prstGeom prst="homePlate">
            <a:avLst>
              <a:gd name="adj" fmla="val 49935"/>
            </a:avLst>
          </a:prstGeom>
          <a:solidFill>
            <a:schemeClr val="accent1">
              <a:alpha val="90195"/>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solidFill>
                <a:schemeClr val="bg1"/>
              </a:solidFill>
            </a:endParaRPr>
          </a:p>
        </p:txBody>
      </p:sp>
      <p:sp>
        <p:nvSpPr>
          <p:cNvPr id="232451" name="Title 3"/>
          <p:cNvSpPr>
            <a:spLocks noGrp="1"/>
          </p:cNvSpPr>
          <p:nvPr>
            <p:ph type="title"/>
          </p:nvPr>
        </p:nvSpPr>
        <p:spPr>
          <a:xfrm>
            <a:off x="0" y="358775"/>
            <a:ext cx="8816975" cy="787400"/>
          </a:xfrm>
        </p:spPr>
        <p:txBody>
          <a:bodyPr/>
          <a:lstStyle/>
          <a:p>
            <a:pPr marL="365125"/>
            <a:r>
              <a:rPr lang="vi-VN" altLang="en-US" sz="3200" b="1" i="1">
                <a:solidFill>
                  <a:srgbClr val="FF0000"/>
                </a:solidFill>
              </a:rPr>
              <a:t>Hợp đồng Xây dựng - Chuyển giao </a:t>
            </a:r>
            <a:r>
              <a:rPr lang="en-US" altLang="en-US" sz="3200" b="1" i="1">
                <a:solidFill>
                  <a:srgbClr val="FF0000"/>
                </a:solidFill>
              </a:rPr>
              <a:t>(</a:t>
            </a:r>
            <a:r>
              <a:rPr lang="vi-VN" altLang="en-US" sz="3200" b="1" i="1">
                <a:solidFill>
                  <a:srgbClr val="FF0000"/>
                </a:solidFill>
              </a:rPr>
              <a:t>BT</a:t>
            </a:r>
            <a:r>
              <a:rPr lang="en-US" altLang="en-US" sz="3200" b="1" i="1">
                <a:solidFill>
                  <a:srgbClr val="FF0000"/>
                </a:solidFill>
              </a:rPr>
              <a:t>)</a:t>
            </a:r>
            <a:endParaRPr lang="en-US" altLang="en-US" sz="3200" b="1" i="1">
              <a:solidFill>
                <a:srgbClr val="FF0000"/>
              </a:solidFill>
              <a:latin typeface="Heydings Common Icons" charset="0"/>
            </a:endParaRPr>
          </a:p>
        </p:txBody>
      </p:sp>
      <p:sp>
        <p:nvSpPr>
          <p:cNvPr id="12292" name="Subtitle 2"/>
          <p:cNvSpPr>
            <a:spLocks noGrp="1"/>
          </p:cNvSpPr>
          <p:nvPr>
            <p:ph idx="1"/>
          </p:nvPr>
        </p:nvSpPr>
        <p:spPr>
          <a:xfrm>
            <a:off x="304800" y="1638300"/>
            <a:ext cx="4430713" cy="4495800"/>
          </a:xfrm>
        </p:spPr>
        <p:txBody>
          <a:bodyPr/>
          <a:lstStyle/>
          <a:p>
            <a:pPr algn="just">
              <a:buFont typeface="Arial" panose="020B0604020202020204" pitchFamily="34" charset="0"/>
              <a:buChar char="•"/>
            </a:pPr>
            <a:r>
              <a:rPr lang="en-US" altLang="en-US" sz="2600" b="1"/>
              <a:t>K</a:t>
            </a:r>
            <a:r>
              <a:rPr lang="vi-VN" altLang="en-US" sz="2600" b="1"/>
              <a:t>ý giữa</a:t>
            </a:r>
            <a:r>
              <a:rPr lang="en-US" altLang="en-US" sz="2600" b="1"/>
              <a:t> </a:t>
            </a:r>
            <a:r>
              <a:rPr lang="vi-VN" altLang="en-US" sz="2600" b="1"/>
              <a:t>nhà nước và nhà đầu tư để xây dựng công trình kết cấu hạ tầng</a:t>
            </a:r>
            <a:endParaRPr lang="en-US" altLang="en-US" sz="2600" b="1"/>
          </a:p>
          <a:p>
            <a:pPr algn="just">
              <a:buFont typeface="Arial" panose="020B0604020202020204" pitchFamily="34" charset="0"/>
              <a:buChar char="•"/>
            </a:pPr>
            <a:r>
              <a:rPr lang="en-US" altLang="en-US" sz="2600" b="1"/>
              <a:t>N</a:t>
            </a:r>
            <a:r>
              <a:rPr lang="vi-VN" altLang="en-US" sz="2600" b="1"/>
              <a:t>hà đầu tư chuyển giao công trình đó cho cơ quan nhà nước có thẩm quyền</a:t>
            </a:r>
            <a:endParaRPr lang="en-US" altLang="en-US" sz="2600" b="1"/>
          </a:p>
          <a:p>
            <a:pPr algn="just">
              <a:buFont typeface="Arial" panose="020B0604020202020204" pitchFamily="34" charset="0"/>
              <a:buChar char="•"/>
            </a:pPr>
            <a:r>
              <a:rPr lang="en-US" altLang="en-US" sz="2600" b="1"/>
              <a:t>Đ</a:t>
            </a:r>
            <a:r>
              <a:rPr lang="vi-VN" altLang="en-US" sz="2600" b="1"/>
              <a:t>ược thanh toán bằng quỹ đất để thực hiện Dự án khác theo các điều kiện</a:t>
            </a:r>
            <a:endParaRPr lang="en-US" altLang="en-US" sz="2600" b="1"/>
          </a:p>
        </p:txBody>
      </p:sp>
      <p:pic>
        <p:nvPicPr>
          <p:cNvPr id="122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1473200"/>
            <a:ext cx="390842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2"/>
          <p:cNvSpPr txBox="1">
            <a:spLocks noChangeArrowheads="1"/>
          </p:cNvSpPr>
          <p:nvPr/>
        </p:nvSpPr>
        <p:spPr bwMode="auto">
          <a:xfrm>
            <a:off x="4995863" y="6005513"/>
            <a:ext cx="3908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b="1"/>
              <a:t>Xây dựng cầu Thủ Thiêm 2</a:t>
            </a:r>
          </a:p>
        </p:txBody>
      </p:sp>
      <p:pic>
        <p:nvPicPr>
          <p:cNvPr id="12295"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6764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7"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528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9530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arn(inVertical)">
                                      <p:cBhvr>
                                        <p:cTn id="7" dur="500"/>
                                        <p:tgtEl>
                                          <p:spTgt spid="12295"/>
                                        </p:tgtEl>
                                      </p:cBhvr>
                                    </p:animEffect>
                                  </p:childTnLst>
                                </p:cTn>
                              </p:par>
                              <p:par>
                                <p:cTn id="8" presetID="16" presetClass="entr" presetSubtype="21" fill="hold"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barn(inVertical)">
                                      <p:cBhvr>
                                        <p:cTn id="10" dur="500"/>
                                        <p:tgtEl>
                                          <p:spTgt spid="12296"/>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7"/>
                                        </p:tgtEl>
                                        <p:attrNameLst>
                                          <p:attrName>style.visibility</p:attrName>
                                        </p:attrNameLst>
                                      </p:cBhvr>
                                      <p:to>
                                        <p:strVal val="visible"/>
                                      </p:to>
                                    </p:set>
                                    <p:animEffect transition="in" filter="barn(inVertical)">
                                      <p:cBhvr>
                                        <p:cTn id="13" dur="500"/>
                                        <p:tgtEl>
                                          <p:spTgt spid="1229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292">
                                            <p:txEl>
                                              <p:pRg st="0" end="0"/>
                                            </p:txEl>
                                          </p:spTgt>
                                        </p:tgtEl>
                                        <p:attrNameLst>
                                          <p:attrName>style.visibility</p:attrName>
                                        </p:attrNameLst>
                                      </p:cBhvr>
                                      <p:to>
                                        <p:strVal val="visible"/>
                                      </p:to>
                                    </p:set>
                                    <p:animEffect transition="in" filter="barn(inVertical)">
                                      <p:cBhvr>
                                        <p:cTn id="16" dur="500"/>
                                        <p:tgtEl>
                                          <p:spTgt spid="1229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292">
                                            <p:txEl>
                                              <p:pRg st="1" end="1"/>
                                            </p:txEl>
                                          </p:spTgt>
                                        </p:tgtEl>
                                        <p:attrNameLst>
                                          <p:attrName>style.visibility</p:attrName>
                                        </p:attrNameLst>
                                      </p:cBhvr>
                                      <p:to>
                                        <p:strVal val="visible"/>
                                      </p:to>
                                    </p:set>
                                    <p:animEffect transition="in" filter="barn(inVertical)">
                                      <p:cBhvr>
                                        <p:cTn id="21" dur="500"/>
                                        <p:tgtEl>
                                          <p:spTgt spid="12292">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292">
                                            <p:txEl>
                                              <p:pRg st="2" end="2"/>
                                            </p:txEl>
                                          </p:spTgt>
                                        </p:tgtEl>
                                        <p:attrNameLst>
                                          <p:attrName>style.visibility</p:attrName>
                                        </p:attrNameLst>
                                      </p:cBhvr>
                                      <p:to>
                                        <p:strVal val="visible"/>
                                      </p:to>
                                    </p:set>
                                    <p:animEffect transition="in" filter="barn(inVertical)">
                                      <p:cBhvr>
                                        <p:cTn id="26" dur="500"/>
                                        <p:tgtEl>
                                          <p:spTgt spid="1229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nodeType="clickEffect">
                                  <p:stCondLst>
                                    <p:cond delay="0"/>
                                  </p:stCondLst>
                                  <p:childTnLst>
                                    <p:set>
                                      <p:cBhvr>
                                        <p:cTn id="30" dur="1" fill="hold">
                                          <p:stCondLst>
                                            <p:cond delay="0"/>
                                          </p:stCondLst>
                                        </p:cTn>
                                        <p:tgtEl>
                                          <p:spTgt spid="12293"/>
                                        </p:tgtEl>
                                        <p:attrNameLst>
                                          <p:attrName>style.visibility</p:attrName>
                                        </p:attrNameLst>
                                      </p:cBhvr>
                                      <p:to>
                                        <p:strVal val="visible"/>
                                      </p:to>
                                    </p:set>
                                    <p:animEffect transition="in" filter="wheel(1)">
                                      <p:cBhvr>
                                        <p:cTn id="31" dur="2000"/>
                                        <p:tgtEl>
                                          <p:spTgt spid="1229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wheel(1)">
                                      <p:cBhvr>
                                        <p:cTn id="34"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12294"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Pentagon 3"/>
          <p:cNvSpPr>
            <a:spLocks noChangeArrowheads="1"/>
          </p:cNvSpPr>
          <p:nvPr/>
        </p:nvSpPr>
        <p:spPr bwMode="auto">
          <a:xfrm>
            <a:off x="219075" y="231775"/>
            <a:ext cx="8734425" cy="1296988"/>
          </a:xfrm>
          <a:prstGeom prst="homePlate">
            <a:avLst>
              <a:gd name="adj" fmla="val 49978"/>
            </a:avLst>
          </a:prstGeom>
          <a:solidFill>
            <a:schemeClr val="accent1">
              <a:alpha val="90195"/>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3475" name="Title 3"/>
          <p:cNvSpPr>
            <a:spLocks noGrp="1"/>
          </p:cNvSpPr>
          <p:nvPr>
            <p:ph type="title"/>
          </p:nvPr>
        </p:nvSpPr>
        <p:spPr>
          <a:xfrm>
            <a:off x="0" y="358775"/>
            <a:ext cx="8816975" cy="1046163"/>
          </a:xfrm>
        </p:spPr>
        <p:txBody>
          <a:bodyPr/>
          <a:lstStyle/>
          <a:p>
            <a:pPr marL="365125"/>
            <a:r>
              <a:rPr lang="vi-VN" altLang="en-US" sz="3200" i="1">
                <a:solidFill>
                  <a:srgbClr val="FF0000"/>
                </a:solidFill>
              </a:rPr>
              <a:t>Hợp đồng Xây dựng - Sở hữu - Kinh doanh </a:t>
            </a:r>
            <a:r>
              <a:rPr lang="en-US" altLang="en-US" sz="3200" i="1">
                <a:solidFill>
                  <a:srgbClr val="FF0000"/>
                </a:solidFill>
              </a:rPr>
              <a:t>(</a:t>
            </a:r>
            <a:r>
              <a:rPr lang="vi-VN" altLang="en-US" sz="3200" i="1">
                <a:solidFill>
                  <a:srgbClr val="FF0000"/>
                </a:solidFill>
              </a:rPr>
              <a:t>BOO</a:t>
            </a:r>
            <a:r>
              <a:rPr lang="en-US" altLang="en-US" sz="3200" i="1">
                <a:solidFill>
                  <a:srgbClr val="FF0000"/>
                </a:solidFill>
              </a:rPr>
              <a:t>)</a:t>
            </a:r>
            <a:endParaRPr lang="en-US" altLang="en-US" sz="3200" i="1">
              <a:solidFill>
                <a:srgbClr val="FF0000"/>
              </a:solidFill>
              <a:latin typeface="Heydings Common Icons" charset="0"/>
            </a:endParaRPr>
          </a:p>
        </p:txBody>
      </p:sp>
      <p:sp>
        <p:nvSpPr>
          <p:cNvPr id="13316" name="Subtitle 2"/>
          <p:cNvSpPr>
            <a:spLocks noGrp="1"/>
          </p:cNvSpPr>
          <p:nvPr>
            <p:ph idx="1"/>
          </p:nvPr>
        </p:nvSpPr>
        <p:spPr>
          <a:xfrm>
            <a:off x="304800" y="1858963"/>
            <a:ext cx="4281488" cy="4495800"/>
          </a:xfrm>
        </p:spPr>
        <p:txBody>
          <a:bodyPr/>
          <a:lstStyle/>
          <a:p>
            <a:pPr algn="just">
              <a:buFont typeface="Arial" panose="020B0604020202020204" pitchFamily="34" charset="0"/>
              <a:buChar char="•"/>
            </a:pPr>
            <a:r>
              <a:rPr lang="en-US" altLang="en-US" sz="2600" b="1"/>
              <a:t>K</a:t>
            </a:r>
            <a:r>
              <a:rPr lang="vi-VN" altLang="en-US" sz="2600" b="1"/>
              <a:t>ý giữa nhà nước và nhà đầu tư để xây dựng công trình kết cấu hạ tầng</a:t>
            </a:r>
            <a:endParaRPr lang="en-US" altLang="en-US" sz="2600" b="1"/>
          </a:p>
          <a:p>
            <a:pPr algn="just">
              <a:buFont typeface="Arial" panose="020B0604020202020204" pitchFamily="34" charset="0"/>
              <a:buChar char="•"/>
            </a:pPr>
            <a:r>
              <a:rPr lang="en-US" altLang="en-US" sz="2600" b="1"/>
              <a:t>S</a:t>
            </a:r>
            <a:r>
              <a:rPr lang="vi-VN" altLang="en-US" sz="2600" b="1"/>
              <a:t>au khi hoàn thành công trình, nhà đầu tư sở hữu  </a:t>
            </a:r>
            <a:endParaRPr lang="en-US" altLang="en-US" sz="2600" b="1"/>
          </a:p>
          <a:p>
            <a:pPr algn="just">
              <a:buFont typeface="Arial" panose="020B0604020202020204" pitchFamily="34" charset="0"/>
              <a:buChar char="•"/>
            </a:pPr>
            <a:r>
              <a:rPr lang="en-US" altLang="en-US" sz="2600" b="1"/>
              <a:t>Đ</a:t>
            </a:r>
            <a:r>
              <a:rPr lang="vi-VN" altLang="en-US" sz="2600" b="1"/>
              <a:t>ược quyền kinh doanh công trình đó trong một thời hạn nhất định.</a:t>
            </a:r>
            <a:endParaRPr lang="en-US" altLang="en-US" sz="2600" b="1"/>
          </a:p>
          <a:p>
            <a:pPr algn="just">
              <a:buFont typeface="Arial" panose="020B0604020202020204" pitchFamily="34" charset="0"/>
              <a:buChar char="•"/>
            </a:pPr>
            <a:endParaRPr lang="en-US" altLang="en-US" sz="2600" b="1"/>
          </a:p>
        </p:txBody>
      </p:sp>
      <p:pic>
        <p:nvPicPr>
          <p:cNvPr id="133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1719263"/>
            <a:ext cx="3956050"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2"/>
          <p:cNvSpPr txBox="1">
            <a:spLocks noChangeArrowheads="1"/>
          </p:cNvSpPr>
          <p:nvPr/>
        </p:nvSpPr>
        <p:spPr bwMode="auto">
          <a:xfrm>
            <a:off x="4625975" y="5797550"/>
            <a:ext cx="4094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b="1"/>
              <a:t>Xây dựng Bãi đậu xe ngầm Sân bóng đá Tao Đàn</a:t>
            </a:r>
          </a:p>
          <a:p>
            <a:pPr algn="ctr" eaLnBrk="1" hangingPunct="1"/>
            <a:endParaRPr lang="en-US" altLang="en-US" b="1"/>
          </a:p>
        </p:txBody>
      </p:sp>
      <p:pic>
        <p:nvPicPr>
          <p:cNvPr id="13319"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9685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05200"/>
            <a:ext cx="4699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8768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ipe(down)">
                                      <p:cBhvr>
                                        <p:cTn id="7" dur="500"/>
                                        <p:tgtEl>
                                          <p:spTgt spid="13319"/>
                                        </p:tgtEl>
                                      </p:cBhvr>
                                    </p:animEffect>
                                  </p:childTnLst>
                                </p:cTn>
                              </p:par>
                              <p:par>
                                <p:cTn id="8" presetID="22" presetClass="entr" presetSubtype="4" fill="hold"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wipe(down)">
                                      <p:cBhvr>
                                        <p:cTn id="10" dur="500"/>
                                        <p:tgtEl>
                                          <p:spTgt spid="13320"/>
                                        </p:tgtEl>
                                      </p:cBhvr>
                                    </p:animEffect>
                                  </p:childTnLst>
                                </p:cTn>
                              </p:par>
                              <p:par>
                                <p:cTn id="11" presetID="22" presetClass="entr" presetSubtype="4"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wipe(down)">
                                      <p:cBhvr>
                                        <p:cTn id="13" dur="500"/>
                                        <p:tgtEl>
                                          <p:spTgt spid="133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316">
                                            <p:txEl>
                                              <p:pRg st="0" end="0"/>
                                            </p:txEl>
                                          </p:spTgt>
                                        </p:tgtEl>
                                        <p:attrNameLst>
                                          <p:attrName>style.visibility</p:attrName>
                                        </p:attrNameLst>
                                      </p:cBhvr>
                                      <p:to>
                                        <p:strVal val="visible"/>
                                      </p:to>
                                    </p:set>
                                    <p:animEffect transition="in" filter="wipe(down)">
                                      <p:cBhvr>
                                        <p:cTn id="16" dur="500"/>
                                        <p:tgtEl>
                                          <p:spTgt spid="1331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316">
                                            <p:txEl>
                                              <p:pRg st="1" end="1"/>
                                            </p:txEl>
                                          </p:spTgt>
                                        </p:tgtEl>
                                        <p:attrNameLst>
                                          <p:attrName>style.visibility</p:attrName>
                                        </p:attrNameLst>
                                      </p:cBhvr>
                                      <p:to>
                                        <p:strVal val="visible"/>
                                      </p:to>
                                    </p:set>
                                    <p:animEffect transition="in" filter="wipe(down)">
                                      <p:cBhvr>
                                        <p:cTn id="21" dur="500"/>
                                        <p:tgtEl>
                                          <p:spTgt spid="1331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316">
                                            <p:txEl>
                                              <p:pRg st="2" end="2"/>
                                            </p:txEl>
                                          </p:spTgt>
                                        </p:tgtEl>
                                        <p:attrNameLst>
                                          <p:attrName>style.visibility</p:attrName>
                                        </p:attrNameLst>
                                      </p:cBhvr>
                                      <p:to>
                                        <p:strVal val="visible"/>
                                      </p:to>
                                    </p:set>
                                    <p:animEffect transition="in" filter="wipe(down)">
                                      <p:cBhvr>
                                        <p:cTn id="26" dur="500"/>
                                        <p:tgtEl>
                                          <p:spTgt spid="1331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3317"/>
                                        </p:tgtEl>
                                        <p:attrNameLst>
                                          <p:attrName>style.visibility</p:attrName>
                                        </p:attrNameLst>
                                      </p:cBhvr>
                                      <p:to>
                                        <p:strVal val="visible"/>
                                      </p:to>
                                    </p:set>
                                    <p:animEffect transition="in" filter="fade">
                                      <p:cBhvr>
                                        <p:cTn id="31" dur="500"/>
                                        <p:tgtEl>
                                          <p:spTgt spid="133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18"/>
                                        </p:tgtEl>
                                        <p:attrNameLst>
                                          <p:attrName>style.visibility</p:attrName>
                                        </p:attrNameLst>
                                      </p:cBhvr>
                                      <p:to>
                                        <p:strVal val="visible"/>
                                      </p:to>
                                    </p:set>
                                    <p:animEffect transition="in" filter="fade">
                                      <p:cBhvr>
                                        <p:cTn id="34"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P spid="13318"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Pentagon 3"/>
          <p:cNvSpPr>
            <a:spLocks noChangeArrowheads="1"/>
          </p:cNvSpPr>
          <p:nvPr/>
        </p:nvSpPr>
        <p:spPr bwMode="auto">
          <a:xfrm>
            <a:off x="219075" y="231775"/>
            <a:ext cx="8734425" cy="1296988"/>
          </a:xfrm>
          <a:prstGeom prst="homePlate">
            <a:avLst>
              <a:gd name="adj" fmla="val 49978"/>
            </a:avLst>
          </a:prstGeom>
          <a:solidFill>
            <a:schemeClr val="accent1">
              <a:alpha val="90195"/>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4499" name="Title 3"/>
          <p:cNvSpPr>
            <a:spLocks noGrp="1"/>
          </p:cNvSpPr>
          <p:nvPr>
            <p:ph type="title"/>
          </p:nvPr>
        </p:nvSpPr>
        <p:spPr>
          <a:xfrm>
            <a:off x="0" y="358775"/>
            <a:ext cx="8816975" cy="1046163"/>
          </a:xfrm>
        </p:spPr>
        <p:txBody>
          <a:bodyPr/>
          <a:lstStyle/>
          <a:p>
            <a:pPr marL="365125"/>
            <a:r>
              <a:rPr lang="vi-VN" altLang="en-US" sz="3200" b="1" i="1">
                <a:solidFill>
                  <a:srgbClr val="FF0000"/>
                </a:solidFill>
              </a:rPr>
              <a:t>Hợp đồng Xây dựng - Chuyển giao - Thuê dịch vụ </a:t>
            </a:r>
            <a:r>
              <a:rPr lang="en-US" altLang="en-US" sz="3200" b="1" i="1">
                <a:solidFill>
                  <a:srgbClr val="FF0000"/>
                </a:solidFill>
              </a:rPr>
              <a:t>(</a:t>
            </a:r>
            <a:r>
              <a:rPr lang="vi-VN" altLang="en-US" sz="3200" b="1" i="1">
                <a:solidFill>
                  <a:srgbClr val="FF0000"/>
                </a:solidFill>
              </a:rPr>
              <a:t>BTL)</a:t>
            </a:r>
            <a:endParaRPr lang="en-US" altLang="en-US" sz="3200" b="1" i="1">
              <a:solidFill>
                <a:srgbClr val="FF0000"/>
              </a:solidFill>
              <a:latin typeface="Heydings Common Icons" charset="0"/>
            </a:endParaRPr>
          </a:p>
        </p:txBody>
      </p:sp>
      <p:sp>
        <p:nvSpPr>
          <p:cNvPr id="14340" name="Subtitle 2"/>
          <p:cNvSpPr>
            <a:spLocks noGrp="1"/>
          </p:cNvSpPr>
          <p:nvPr>
            <p:ph idx="1"/>
          </p:nvPr>
        </p:nvSpPr>
        <p:spPr>
          <a:xfrm>
            <a:off x="152400" y="1706563"/>
            <a:ext cx="4824413" cy="5219700"/>
          </a:xfrm>
        </p:spPr>
        <p:txBody>
          <a:bodyPr/>
          <a:lstStyle/>
          <a:p>
            <a:pPr algn="just">
              <a:buFont typeface="Arial" panose="020B0604020202020204" pitchFamily="34" charset="0"/>
              <a:buChar char="•"/>
            </a:pPr>
            <a:r>
              <a:rPr lang="en-US" altLang="en-US" sz="2400" b="1"/>
              <a:t>K</a:t>
            </a:r>
            <a:r>
              <a:rPr lang="vi-VN" altLang="en-US" sz="2400" b="1"/>
              <a:t>ý giữa nhà nước và nhà đầu tư để xây dựng công trình kết cấu hạ tầng</a:t>
            </a:r>
            <a:endParaRPr lang="en-US" altLang="en-US" sz="2400" b="1"/>
          </a:p>
          <a:p>
            <a:pPr algn="just">
              <a:buFont typeface="Arial" panose="020B0604020202020204" pitchFamily="34" charset="0"/>
              <a:buChar char="•"/>
            </a:pPr>
            <a:r>
              <a:rPr lang="en-US" altLang="en-US" sz="2400" b="1"/>
              <a:t>S</a:t>
            </a:r>
            <a:r>
              <a:rPr lang="vi-VN" altLang="en-US" sz="2400" b="1"/>
              <a:t>au khi hoàn thành, nhà đầu tư chuyển giao cho nhà nước</a:t>
            </a:r>
            <a:endParaRPr lang="en-US" altLang="en-US" sz="2400" b="1"/>
          </a:p>
          <a:p>
            <a:pPr algn="just">
              <a:buFont typeface="Arial" panose="020B0604020202020204" pitchFamily="34" charset="0"/>
              <a:buChar char="•"/>
            </a:pPr>
            <a:r>
              <a:rPr lang="en-US" altLang="en-US" sz="2400" b="1"/>
              <a:t>Đ</a:t>
            </a:r>
            <a:r>
              <a:rPr lang="vi-VN" altLang="en-US" sz="2400" b="1"/>
              <a:t>ược quyền cung cấp dịch vụ trên cơ sở vận hành, khai thác </a:t>
            </a:r>
            <a:r>
              <a:rPr lang="en-US" altLang="en-US" sz="2400" b="1"/>
              <a:t>t</a:t>
            </a:r>
            <a:r>
              <a:rPr lang="vi-VN" altLang="en-US" sz="2400" b="1"/>
              <a:t>rong thời hạn nhất định</a:t>
            </a:r>
            <a:endParaRPr lang="en-US" altLang="en-US" sz="2400" b="1"/>
          </a:p>
          <a:p>
            <a:pPr algn="just">
              <a:buFont typeface="Arial" panose="020B0604020202020204" pitchFamily="34" charset="0"/>
              <a:buChar char="•"/>
            </a:pPr>
            <a:r>
              <a:rPr lang="en-US" altLang="en-US" sz="2400" b="1"/>
              <a:t>N</a:t>
            </a:r>
            <a:r>
              <a:rPr lang="vi-VN" altLang="en-US" sz="2400" b="1"/>
              <a:t>hà nước thuê dịch vụ và thanh toán cho nhà đầu tư theo các điều kiện</a:t>
            </a:r>
            <a:endParaRPr lang="en-US" altLang="en-US" sz="2400" b="1"/>
          </a:p>
        </p:txBody>
      </p:sp>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12925"/>
            <a:ext cx="385762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2"/>
          <p:cNvSpPr txBox="1">
            <a:spLocks noChangeArrowheads="1"/>
          </p:cNvSpPr>
          <p:nvPr/>
        </p:nvSpPr>
        <p:spPr bwMode="auto">
          <a:xfrm>
            <a:off x="4976813" y="5854700"/>
            <a:ext cx="3857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000" b="1"/>
              <a:t>Dự án xử lý phân bùn bể phốt Đà Nẵng </a:t>
            </a:r>
          </a:p>
        </p:txBody>
      </p:sp>
      <p:pic>
        <p:nvPicPr>
          <p:cNvPr id="14343"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4699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63880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fade">
                                      <p:cBhvr>
                                        <p:cTn id="12" dur="1000"/>
                                        <p:tgtEl>
                                          <p:spTgt spid="14344"/>
                                        </p:tgtEl>
                                      </p:cBhvr>
                                    </p:animEffect>
                                    <p:anim calcmode="lin" valueType="num">
                                      <p:cBhvr>
                                        <p:cTn id="13" dur="1000" fill="hold"/>
                                        <p:tgtEl>
                                          <p:spTgt spid="14344"/>
                                        </p:tgtEl>
                                        <p:attrNameLst>
                                          <p:attrName>ppt_x</p:attrName>
                                        </p:attrNameLst>
                                      </p:cBhvr>
                                      <p:tavLst>
                                        <p:tav tm="0">
                                          <p:val>
                                            <p:strVal val="#ppt_x"/>
                                          </p:val>
                                        </p:tav>
                                        <p:tav tm="100000">
                                          <p:val>
                                            <p:strVal val="#ppt_x"/>
                                          </p:val>
                                        </p:tav>
                                      </p:tavLst>
                                    </p:anim>
                                    <p:anim calcmode="lin" valueType="num">
                                      <p:cBhvr>
                                        <p:cTn id="14" dur="1000" fill="hold"/>
                                        <p:tgtEl>
                                          <p:spTgt spid="1434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fade">
                                      <p:cBhvr>
                                        <p:cTn id="17" dur="1000"/>
                                        <p:tgtEl>
                                          <p:spTgt spid="14345"/>
                                        </p:tgtEl>
                                      </p:cBhvr>
                                    </p:animEffect>
                                    <p:anim calcmode="lin" valueType="num">
                                      <p:cBhvr>
                                        <p:cTn id="18" dur="1000" fill="hold"/>
                                        <p:tgtEl>
                                          <p:spTgt spid="14345"/>
                                        </p:tgtEl>
                                        <p:attrNameLst>
                                          <p:attrName>ppt_x</p:attrName>
                                        </p:attrNameLst>
                                      </p:cBhvr>
                                      <p:tavLst>
                                        <p:tav tm="0">
                                          <p:val>
                                            <p:strVal val="#ppt_x"/>
                                          </p:val>
                                        </p:tav>
                                        <p:tav tm="100000">
                                          <p:val>
                                            <p:strVal val="#ppt_x"/>
                                          </p:val>
                                        </p:tav>
                                      </p:tavLst>
                                    </p:anim>
                                    <p:anim calcmode="lin" valueType="num">
                                      <p:cBhvr>
                                        <p:cTn id="19" dur="1000" fill="hold"/>
                                        <p:tgtEl>
                                          <p:spTgt spid="143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fade">
                                      <p:cBhvr>
                                        <p:cTn id="22" dur="1000"/>
                                        <p:tgtEl>
                                          <p:spTgt spid="14346"/>
                                        </p:tgtEl>
                                      </p:cBhvr>
                                    </p:animEffect>
                                    <p:anim calcmode="lin" valueType="num">
                                      <p:cBhvr>
                                        <p:cTn id="23" dur="1000" fill="hold"/>
                                        <p:tgtEl>
                                          <p:spTgt spid="14346"/>
                                        </p:tgtEl>
                                        <p:attrNameLst>
                                          <p:attrName>ppt_x</p:attrName>
                                        </p:attrNameLst>
                                      </p:cBhvr>
                                      <p:tavLst>
                                        <p:tav tm="0">
                                          <p:val>
                                            <p:strVal val="#ppt_x"/>
                                          </p:val>
                                        </p:tav>
                                        <p:tav tm="100000">
                                          <p:val>
                                            <p:strVal val="#ppt_x"/>
                                          </p:val>
                                        </p:tav>
                                      </p:tavLst>
                                    </p:anim>
                                    <p:anim calcmode="lin" valueType="num">
                                      <p:cBhvr>
                                        <p:cTn id="24" dur="1000" fill="hold"/>
                                        <p:tgtEl>
                                          <p:spTgt spid="1434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340">
                                            <p:txEl>
                                              <p:pRg st="0" end="0"/>
                                            </p:txEl>
                                          </p:spTgt>
                                        </p:tgtEl>
                                        <p:attrNameLst>
                                          <p:attrName>style.visibility</p:attrName>
                                        </p:attrNameLst>
                                      </p:cBhvr>
                                      <p:to>
                                        <p:strVal val="visible"/>
                                      </p:to>
                                    </p:set>
                                    <p:animEffect transition="in" filter="fade">
                                      <p:cBhvr>
                                        <p:cTn id="27" dur="1000"/>
                                        <p:tgtEl>
                                          <p:spTgt spid="14340">
                                            <p:txEl>
                                              <p:pRg st="0" end="0"/>
                                            </p:txEl>
                                          </p:spTgt>
                                        </p:tgtEl>
                                      </p:cBhvr>
                                    </p:animEffect>
                                    <p:anim calcmode="lin" valueType="num">
                                      <p:cBhvr>
                                        <p:cTn id="28"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340">
                                            <p:txEl>
                                              <p:pRg st="1" end="1"/>
                                            </p:txEl>
                                          </p:spTgt>
                                        </p:tgtEl>
                                        <p:attrNameLst>
                                          <p:attrName>style.visibility</p:attrName>
                                        </p:attrNameLst>
                                      </p:cBhvr>
                                      <p:to>
                                        <p:strVal val="visible"/>
                                      </p:to>
                                    </p:set>
                                    <p:animEffect transition="in" filter="fade">
                                      <p:cBhvr>
                                        <p:cTn id="34" dur="1000"/>
                                        <p:tgtEl>
                                          <p:spTgt spid="14340">
                                            <p:txEl>
                                              <p:pRg st="1" end="1"/>
                                            </p:txEl>
                                          </p:spTgt>
                                        </p:tgtEl>
                                      </p:cBhvr>
                                    </p:animEffect>
                                    <p:anim calcmode="lin" valueType="num">
                                      <p:cBhvr>
                                        <p:cTn id="35" dur="10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43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340">
                                            <p:txEl>
                                              <p:pRg st="2" end="2"/>
                                            </p:txEl>
                                          </p:spTgt>
                                        </p:tgtEl>
                                        <p:attrNameLst>
                                          <p:attrName>style.visibility</p:attrName>
                                        </p:attrNameLst>
                                      </p:cBhvr>
                                      <p:to>
                                        <p:strVal val="visible"/>
                                      </p:to>
                                    </p:set>
                                    <p:animEffect transition="in" filter="fade">
                                      <p:cBhvr>
                                        <p:cTn id="41" dur="1000"/>
                                        <p:tgtEl>
                                          <p:spTgt spid="14340">
                                            <p:txEl>
                                              <p:pRg st="2" end="2"/>
                                            </p:txEl>
                                          </p:spTgt>
                                        </p:tgtEl>
                                      </p:cBhvr>
                                    </p:animEffect>
                                    <p:anim calcmode="lin" valueType="num">
                                      <p:cBhvr>
                                        <p:cTn id="42" dur="10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43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340">
                                            <p:txEl>
                                              <p:pRg st="3" end="3"/>
                                            </p:txEl>
                                          </p:spTgt>
                                        </p:tgtEl>
                                        <p:attrNameLst>
                                          <p:attrName>style.visibility</p:attrName>
                                        </p:attrNameLst>
                                      </p:cBhvr>
                                      <p:to>
                                        <p:strVal val="visible"/>
                                      </p:to>
                                    </p:set>
                                    <p:animEffect transition="in" filter="fade">
                                      <p:cBhvr>
                                        <p:cTn id="48" dur="1000"/>
                                        <p:tgtEl>
                                          <p:spTgt spid="14340">
                                            <p:txEl>
                                              <p:pRg st="3" end="3"/>
                                            </p:txEl>
                                          </p:spTgt>
                                        </p:tgtEl>
                                      </p:cBhvr>
                                    </p:animEffect>
                                    <p:anim calcmode="lin" valueType="num">
                                      <p:cBhvr>
                                        <p:cTn id="49" dur="10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1434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14341"/>
                                        </p:tgtEl>
                                        <p:attrNameLst>
                                          <p:attrName>style.visibility</p:attrName>
                                        </p:attrNameLst>
                                      </p:cBhvr>
                                      <p:to>
                                        <p:strVal val="visible"/>
                                      </p:to>
                                    </p:set>
                                    <p:animEffect transition="in" filter="circle(in)">
                                      <p:cBhvr>
                                        <p:cTn id="55" dur="2000"/>
                                        <p:tgtEl>
                                          <p:spTgt spid="1434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4342"/>
                                        </p:tgtEl>
                                        <p:attrNameLst>
                                          <p:attrName>style.visibility</p:attrName>
                                        </p:attrNameLst>
                                      </p:cBhvr>
                                      <p:to>
                                        <p:strVal val="visible"/>
                                      </p:to>
                                    </p:set>
                                    <p:animEffect transition="in" filter="circle(in)">
                                      <p:cBhvr>
                                        <p:cTn id="58"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Pentagon 3"/>
          <p:cNvSpPr>
            <a:spLocks noChangeArrowheads="1"/>
          </p:cNvSpPr>
          <p:nvPr/>
        </p:nvSpPr>
        <p:spPr bwMode="auto">
          <a:xfrm>
            <a:off x="219075" y="231775"/>
            <a:ext cx="8734425" cy="1296988"/>
          </a:xfrm>
          <a:prstGeom prst="homePlate">
            <a:avLst>
              <a:gd name="adj" fmla="val 49978"/>
            </a:avLst>
          </a:prstGeom>
          <a:solidFill>
            <a:schemeClr val="accent1">
              <a:alpha val="90195"/>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5523" name="Title 3"/>
          <p:cNvSpPr>
            <a:spLocks noGrp="1"/>
          </p:cNvSpPr>
          <p:nvPr>
            <p:ph type="title"/>
          </p:nvPr>
        </p:nvSpPr>
        <p:spPr>
          <a:xfrm>
            <a:off x="0" y="358775"/>
            <a:ext cx="8816975" cy="1046163"/>
          </a:xfrm>
        </p:spPr>
        <p:txBody>
          <a:bodyPr/>
          <a:lstStyle/>
          <a:p>
            <a:pPr marL="365125"/>
            <a:r>
              <a:rPr lang="vi-VN" altLang="en-US" sz="3500" b="1" i="1">
                <a:solidFill>
                  <a:srgbClr val="FF0000"/>
                </a:solidFill>
              </a:rPr>
              <a:t>Hợp đồng Xây dựng - Thuê dịch vụ - Chuyển giao </a:t>
            </a:r>
            <a:r>
              <a:rPr lang="en-US" altLang="en-US" sz="3500" b="1" i="1">
                <a:solidFill>
                  <a:srgbClr val="FF0000"/>
                </a:solidFill>
              </a:rPr>
              <a:t>(</a:t>
            </a:r>
            <a:r>
              <a:rPr lang="vi-VN" altLang="en-US" sz="3500" b="1" i="1">
                <a:solidFill>
                  <a:srgbClr val="FF0000"/>
                </a:solidFill>
              </a:rPr>
              <a:t>BLT)</a:t>
            </a:r>
            <a:endParaRPr lang="en-US" altLang="en-US" sz="3500" b="1" i="1">
              <a:solidFill>
                <a:srgbClr val="FF0000"/>
              </a:solidFill>
              <a:latin typeface="Heydings Common Icons" charset="0"/>
            </a:endParaRPr>
          </a:p>
        </p:txBody>
      </p:sp>
      <p:sp>
        <p:nvSpPr>
          <p:cNvPr id="15364" name="Subtitle 2"/>
          <p:cNvSpPr>
            <a:spLocks noGrp="1"/>
          </p:cNvSpPr>
          <p:nvPr>
            <p:ph idx="1"/>
          </p:nvPr>
        </p:nvSpPr>
        <p:spPr>
          <a:xfrm>
            <a:off x="304800" y="1905000"/>
            <a:ext cx="8610600" cy="5219700"/>
          </a:xfrm>
        </p:spPr>
        <p:txBody>
          <a:bodyPr/>
          <a:lstStyle/>
          <a:p>
            <a:pPr algn="just">
              <a:buFont typeface="Arial" panose="020B0604020202020204" pitchFamily="34" charset="0"/>
              <a:buChar char="•"/>
            </a:pPr>
            <a:r>
              <a:rPr lang="en-US" altLang="en-US" sz="2600" b="1"/>
              <a:t>K</a:t>
            </a:r>
            <a:r>
              <a:rPr lang="vi-VN" altLang="en-US" sz="2600" b="1"/>
              <a:t>ý giữa</a:t>
            </a:r>
            <a:r>
              <a:rPr lang="en-US" altLang="en-US" sz="2600" b="1"/>
              <a:t> </a:t>
            </a:r>
            <a:r>
              <a:rPr lang="vi-VN" altLang="en-US" sz="2600" b="1"/>
              <a:t>nhà nước</a:t>
            </a:r>
            <a:r>
              <a:rPr lang="en-US" altLang="en-US" sz="2600" b="1"/>
              <a:t> </a:t>
            </a:r>
            <a:r>
              <a:rPr lang="vi-VN" altLang="en-US" sz="2600" b="1"/>
              <a:t>và nhà đầu tư để xây dựng công trình kết cấu hạ tầng</a:t>
            </a:r>
            <a:endParaRPr lang="en-US" altLang="en-US" sz="2600" b="1"/>
          </a:p>
          <a:p>
            <a:pPr algn="just">
              <a:buFont typeface="Arial" panose="020B0604020202020204" pitchFamily="34" charset="0"/>
              <a:buChar char="•"/>
            </a:pPr>
            <a:r>
              <a:rPr lang="en-US" altLang="en-US" sz="2600" b="1"/>
              <a:t>S</a:t>
            </a:r>
            <a:r>
              <a:rPr lang="vi-VN" altLang="en-US" sz="2600" b="1"/>
              <a:t>au khi hoàn thàn, nhà đầu tư được quyền cung cấp dịch vụ trên cơ sở vận hành, khai thác công trình đó trong một thời hạn nhất định</a:t>
            </a:r>
            <a:endParaRPr lang="en-US" altLang="en-US" sz="2600" b="1"/>
          </a:p>
          <a:p>
            <a:pPr algn="just">
              <a:buFont typeface="Arial" panose="020B0604020202020204" pitchFamily="34" charset="0"/>
              <a:buChar char="•"/>
            </a:pPr>
            <a:r>
              <a:rPr lang="en-US" altLang="en-US" sz="2600" b="1"/>
              <a:t>N</a:t>
            </a:r>
            <a:r>
              <a:rPr lang="vi-VN" altLang="en-US" sz="2600" b="1"/>
              <a:t>hà </a:t>
            </a:r>
            <a:r>
              <a:rPr lang="en-US" altLang="en-US" sz="2600" b="1"/>
              <a:t>nước </a:t>
            </a:r>
            <a:r>
              <a:rPr lang="vi-VN" altLang="en-US" sz="2600" b="1"/>
              <a:t>thuê dịch vụ và thanh toán cho nhà đầu tư theo các điều kiện quy định tại Khoản 2 Điều 14 Nghị định </a:t>
            </a:r>
            <a:r>
              <a:rPr lang="en-US" altLang="en-US" sz="2600" b="1"/>
              <a:t>15/2015</a:t>
            </a:r>
          </a:p>
          <a:p>
            <a:pPr algn="just">
              <a:buFont typeface="Arial" panose="020B0604020202020204" pitchFamily="34" charset="0"/>
              <a:buChar char="•"/>
            </a:pPr>
            <a:r>
              <a:rPr lang="en-US" altLang="en-US" sz="2600" b="1"/>
              <a:t>H</a:t>
            </a:r>
            <a:r>
              <a:rPr lang="vi-VN" altLang="en-US" sz="2600" b="1"/>
              <a:t>ết thời hạn cung cấp dịch vụ, nhà đầu tư chuyển giao công trình đó cho cơ quan nhà nước</a:t>
            </a:r>
            <a:endParaRPr lang="en-US" altLang="en-US" sz="2600" b="1"/>
          </a:p>
        </p:txBody>
      </p:sp>
      <p:pic>
        <p:nvPicPr>
          <p:cNvPr id="15365" name="Picture 10" descr="icon_che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711325"/>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icon_che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2557463"/>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icon_che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363" y="3795713"/>
            <a:ext cx="4699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 descr="icon_che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5086350"/>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par>
                                <p:cTn id="8" presetID="10" presetClass="entr" presetSubtype="0"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fade">
                                      <p:cBhvr>
                                        <p:cTn id="10" dur="500"/>
                                        <p:tgtEl>
                                          <p:spTgt spid="15366"/>
                                        </p:tgtEl>
                                      </p:cBhvr>
                                    </p:animEffect>
                                  </p:childTnLst>
                                </p:cTn>
                              </p:par>
                              <p:par>
                                <p:cTn id="11" presetID="10" presetClass="entr" presetSubtype="0" fill="hold" nodeType="withEffect">
                                  <p:stCondLst>
                                    <p:cond delay="0"/>
                                  </p:stCondLst>
                                  <p:childTnLst>
                                    <p:set>
                                      <p:cBhvr>
                                        <p:cTn id="12" dur="1" fill="hold">
                                          <p:stCondLst>
                                            <p:cond delay="0"/>
                                          </p:stCondLst>
                                        </p:cTn>
                                        <p:tgtEl>
                                          <p:spTgt spid="15367"/>
                                        </p:tgtEl>
                                        <p:attrNameLst>
                                          <p:attrName>style.visibility</p:attrName>
                                        </p:attrNameLst>
                                      </p:cBhvr>
                                      <p:to>
                                        <p:strVal val="visible"/>
                                      </p:to>
                                    </p:set>
                                    <p:animEffect transition="in" filter="fade">
                                      <p:cBhvr>
                                        <p:cTn id="13" dur="500"/>
                                        <p:tgtEl>
                                          <p:spTgt spid="15367"/>
                                        </p:tgtEl>
                                      </p:cBhvr>
                                    </p:animEffect>
                                  </p:childTnLst>
                                </p:cTn>
                              </p:par>
                              <p:par>
                                <p:cTn id="14" presetID="10" presetClass="entr" presetSubtype="0" fill="hold" nodeType="withEffect">
                                  <p:stCondLst>
                                    <p:cond delay="0"/>
                                  </p:stCondLst>
                                  <p:childTnLst>
                                    <p:set>
                                      <p:cBhvr>
                                        <p:cTn id="15" dur="1" fill="hold">
                                          <p:stCondLst>
                                            <p:cond delay="0"/>
                                          </p:stCondLst>
                                        </p:cTn>
                                        <p:tgtEl>
                                          <p:spTgt spid="15368"/>
                                        </p:tgtEl>
                                        <p:attrNameLst>
                                          <p:attrName>style.visibility</p:attrName>
                                        </p:attrNameLst>
                                      </p:cBhvr>
                                      <p:to>
                                        <p:strVal val="visible"/>
                                      </p:to>
                                    </p:set>
                                    <p:animEffect transition="in" filter="fade">
                                      <p:cBhvr>
                                        <p:cTn id="16" dur="500"/>
                                        <p:tgtEl>
                                          <p:spTgt spid="153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4">
                                            <p:txEl>
                                              <p:pRg st="0" end="0"/>
                                            </p:txEl>
                                          </p:spTgt>
                                        </p:tgtEl>
                                        <p:attrNameLst>
                                          <p:attrName>style.visibility</p:attrName>
                                        </p:attrNameLst>
                                      </p:cBhvr>
                                      <p:to>
                                        <p:strVal val="visible"/>
                                      </p:to>
                                    </p:set>
                                    <p:animEffect transition="in" filter="fade">
                                      <p:cBhvr>
                                        <p:cTn id="19" dur="500"/>
                                        <p:tgtEl>
                                          <p:spTgt spid="15364">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364">
                                            <p:txEl>
                                              <p:pRg st="1" end="1"/>
                                            </p:txEl>
                                          </p:spTgt>
                                        </p:tgtEl>
                                        <p:attrNameLst>
                                          <p:attrName>style.visibility</p:attrName>
                                        </p:attrNameLst>
                                      </p:cBhvr>
                                      <p:to>
                                        <p:strVal val="visible"/>
                                      </p:to>
                                    </p:set>
                                    <p:animEffect transition="in" filter="fade">
                                      <p:cBhvr>
                                        <p:cTn id="24" dur="500"/>
                                        <p:tgtEl>
                                          <p:spTgt spid="1536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364">
                                            <p:txEl>
                                              <p:pRg st="2" end="2"/>
                                            </p:txEl>
                                          </p:spTgt>
                                        </p:tgtEl>
                                        <p:attrNameLst>
                                          <p:attrName>style.visibility</p:attrName>
                                        </p:attrNameLst>
                                      </p:cBhvr>
                                      <p:to>
                                        <p:strVal val="visible"/>
                                      </p:to>
                                    </p:set>
                                    <p:animEffect transition="in" filter="fade">
                                      <p:cBhvr>
                                        <p:cTn id="29" dur="500"/>
                                        <p:tgtEl>
                                          <p:spTgt spid="15364">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364">
                                            <p:txEl>
                                              <p:pRg st="3" end="3"/>
                                            </p:txEl>
                                          </p:spTgt>
                                        </p:tgtEl>
                                        <p:attrNameLst>
                                          <p:attrName>style.visibility</p:attrName>
                                        </p:attrNameLst>
                                      </p:cBhvr>
                                      <p:to>
                                        <p:strVal val="visible"/>
                                      </p:to>
                                    </p:set>
                                    <p:animEffect transition="in" filter="fade">
                                      <p:cBhvr>
                                        <p:cTn id="34" dur="500"/>
                                        <p:tgtEl>
                                          <p:spTgt spid="15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Pentagon 3"/>
          <p:cNvSpPr>
            <a:spLocks noChangeArrowheads="1"/>
          </p:cNvSpPr>
          <p:nvPr/>
        </p:nvSpPr>
        <p:spPr bwMode="auto">
          <a:xfrm>
            <a:off x="219075" y="231775"/>
            <a:ext cx="8734425" cy="955675"/>
          </a:xfrm>
          <a:prstGeom prst="homePlate">
            <a:avLst>
              <a:gd name="adj" fmla="val 49971"/>
            </a:avLst>
          </a:prstGeom>
          <a:solidFill>
            <a:schemeClr val="accent1">
              <a:alpha val="90195"/>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6547" name="Title 3"/>
          <p:cNvSpPr>
            <a:spLocks noGrp="1"/>
          </p:cNvSpPr>
          <p:nvPr>
            <p:ph type="title"/>
          </p:nvPr>
        </p:nvSpPr>
        <p:spPr>
          <a:xfrm>
            <a:off x="0" y="0"/>
            <a:ext cx="8816975" cy="1046163"/>
          </a:xfrm>
        </p:spPr>
        <p:txBody>
          <a:bodyPr/>
          <a:lstStyle/>
          <a:p>
            <a:pPr marL="365125"/>
            <a:r>
              <a:rPr lang="vi-VN" altLang="en-US" sz="3500" i="1">
                <a:solidFill>
                  <a:srgbClr val="FF0000"/>
                </a:solidFill>
              </a:rPr>
              <a:t>Hợp đồng Kinh doanh - Quản lý (</a:t>
            </a:r>
            <a:r>
              <a:rPr lang="vi-VN" altLang="en-US" sz="3500" i="1">
                <a:solidFill>
                  <a:srgbClr val="FF0000"/>
                </a:solidFill>
                <a:latin typeface="Arial" panose="020B0604020202020204" pitchFamily="34" charset="0"/>
              </a:rPr>
              <a:t>O</a:t>
            </a:r>
            <a:r>
              <a:rPr lang="en-US" altLang="en-US" sz="3500" i="1">
                <a:solidFill>
                  <a:srgbClr val="FF0000"/>
                </a:solidFill>
                <a:latin typeface="Arial" panose="020B0604020202020204" pitchFamily="34" charset="0"/>
              </a:rPr>
              <a:t>&amp;</a:t>
            </a:r>
            <a:r>
              <a:rPr lang="vi-VN" altLang="en-US" sz="3500" i="1">
                <a:solidFill>
                  <a:srgbClr val="FF0000"/>
                </a:solidFill>
                <a:latin typeface="Arial" panose="020B0604020202020204" pitchFamily="34" charset="0"/>
              </a:rPr>
              <a:t>M</a:t>
            </a:r>
            <a:r>
              <a:rPr lang="vi-VN" altLang="en-US" sz="3500" i="1">
                <a:solidFill>
                  <a:srgbClr val="FF0000"/>
                </a:solidFill>
              </a:rPr>
              <a:t>)</a:t>
            </a:r>
            <a:endParaRPr lang="en-US" altLang="en-US" sz="3500" i="1">
              <a:solidFill>
                <a:srgbClr val="FF0000"/>
              </a:solidFill>
              <a:latin typeface="Heydings Common Icons" charset="0"/>
            </a:endParaRPr>
          </a:p>
        </p:txBody>
      </p:sp>
      <p:sp>
        <p:nvSpPr>
          <p:cNvPr id="16388" name="Subtitle 2"/>
          <p:cNvSpPr>
            <a:spLocks noGrp="1"/>
          </p:cNvSpPr>
          <p:nvPr>
            <p:ph idx="1"/>
          </p:nvPr>
        </p:nvSpPr>
        <p:spPr>
          <a:xfrm>
            <a:off x="290513" y="1643063"/>
            <a:ext cx="4513262" cy="4495800"/>
          </a:xfrm>
        </p:spPr>
        <p:txBody>
          <a:bodyPr/>
          <a:lstStyle/>
          <a:p>
            <a:pPr algn="just">
              <a:buFont typeface="Arial" panose="020B0604020202020204" pitchFamily="34" charset="0"/>
              <a:buChar char="•"/>
            </a:pPr>
            <a:r>
              <a:rPr lang="en-US" altLang="en-US" sz="2800" b="1"/>
              <a:t>K</a:t>
            </a:r>
            <a:r>
              <a:rPr lang="vi-VN" altLang="en-US" sz="2800" b="1"/>
              <a:t>ý giữa nhà nước và nhà đầu tư </a:t>
            </a:r>
            <a:endParaRPr lang="en-US" altLang="en-US" sz="2800" b="1"/>
          </a:p>
          <a:p>
            <a:pPr algn="just">
              <a:buFont typeface="Arial" panose="020B0604020202020204" pitchFamily="34" charset="0"/>
              <a:buChar char="•"/>
            </a:pPr>
            <a:r>
              <a:rPr lang="en-US" altLang="en-US" sz="2800" b="1"/>
              <a:t>Nhà đầu tư </a:t>
            </a:r>
            <a:r>
              <a:rPr lang="vi-VN" altLang="en-US" sz="2800" b="1"/>
              <a:t>kinh doanh một phần hoặc toàn bộ công trình trong một thời hạn nhất định.</a:t>
            </a:r>
            <a:endParaRPr lang="en-US" altLang="en-US" sz="2800" b="1"/>
          </a:p>
        </p:txBody>
      </p:sp>
      <p:pic>
        <p:nvPicPr>
          <p:cNvPr id="1638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1400175"/>
            <a:ext cx="414972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4"/>
          <p:cNvSpPr txBox="1">
            <a:spLocks noChangeArrowheads="1"/>
          </p:cNvSpPr>
          <p:nvPr/>
        </p:nvSpPr>
        <p:spPr bwMode="auto">
          <a:xfrm>
            <a:off x="4803775" y="5910263"/>
            <a:ext cx="41497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000" b="1"/>
              <a:t>Đề án chuyển nhượng cảng hàng không Phú Quốc</a:t>
            </a:r>
          </a:p>
        </p:txBody>
      </p:sp>
      <p:pic>
        <p:nvPicPr>
          <p:cNvPr id="16391" name="Picture 10"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643063"/>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icon_che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713" y="2587625"/>
            <a:ext cx="469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92"/>
                                        </p:tgtEl>
                                        <p:attrNameLst>
                                          <p:attrName>style.visibility</p:attrName>
                                        </p:attrNameLst>
                                      </p:cBhvr>
                                      <p:to>
                                        <p:strVal val="visible"/>
                                      </p:to>
                                    </p:set>
                                    <p:anim calcmode="lin" valueType="num">
                                      <p:cBhvr additive="base">
                                        <p:cTn id="11" dur="500" fill="hold"/>
                                        <p:tgtEl>
                                          <p:spTgt spid="16392"/>
                                        </p:tgtEl>
                                        <p:attrNameLst>
                                          <p:attrName>ppt_x</p:attrName>
                                        </p:attrNameLst>
                                      </p:cBhvr>
                                      <p:tavLst>
                                        <p:tav tm="0">
                                          <p:val>
                                            <p:strVal val="#ppt_x"/>
                                          </p:val>
                                        </p:tav>
                                        <p:tav tm="100000">
                                          <p:val>
                                            <p:strVal val="#ppt_x"/>
                                          </p:val>
                                        </p:tav>
                                      </p:tavLst>
                                    </p:anim>
                                    <p:anim calcmode="lin" valueType="num">
                                      <p:cBhvr additive="base">
                                        <p:cTn id="12" dur="500" fill="hold"/>
                                        <p:tgtEl>
                                          <p:spTgt spid="163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8">
                                            <p:txEl>
                                              <p:pRg st="0" end="0"/>
                                            </p:txEl>
                                          </p:spTgt>
                                        </p:tgtEl>
                                        <p:attrNameLst>
                                          <p:attrName>style.visibility</p:attrName>
                                        </p:attrNameLst>
                                      </p:cBhvr>
                                      <p:to>
                                        <p:strVal val="visible"/>
                                      </p:to>
                                    </p:set>
                                    <p:anim calcmode="lin" valueType="num">
                                      <p:cBhvr additive="base">
                                        <p:cTn id="15"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388">
                                            <p:txEl>
                                              <p:pRg st="1" end="1"/>
                                            </p:txEl>
                                          </p:spTgt>
                                        </p:tgtEl>
                                        <p:attrNameLst>
                                          <p:attrName>style.visibility</p:attrName>
                                        </p:attrNameLst>
                                      </p:cBhvr>
                                      <p:to>
                                        <p:strVal val="visible"/>
                                      </p:to>
                                    </p:set>
                                    <p:anim calcmode="lin" valueType="num">
                                      <p:cBhvr additive="base">
                                        <p:cTn id="21" dur="5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circle(in)">
                                      <p:cBhvr>
                                        <p:cTn id="27" dur="2000"/>
                                        <p:tgtEl>
                                          <p:spTgt spid="1638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6390"/>
                                        </p:tgtEl>
                                        <p:attrNameLst>
                                          <p:attrName>style.visibility</p:attrName>
                                        </p:attrNameLst>
                                      </p:cBhvr>
                                      <p:to>
                                        <p:strVal val="visible"/>
                                      </p:to>
                                    </p:set>
                                    <p:animEffect transition="in" filter="circle(in)">
                                      <p:cBhvr>
                                        <p:cTn id="30"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163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a:p>
        </p:txBody>
      </p:sp>
      <p:sp>
        <p:nvSpPr>
          <p:cNvPr id="26627" name="Content Placeholder 2"/>
          <p:cNvSpPr>
            <a:spLocks noGrp="1"/>
          </p:cNvSpPr>
          <p:nvPr>
            <p:ph idx="1"/>
          </p:nvPr>
        </p:nvSpPr>
        <p:spPr>
          <a:xfrm>
            <a:off x="0" y="0"/>
            <a:ext cx="8955088" cy="6400800"/>
          </a:xfrm>
        </p:spPr>
        <p:txBody>
          <a:bodyPr/>
          <a:lstStyle/>
          <a:p>
            <a:pPr algn="just"/>
            <a:r>
              <a:rPr lang="en-US" altLang="en-US" sz="3400" b="1"/>
              <a:t>Tài sản đầu tư:</a:t>
            </a:r>
          </a:p>
          <a:p>
            <a:pPr algn="just">
              <a:buFont typeface="Wingdings" panose="05000000000000000000" pitchFamily="2" charset="2"/>
              <a:buNone/>
            </a:pPr>
            <a:endParaRPr lang="en-US" altLang="en-US" sz="3400" b="1"/>
          </a:p>
          <a:p>
            <a:pPr algn="just">
              <a:buFontTx/>
              <a:buChar char="-"/>
            </a:pPr>
            <a:r>
              <a:rPr lang="en-US" altLang="en-US" sz="3400" b="1" i="1">
                <a:solidFill>
                  <a:srgbClr val="FF0000"/>
                </a:solidFill>
              </a:rPr>
              <a:t>Tài sản hữu hình </a:t>
            </a:r>
            <a:r>
              <a:rPr lang="en-US" altLang="en-US" sz="3400" b="1"/>
              <a:t>(máy móc, thiết bị, quy trình công nghệ, BĐS, các loại hợp đồng và giấy phép có giá trị …), </a:t>
            </a:r>
          </a:p>
          <a:p>
            <a:pPr algn="just">
              <a:buFont typeface="Wingdings" panose="05000000000000000000" pitchFamily="2" charset="2"/>
              <a:buNone/>
            </a:pPr>
            <a:endParaRPr lang="en-US" altLang="en-US" sz="3400" b="1"/>
          </a:p>
          <a:p>
            <a:pPr algn="just">
              <a:buFontTx/>
              <a:buChar char="-"/>
            </a:pPr>
            <a:r>
              <a:rPr lang="en-US" altLang="en-US" sz="3400" b="1" i="1">
                <a:solidFill>
                  <a:srgbClr val="FF0000"/>
                </a:solidFill>
              </a:rPr>
              <a:t>Tài sản vô hình </a:t>
            </a:r>
            <a:r>
              <a:rPr lang="en-US" altLang="en-US" sz="3400" b="1"/>
              <a:t>(quyền sở hữu tí tuệ, bí quyết và kinh nghiệm quản lý…) </a:t>
            </a:r>
          </a:p>
          <a:p>
            <a:pPr algn="just">
              <a:buFont typeface="Wingdings" panose="05000000000000000000" pitchFamily="2" charset="2"/>
              <a:buNone/>
            </a:pPr>
            <a:endParaRPr lang="en-US" altLang="en-US" sz="3400" b="1"/>
          </a:p>
          <a:p>
            <a:pPr algn="just">
              <a:buFontTx/>
              <a:buChar char="-"/>
            </a:pPr>
            <a:r>
              <a:rPr lang="en-US" altLang="en-US" sz="3400" b="1" i="1">
                <a:solidFill>
                  <a:srgbClr val="FF0000"/>
                </a:solidFill>
              </a:rPr>
              <a:t>Tài sản tài chính (</a:t>
            </a:r>
            <a:r>
              <a:rPr lang="en-US" altLang="en-US" sz="3400" b="1"/>
              <a:t>cổ phiếu, trái phiếu…).</a:t>
            </a:r>
          </a:p>
          <a:p>
            <a:endParaRPr lang="en-US" altLang="en-US"/>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a:xfrm>
            <a:off x="0" y="0"/>
            <a:ext cx="9144000" cy="1004888"/>
          </a:xfrm>
        </p:spPr>
        <p:txBody>
          <a:bodyPr/>
          <a:lstStyle/>
          <a:p>
            <a:r>
              <a:rPr lang="en-US" altLang="en-US" sz="3200" b="1">
                <a:solidFill>
                  <a:srgbClr val="FF0000"/>
                </a:solidFill>
              </a:rPr>
              <a:t>* Bản chất của HĐ DA</a:t>
            </a:r>
            <a:r>
              <a:rPr lang="en-US" altLang="en-US" sz="3200"/>
              <a:t>:</a:t>
            </a:r>
            <a:r>
              <a:rPr lang="en-US" altLang="en-US" sz="3200">
                <a:solidFill>
                  <a:schemeClr val="tx1"/>
                </a:solidFill>
              </a:rPr>
              <a:t> “công” và “tư” </a:t>
            </a:r>
            <a:endParaRPr lang="en-US" altLang="en-US" sz="3200"/>
          </a:p>
        </p:txBody>
      </p:sp>
      <p:sp>
        <p:nvSpPr>
          <p:cNvPr id="237571" name="Content Placeholder 2"/>
          <p:cNvSpPr>
            <a:spLocks noGrp="1"/>
          </p:cNvSpPr>
          <p:nvPr>
            <p:ph idx="1"/>
          </p:nvPr>
        </p:nvSpPr>
        <p:spPr>
          <a:xfrm>
            <a:off x="0" y="1600200"/>
            <a:ext cx="8915400" cy="4532313"/>
          </a:xfrm>
        </p:spPr>
        <p:txBody>
          <a:bodyPr/>
          <a:lstStyle/>
          <a:p>
            <a:pPr algn="just"/>
            <a:r>
              <a:rPr lang="en-US" altLang="en-US" sz="2700" b="1"/>
              <a:t> </a:t>
            </a:r>
            <a:r>
              <a:rPr lang="en-US" altLang="en-US" b="1"/>
              <a:t>Yếu tố “tư” ở đây được hiểu là yếu tố </a:t>
            </a:r>
            <a:r>
              <a:rPr lang="en-US" altLang="en-US" b="1" i="1">
                <a:solidFill>
                  <a:srgbClr val="00B0F0"/>
                </a:solidFill>
              </a:rPr>
              <a:t>thương mại </a:t>
            </a:r>
            <a:r>
              <a:rPr lang="en-US" altLang="en-US" b="1"/>
              <a:t>trong HĐ DA, mục đích kinh doanh cũng như sự tham gia của khu vực tư nhân trong hoạt động xây dựng CSHT</a:t>
            </a:r>
          </a:p>
          <a:p>
            <a:pPr algn="just"/>
            <a:endParaRPr lang="en-US" altLang="en-US" b="1"/>
          </a:p>
          <a:p>
            <a:pPr algn="just"/>
            <a:r>
              <a:rPr lang="en-US" altLang="en-US" b="1"/>
              <a:t> Yếu tố “công” được hiểu là vai trò, sự tham gia của </a:t>
            </a:r>
            <a:r>
              <a:rPr lang="en-US" altLang="en-US" b="1" i="1">
                <a:solidFill>
                  <a:srgbClr val="00B0F0"/>
                </a:solidFill>
              </a:rPr>
              <a:t>nhà nước </a:t>
            </a:r>
            <a:r>
              <a:rPr lang="en-US" altLang="en-US" b="1"/>
              <a:t>thể hiện trong các quy định của hợp đồng DA.</a:t>
            </a:r>
          </a:p>
          <a:p>
            <a:pPr algn="just"/>
            <a:endParaRPr lang="en-US" altLang="en-US" sz="2700" b="1"/>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a:xfrm>
            <a:off x="428625" y="-304800"/>
            <a:ext cx="8715375" cy="1082675"/>
          </a:xfrm>
        </p:spPr>
        <p:txBody>
          <a:bodyPr/>
          <a:lstStyle/>
          <a:p>
            <a:r>
              <a:rPr lang="en-US" altLang="en-US" sz="3200" b="1">
                <a:solidFill>
                  <a:srgbClr val="FF0000"/>
                </a:solidFill>
              </a:rPr>
              <a:t>* Đối tượng của hợp đồng DA</a:t>
            </a:r>
          </a:p>
        </p:txBody>
      </p:sp>
      <p:sp>
        <p:nvSpPr>
          <p:cNvPr id="238595" name="Content Placeholder 2"/>
          <p:cNvSpPr>
            <a:spLocks noGrp="1"/>
          </p:cNvSpPr>
          <p:nvPr>
            <p:ph idx="1"/>
          </p:nvPr>
        </p:nvSpPr>
        <p:spPr>
          <a:xfrm>
            <a:off x="0" y="838200"/>
            <a:ext cx="8955088" cy="4989513"/>
          </a:xfrm>
        </p:spPr>
        <p:txBody>
          <a:bodyPr/>
          <a:lstStyle/>
          <a:p>
            <a:pPr algn="just">
              <a:buFont typeface="Wingdings" panose="05000000000000000000" pitchFamily="2" charset="2"/>
              <a:buNone/>
            </a:pPr>
            <a:r>
              <a:rPr lang="en-US" altLang="en-US" sz="2800"/>
              <a:t>	</a:t>
            </a:r>
            <a:r>
              <a:rPr lang="en-US" altLang="en-US" sz="2800" b="1"/>
              <a:t>Là các công trình CSHT công cộng vốn dĩ do nhà nước phải đảm nhận và nhà nước tham gia HĐ DA nhằm đưa ra những bảo đảm cho NĐT, đồng thời theo dõi, quản lý các hoạt động đầu tư và các cam kết của NĐT. </a:t>
            </a:r>
          </a:p>
          <a:p>
            <a:pPr algn="just">
              <a:buFont typeface="Wingdings" panose="05000000000000000000" pitchFamily="2" charset="2"/>
              <a:buNone/>
            </a:pPr>
            <a:endParaRPr lang="en-US" altLang="en-US" sz="2800" b="1"/>
          </a:p>
          <a:p>
            <a:pPr algn="just">
              <a:buFont typeface="Wingdings" panose="05000000000000000000" pitchFamily="2" charset="2"/>
              <a:buNone/>
            </a:pPr>
            <a:r>
              <a:rPr lang="en-US" altLang="en-US" sz="2800" b="1" i="1">
                <a:solidFill>
                  <a:srgbClr val="00B0F0"/>
                </a:solidFill>
              </a:rPr>
              <a:t>	Cụ thể:</a:t>
            </a:r>
          </a:p>
          <a:p>
            <a:pPr algn="just">
              <a:buFontTx/>
              <a:buChar char="-"/>
            </a:pPr>
            <a:r>
              <a:rPr lang="en-US" altLang="en-US" sz="2800" b="1"/>
              <a:t>Đường bộ, cầu, hầm đường bộ; Đường sắt…</a:t>
            </a:r>
          </a:p>
          <a:p>
            <a:pPr algn="just">
              <a:buFontTx/>
              <a:buChar char="-"/>
            </a:pPr>
            <a:r>
              <a:rPr lang="en-US" altLang="en-US" sz="2800" b="1"/>
              <a:t>Cảng hàng không, cảng biển, cảng sông;</a:t>
            </a:r>
          </a:p>
          <a:p>
            <a:pPr algn="just">
              <a:buFontTx/>
              <a:buChar char="-"/>
            </a:pPr>
            <a:r>
              <a:rPr lang="en-US" altLang="en-US" sz="2800" b="1"/>
              <a:t>Hệ thống cung cấp nước sạch;thoát nước; hệ thống thu gom, xử lý nước thải, chất thải;</a:t>
            </a:r>
          </a:p>
          <a:p>
            <a:pPr algn="just">
              <a:buFontTx/>
              <a:buChar char="-"/>
            </a:pPr>
            <a:r>
              <a:rPr lang="en-US" altLang="en-US" sz="2800" b="1"/>
              <a:t>Nhà máy điện, đường dây tải điện;…..</a:t>
            </a:r>
          </a:p>
          <a:p>
            <a:pPr algn="just"/>
            <a:endParaRPr lang="en-US" altLang="en-US" sz="2800"/>
          </a:p>
          <a:p>
            <a:pPr algn="just"/>
            <a:endParaRPr lang="en-US" altLang="en-US" sz="2800"/>
          </a:p>
          <a:p>
            <a:pPr algn="just"/>
            <a:endParaRPr lang="en-US" alt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a:xfrm>
            <a:off x="228600" y="214313"/>
            <a:ext cx="8715375" cy="700087"/>
          </a:xfrm>
        </p:spPr>
        <p:txBody>
          <a:bodyPr/>
          <a:lstStyle/>
          <a:p>
            <a:r>
              <a:rPr lang="en-US" altLang="en-US" sz="3200" b="1">
                <a:solidFill>
                  <a:srgbClr val="FF0000"/>
                </a:solidFill>
              </a:rPr>
              <a:t>* Mục đích tham gia HĐ DA</a:t>
            </a:r>
          </a:p>
        </p:txBody>
      </p:sp>
      <p:sp>
        <p:nvSpPr>
          <p:cNvPr id="239619" name="Content Placeholder 2"/>
          <p:cNvSpPr>
            <a:spLocks noGrp="1"/>
          </p:cNvSpPr>
          <p:nvPr>
            <p:ph idx="1"/>
          </p:nvPr>
        </p:nvSpPr>
        <p:spPr>
          <a:xfrm>
            <a:off x="0" y="2097088"/>
            <a:ext cx="8650288" cy="4760912"/>
          </a:xfrm>
        </p:spPr>
        <p:txBody>
          <a:bodyPr/>
          <a:lstStyle/>
          <a:p>
            <a:pPr algn="just"/>
            <a:r>
              <a:rPr lang="en-US" altLang="en-US" b="1">
                <a:solidFill>
                  <a:srgbClr val="FF0000"/>
                </a:solidFill>
              </a:rPr>
              <a:t>Nhà đầu tư</a:t>
            </a:r>
            <a:r>
              <a:rPr lang="en-US" altLang="en-US" b="1"/>
              <a:t>: </a:t>
            </a:r>
            <a:r>
              <a:rPr lang="en-US" altLang="en-US" b="1" i="1"/>
              <a:t>kinh doanh kiếm lời, </a:t>
            </a:r>
            <a:r>
              <a:rPr lang="en-US" altLang="en-US" b="1"/>
              <a:t>đơn thuần tiến hành hoạt động kinh doanh như tất cả các công việc kinh doanh khác. </a:t>
            </a:r>
          </a:p>
          <a:p>
            <a:pPr algn="just">
              <a:buFont typeface="Wingdings" panose="05000000000000000000" pitchFamily="2" charset="2"/>
              <a:buNone/>
            </a:pPr>
            <a:endParaRPr lang="en-US" altLang="en-US" b="1"/>
          </a:p>
          <a:p>
            <a:pPr algn="just"/>
            <a:r>
              <a:rPr lang="en-US" altLang="en-US" b="1">
                <a:solidFill>
                  <a:srgbClr val="FF0000"/>
                </a:solidFill>
              </a:rPr>
              <a:t>Nhà nước</a:t>
            </a:r>
            <a:r>
              <a:rPr lang="en-US" altLang="en-US" b="1"/>
              <a:t>: nhằm đạt được những mục tiêu kinh tế – xã hội, một chức năng quản lý của nhà nước.</a:t>
            </a:r>
          </a:p>
          <a:p>
            <a:endParaRPr lang="en-US" alt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endParaRPr lang="en-US" altLang="en-US"/>
          </a:p>
        </p:txBody>
      </p:sp>
      <p:sp>
        <p:nvSpPr>
          <p:cNvPr id="240643" name="Content Placeholder 2"/>
          <p:cNvSpPr>
            <a:spLocks noGrp="1"/>
          </p:cNvSpPr>
          <p:nvPr>
            <p:ph idx="1"/>
          </p:nvPr>
        </p:nvSpPr>
        <p:spPr>
          <a:xfrm>
            <a:off x="-228600" y="420688"/>
            <a:ext cx="8955088" cy="6437312"/>
          </a:xfrm>
        </p:spPr>
        <p:txBody>
          <a:bodyPr/>
          <a:lstStyle/>
          <a:p>
            <a:pPr algn="just">
              <a:buFont typeface="Wingdings" panose="05000000000000000000" pitchFamily="2" charset="2"/>
              <a:buNone/>
            </a:pPr>
            <a:r>
              <a:rPr lang="en-US" altLang="en-US" sz="2500" b="1"/>
              <a:t>	</a:t>
            </a:r>
            <a:r>
              <a:rPr lang="en-US" altLang="en-US" sz="2500" b="1">
                <a:solidFill>
                  <a:srgbClr val="00B0F0"/>
                </a:solidFill>
              </a:rPr>
              <a:t>Điều 8. NĐ 15 Cơ quan nhà nước có thẩm quyền ký kết và thực hiện hợp đồng dự án</a:t>
            </a:r>
          </a:p>
          <a:p>
            <a:pPr algn="just">
              <a:buFont typeface="Wingdings" panose="05000000000000000000" pitchFamily="2" charset="2"/>
              <a:buNone/>
            </a:pPr>
            <a:endParaRPr lang="en-US" altLang="en-US" sz="2500" b="1"/>
          </a:p>
          <a:p>
            <a:pPr algn="just"/>
            <a:r>
              <a:rPr lang="en-US" altLang="en-US" sz="2500" b="1"/>
              <a:t>1</a:t>
            </a:r>
            <a:r>
              <a:rPr lang="en-US" altLang="en-US" sz="2500" b="1">
                <a:solidFill>
                  <a:srgbClr val="00B050"/>
                </a:solidFill>
              </a:rPr>
              <a:t>. Bộ, ngành, Ủy ban nhân dân cấp tỉnh </a:t>
            </a:r>
            <a:r>
              <a:rPr lang="en-US" altLang="en-US" sz="2500" b="1"/>
              <a:t>là cơ quan nhà nước có thẩm quyền ký kết hợp đồng dự án thuộc chức năng, nhiệm vụ, quyền hạn của mình và thực hiện các quyền, nghĩa vụ trên cơ sở thỏa thuận với nhà đầu tư tại hợp đồng dự án.</a:t>
            </a:r>
          </a:p>
          <a:p>
            <a:pPr algn="just">
              <a:buFont typeface="Wingdings" panose="05000000000000000000" pitchFamily="2" charset="2"/>
              <a:buNone/>
            </a:pPr>
            <a:endParaRPr lang="en-US" altLang="en-US" sz="2500" b="1"/>
          </a:p>
          <a:p>
            <a:pPr algn="just"/>
            <a:r>
              <a:rPr lang="en-US" altLang="en-US" sz="2500" b="1"/>
              <a:t>2. Căn cứ chức năng, nhiệm vụ, quyền hạn và điều kiện quản lý cụ thể, Bộ, ngành được </a:t>
            </a:r>
            <a:r>
              <a:rPr lang="en-US" altLang="en-US" sz="2500" b="1" u="sng">
                <a:solidFill>
                  <a:srgbClr val="00B050"/>
                </a:solidFill>
              </a:rPr>
              <a:t>ủy quyền </a:t>
            </a:r>
            <a:r>
              <a:rPr lang="en-US" altLang="en-US" sz="2500" b="1">
                <a:solidFill>
                  <a:srgbClr val="00B050"/>
                </a:solidFill>
              </a:rPr>
              <a:t>cho tổ chức thuộc Bộ, ngành; Ủy ban nhân dân cấp tỉnh </a:t>
            </a:r>
            <a:r>
              <a:rPr lang="en-US" altLang="en-US" sz="2500" b="1"/>
              <a:t>được ủy quyền cho cơ quan chuyên môn của mình hoặc Ủy ban nhân dân cấp huyện ký kết và thực hiện hợp đồng </a:t>
            </a:r>
            <a:r>
              <a:rPr lang="en-US" altLang="en-US" sz="2500" b="1">
                <a:solidFill>
                  <a:srgbClr val="FF0000"/>
                </a:solidFill>
              </a:rPr>
              <a:t>dự án nhóm B và nhóm C.</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p:txBody>
          <a:bodyPr/>
          <a:lstStyle/>
          <a:p>
            <a:endParaRPr lang="en-US" altLang="en-US"/>
          </a:p>
        </p:txBody>
      </p:sp>
      <p:sp>
        <p:nvSpPr>
          <p:cNvPr id="241667" name="Content Placeholder 2"/>
          <p:cNvSpPr>
            <a:spLocks noGrp="1"/>
          </p:cNvSpPr>
          <p:nvPr>
            <p:ph idx="1"/>
          </p:nvPr>
        </p:nvSpPr>
        <p:spPr>
          <a:xfrm>
            <a:off x="0" y="0"/>
            <a:ext cx="8955088" cy="6132513"/>
          </a:xfrm>
        </p:spPr>
        <p:txBody>
          <a:bodyPr/>
          <a:lstStyle/>
          <a:p>
            <a:pPr algn="just"/>
            <a:r>
              <a:rPr lang="en-US" altLang="en-US" sz="2500" b="1"/>
              <a:t>3. Việc ủy quyền theo quy định tại Khoản 2 Điều này phải được </a:t>
            </a:r>
            <a:r>
              <a:rPr lang="en-US" altLang="en-US" sz="2500" b="1">
                <a:solidFill>
                  <a:srgbClr val="FF0000"/>
                </a:solidFill>
              </a:rPr>
              <a:t>thực hiện bằng văn bản</a:t>
            </a:r>
            <a:r>
              <a:rPr lang="en-US" altLang="en-US" sz="2500" b="1"/>
              <a:t>, trong đó xác định cụ thể phạm vi ủy quyền, trách nhiệm của cơ quan được ủy quyền trong việc chuẩn bị đầu tư, đàm phán, ký kết và thực hiện hợp đồng dự án.</a:t>
            </a:r>
          </a:p>
          <a:p>
            <a:pPr algn="just">
              <a:buFont typeface="Wingdings" panose="05000000000000000000" pitchFamily="2" charset="2"/>
              <a:buNone/>
            </a:pPr>
            <a:endParaRPr lang="en-US" altLang="en-US" sz="2500" b="1"/>
          </a:p>
          <a:p>
            <a:pPr algn="just"/>
            <a:r>
              <a:rPr lang="en-US" altLang="en-US" sz="2500" b="1"/>
              <a:t>4. Cơ quan nhà nước có thẩm quyền, cơ quan được ủy quyền theo quy định tại Khoản 2 Điều này thành lập hoặc giao đơn vị quản lý dự án thực hiện các hoạt động thuộc trách nhiệm của mình, </a:t>
            </a:r>
            <a:r>
              <a:rPr lang="en-US" altLang="en-US" sz="2500" b="1">
                <a:solidFill>
                  <a:srgbClr val="FF0000"/>
                </a:solidFill>
              </a:rPr>
              <a:t>nhưng trong mọi trường hợp phải chịu trách nhiệm về các nghĩa vụ đã cam kết theo hợp đồng dự án.</a:t>
            </a:r>
          </a:p>
          <a:p>
            <a:pPr algn="just"/>
            <a:endParaRPr lang="en-US" altLang="en-US" sz="2500" b="1"/>
          </a:p>
          <a:p>
            <a:pPr algn="just"/>
            <a:r>
              <a:rPr lang="en-US" altLang="en-US" sz="2500" b="1"/>
              <a:t>5. Trong trường hợp cần thiết, cơ quan nhà nước có thẩm quyền lựa chọn </a:t>
            </a:r>
            <a:r>
              <a:rPr lang="en-US" altLang="en-US" sz="2500" b="1">
                <a:solidFill>
                  <a:srgbClr val="FF0000"/>
                </a:solidFill>
              </a:rPr>
              <a:t>tổ chức tư vấn độc lập </a:t>
            </a:r>
            <a:r>
              <a:rPr lang="en-US" altLang="en-US" sz="2500" b="1"/>
              <a:t>để hỗ trợ thực hiện một số nhiệm vụ quy định tại Khoản 4 này.</a:t>
            </a:r>
          </a:p>
          <a:p>
            <a:pPr algn="just"/>
            <a:endParaRPr lang="en-US" altLang="en-US" sz="2500" b="1"/>
          </a:p>
          <a:p>
            <a:endParaRPr lang="en-US" altLang="en-US" sz="250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endParaRPr lang="en-US" altLang="en-US"/>
          </a:p>
        </p:txBody>
      </p:sp>
      <p:sp>
        <p:nvSpPr>
          <p:cNvPr id="242691"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en-US" altLang="en-US" sz="2500" b="1">
                <a:solidFill>
                  <a:srgbClr val="FF0000"/>
                </a:solidFill>
              </a:rPr>
              <a:t>Điều 9. NĐ 15: Trình tự thực hiện dự án</a:t>
            </a:r>
          </a:p>
          <a:p>
            <a:pPr algn="just">
              <a:buFont typeface="Wingdings" panose="05000000000000000000" pitchFamily="2" charset="2"/>
              <a:buNone/>
            </a:pPr>
            <a:r>
              <a:rPr lang="en-US" altLang="en-US" sz="2400" b="1">
                <a:solidFill>
                  <a:srgbClr val="0070C0"/>
                </a:solidFill>
              </a:rPr>
              <a:t>1. </a:t>
            </a:r>
            <a:r>
              <a:rPr lang="en-US" altLang="en-US" sz="2400" b="1">
                <a:solidFill>
                  <a:srgbClr val="00B050"/>
                </a:solidFill>
              </a:rPr>
              <a:t>Trừ dự án nhóm C</a:t>
            </a:r>
            <a:r>
              <a:rPr lang="en-US" altLang="en-US" sz="2400" b="1">
                <a:solidFill>
                  <a:srgbClr val="0070C0"/>
                </a:solidFill>
              </a:rPr>
              <a:t>, dự án được thực hiện theo trình tự sau đây:</a:t>
            </a:r>
          </a:p>
          <a:p>
            <a:pPr algn="just"/>
            <a:r>
              <a:rPr lang="en-US" altLang="en-US" sz="2400" b="1"/>
              <a:t>a) Lập, thẩm định, phê duyệt và công bố dự án theo quy định tại Chương III Nghị định 15;</a:t>
            </a:r>
          </a:p>
          <a:p>
            <a:pPr algn="just"/>
            <a:r>
              <a:rPr lang="en-US" altLang="en-US" sz="2400" b="1"/>
              <a:t>b) Lập, thẩm định, phê duyệt báo cáo nghiên cứu khả thi theo quy định tại Chương IV Nghị định 15;</a:t>
            </a:r>
          </a:p>
          <a:p>
            <a:pPr algn="just"/>
            <a:r>
              <a:rPr lang="en-US" altLang="en-US" sz="2400" b="1"/>
              <a:t>c) Tổ chức lựa chọn nhà đầu tư; đàm phán và ký kết thỏa thuận đầu tư, hợp đồng dự án theo quy định tại Chương V Nghị định 15;</a:t>
            </a:r>
          </a:p>
          <a:p>
            <a:pPr algn="just"/>
            <a:r>
              <a:rPr lang="en-US" altLang="en-US" sz="2400" b="1"/>
              <a:t>d) Thực hiện thủ tục cấp giấy chứng nhận đăng ký đầu tư và thành lập doanh nghiệp dự án theo quy định tại Chương VI Nghị định 15;</a:t>
            </a:r>
          </a:p>
          <a:p>
            <a:pPr algn="just"/>
            <a:r>
              <a:rPr lang="en-US" altLang="en-US" sz="2400" b="1"/>
              <a:t>đ) Triển khai thực hiện dự án theo quy định tại Chương VII Nghị định 15;</a:t>
            </a:r>
          </a:p>
          <a:p>
            <a:pPr algn="just"/>
            <a:r>
              <a:rPr lang="en-US" altLang="en-US" sz="2400" b="1"/>
              <a:t>e) Quyết toán và chuyển giao công trình theo quy định tại Chương VIII Nghị định 15.</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p:txBody>
          <a:bodyPr/>
          <a:lstStyle/>
          <a:p>
            <a:endParaRPr lang="en-US" altLang="en-US"/>
          </a:p>
        </p:txBody>
      </p:sp>
      <p:sp>
        <p:nvSpPr>
          <p:cNvPr id="243715" name="Content Placeholder 2"/>
          <p:cNvSpPr>
            <a:spLocks noGrp="1"/>
          </p:cNvSpPr>
          <p:nvPr>
            <p:ph idx="1"/>
          </p:nvPr>
        </p:nvSpPr>
        <p:spPr>
          <a:xfrm>
            <a:off x="0" y="457200"/>
            <a:ext cx="8955088" cy="6132513"/>
          </a:xfrm>
        </p:spPr>
        <p:txBody>
          <a:bodyPr/>
          <a:lstStyle/>
          <a:p>
            <a:pPr algn="just">
              <a:buFont typeface="Wingdings" panose="05000000000000000000" pitchFamily="2" charset="2"/>
              <a:buNone/>
            </a:pPr>
            <a:r>
              <a:rPr lang="en-US" altLang="en-US" sz="2800" b="1"/>
              <a:t>2. </a:t>
            </a:r>
            <a:r>
              <a:rPr lang="en-US" altLang="en-US" sz="2800" b="1">
                <a:solidFill>
                  <a:srgbClr val="00B050"/>
                </a:solidFill>
              </a:rPr>
              <a:t>Dự án nhóm C </a:t>
            </a:r>
            <a:r>
              <a:rPr lang="en-US" altLang="en-US" sz="2800" b="1"/>
              <a:t>thực hiện theo trình tự sau đây:</a:t>
            </a:r>
          </a:p>
          <a:p>
            <a:pPr algn="just"/>
            <a:endParaRPr lang="en-US" altLang="en-US" sz="2800" b="1"/>
          </a:p>
          <a:p>
            <a:pPr algn="just"/>
            <a:r>
              <a:rPr lang="en-US" altLang="en-US" sz="2800" b="1"/>
              <a:t>a) Lập, thẩm định, phê duyệt và công bố dự án theo quy định tại Chương III Nghị định 15.</a:t>
            </a:r>
          </a:p>
          <a:p>
            <a:pPr algn="just"/>
            <a:r>
              <a:rPr lang="en-US" altLang="en-US" sz="2800" b="1"/>
              <a:t>b) Tổ chức lựa chọn nhà đầu tư; đàm phán và ký kết hợp đồng dự án theo quy định tại Chương V Nghị định 15;</a:t>
            </a:r>
          </a:p>
          <a:p>
            <a:pPr algn="just"/>
            <a:r>
              <a:rPr lang="en-US" altLang="en-US" sz="2800" b="1"/>
              <a:t>c) Triển khai thực hiện dự án theo quy định tại Chương VII Nghị định 15;</a:t>
            </a:r>
          </a:p>
          <a:p>
            <a:pPr algn="just"/>
            <a:r>
              <a:rPr lang="en-US" altLang="en-US" sz="2800" b="1"/>
              <a:t>d) Quyết toán và chuyển giao công trình theo quy định tại Chương VIII Nghị định 15.</a:t>
            </a:r>
          </a:p>
          <a:p>
            <a:pPr algn="just"/>
            <a:endParaRPr lang="en-US" altLang="en-US" sz="2800" b="1"/>
          </a:p>
          <a:p>
            <a:endParaRPr lang="en-US" altLang="en-US" sz="280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a:lstStyle/>
          <a:p>
            <a:endParaRPr lang="en-US" altLang="en-US"/>
          </a:p>
        </p:txBody>
      </p:sp>
      <p:sp>
        <p:nvSpPr>
          <p:cNvPr id="244739" name="Content Placeholder 2"/>
          <p:cNvSpPr>
            <a:spLocks noGrp="1"/>
          </p:cNvSpPr>
          <p:nvPr>
            <p:ph idx="1"/>
          </p:nvPr>
        </p:nvSpPr>
        <p:spPr>
          <a:xfrm>
            <a:off x="228600" y="609600"/>
            <a:ext cx="8726488" cy="5522913"/>
          </a:xfrm>
        </p:spPr>
        <p:txBody>
          <a:bodyPr/>
          <a:lstStyle/>
          <a:p>
            <a:pPr algn="just">
              <a:buFont typeface="Wingdings" panose="05000000000000000000" pitchFamily="2" charset="2"/>
              <a:buNone/>
            </a:pPr>
            <a:r>
              <a:rPr lang="en-US" altLang="en-US" b="1">
                <a:solidFill>
                  <a:srgbClr val="FF0000"/>
                </a:solidFill>
              </a:rPr>
              <a:t>NGUỒN VỐN THỰC HIỆN DỰ ÁN: NĐ 15</a:t>
            </a:r>
            <a:endParaRPr lang="en-US" altLang="en-US">
              <a:solidFill>
                <a:srgbClr val="FF0000"/>
              </a:solidFill>
            </a:endParaRPr>
          </a:p>
          <a:p>
            <a:pPr algn="just"/>
            <a:endParaRPr lang="en-US" altLang="en-US" b="1"/>
          </a:p>
          <a:p>
            <a:pPr algn="just"/>
            <a:r>
              <a:rPr lang="en-US" altLang="en-US" b="1"/>
              <a:t>Điều 10. Vốn chủ sở hữu và vốn huy động của nhà đầu tư</a:t>
            </a:r>
          </a:p>
          <a:p>
            <a:pPr algn="just">
              <a:buFont typeface="Wingdings" panose="05000000000000000000" pitchFamily="2" charset="2"/>
              <a:buNone/>
            </a:pPr>
            <a:endParaRPr lang="en-US" altLang="en-US"/>
          </a:p>
          <a:p>
            <a:pPr algn="just"/>
            <a:r>
              <a:rPr lang="en-US" altLang="en-US" b="1"/>
              <a:t>Điều 11. Sử dụng vốn đầu tư của Nhà nước tham gia thực hiện dự án</a:t>
            </a:r>
            <a:endParaRPr lang="en-US" altLang="en-US"/>
          </a:p>
          <a:p>
            <a:endParaRPr lang="en-US" alt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p:txBody>
          <a:bodyPr/>
          <a:lstStyle/>
          <a:p>
            <a:endParaRPr lang="en-US" altLang="en-US"/>
          </a:p>
        </p:txBody>
      </p:sp>
      <p:sp>
        <p:nvSpPr>
          <p:cNvPr id="245763" name="Content Placeholder 2"/>
          <p:cNvSpPr>
            <a:spLocks noGrp="1"/>
          </p:cNvSpPr>
          <p:nvPr>
            <p:ph idx="1"/>
          </p:nvPr>
        </p:nvSpPr>
        <p:spPr>
          <a:xfrm>
            <a:off x="0" y="0"/>
            <a:ext cx="8955088" cy="6132513"/>
          </a:xfrm>
        </p:spPr>
        <p:txBody>
          <a:bodyPr/>
          <a:lstStyle/>
          <a:p>
            <a:pPr>
              <a:buFont typeface="Wingdings" panose="05000000000000000000" pitchFamily="2" charset="2"/>
              <a:buNone/>
            </a:pPr>
            <a:r>
              <a:rPr lang="en-US" altLang="en-US" sz="2800" b="1"/>
              <a:t>	</a:t>
            </a:r>
            <a:r>
              <a:rPr lang="en-US" altLang="en-US" sz="2800" b="1">
                <a:solidFill>
                  <a:srgbClr val="00B0F0"/>
                </a:solidFill>
              </a:rPr>
              <a:t>LỰA CHỌN NHÀ ĐẦU TƯ VÀ KÝ KẾT THỎA THUẬN ĐẦU TƯ, HỢP ĐỒNG DỰ ÁN: NĐ 15</a:t>
            </a:r>
            <a:endParaRPr lang="en-US" altLang="en-US" sz="2800">
              <a:solidFill>
                <a:srgbClr val="00B0F0"/>
              </a:solidFill>
            </a:endParaRPr>
          </a:p>
          <a:p>
            <a:pPr algn="just"/>
            <a:endParaRPr lang="en-US" altLang="en-US" sz="2700" b="1"/>
          </a:p>
          <a:p>
            <a:pPr algn="just"/>
            <a:r>
              <a:rPr lang="en-US" altLang="en-US" sz="2700" b="1"/>
              <a:t>Điều 29. Lựa chọn nhà đầu tư</a:t>
            </a:r>
            <a:endParaRPr lang="en-US" altLang="en-US" sz="2700"/>
          </a:p>
          <a:p>
            <a:pPr algn="just"/>
            <a:r>
              <a:rPr lang="en-US" altLang="en-US" sz="2700" b="1"/>
              <a:t>Điều 30. Ký kết thỏa thuận đầu tư</a:t>
            </a:r>
            <a:endParaRPr lang="en-US" altLang="en-US" sz="2700"/>
          </a:p>
          <a:p>
            <a:pPr algn="just"/>
            <a:r>
              <a:rPr lang="en-US" altLang="en-US" sz="2700" b="1"/>
              <a:t>Điều 31. Ký kết hợp đồng dự án</a:t>
            </a:r>
            <a:endParaRPr lang="en-US" altLang="en-US" sz="2700"/>
          </a:p>
          <a:p>
            <a:pPr algn="just"/>
            <a:r>
              <a:rPr lang="en-US" altLang="en-US" sz="2700" b="1"/>
              <a:t>Điều 32. Nội dung hợp đồng dự án</a:t>
            </a:r>
            <a:endParaRPr lang="en-US" altLang="en-US" sz="2700"/>
          </a:p>
          <a:p>
            <a:pPr algn="just"/>
            <a:r>
              <a:rPr lang="en-US" altLang="en-US" sz="2700" b="1"/>
              <a:t>Điều 33. Quyền tiếp nhận dự án của bên cho vay</a:t>
            </a:r>
            <a:endParaRPr lang="en-US" altLang="en-US" sz="2700"/>
          </a:p>
          <a:p>
            <a:pPr algn="just"/>
            <a:r>
              <a:rPr lang="en-US" altLang="en-US" sz="2700" b="1"/>
              <a:t>Điều 34. Chuyển nhượng quyền và nghĩa vụ theo hợp đồng dự án</a:t>
            </a:r>
            <a:endParaRPr lang="en-US" altLang="en-US" sz="2700"/>
          </a:p>
          <a:p>
            <a:pPr algn="just"/>
            <a:r>
              <a:rPr lang="en-US" altLang="en-US" sz="2700" b="1"/>
              <a:t>Điều 35. Sửa đổi, bổ sung hợp đồng dự án</a:t>
            </a:r>
            <a:endParaRPr lang="en-US" altLang="en-US" sz="2700"/>
          </a:p>
          <a:p>
            <a:pPr algn="just"/>
            <a:r>
              <a:rPr lang="en-US" altLang="en-US" sz="2700" b="1"/>
              <a:t>Điều 36. Thời hạn hợp đồng dự án</a:t>
            </a:r>
            <a:endParaRPr lang="en-US" altLang="en-US" sz="2700"/>
          </a:p>
          <a:p>
            <a:pPr algn="just"/>
            <a:r>
              <a:rPr lang="en-US" altLang="en-US" sz="2700" b="1"/>
              <a:t>Điều 37. Áp dụng pháp luật nước ngoài</a:t>
            </a:r>
            <a:endParaRPr lang="en-US" altLang="en-US" sz="2700"/>
          </a:p>
          <a:p>
            <a:pPr algn="just"/>
            <a:r>
              <a:rPr lang="en-US" altLang="en-US" sz="2700" b="1"/>
              <a:t>Điều 38. Bảo đảm thực hiện hợp đồng dự án</a:t>
            </a:r>
            <a:endParaRPr lang="en-US" altLang="en-US" sz="2700"/>
          </a:p>
          <a:p>
            <a:pPr algn="just"/>
            <a:endParaRPr lang="en-US" altLang="en-US" sz="270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endParaRPr lang="en-US" altLang="en-US"/>
          </a:p>
        </p:txBody>
      </p:sp>
      <p:sp>
        <p:nvSpPr>
          <p:cNvPr id="246787" name="Content Placeholder 2"/>
          <p:cNvSpPr>
            <a:spLocks noGrp="1"/>
          </p:cNvSpPr>
          <p:nvPr>
            <p:ph idx="1"/>
          </p:nvPr>
        </p:nvSpPr>
        <p:spPr>
          <a:xfrm>
            <a:off x="228600" y="2017713"/>
            <a:ext cx="8726488" cy="4114800"/>
          </a:xfrm>
        </p:spPr>
        <p:txBody>
          <a:bodyPr/>
          <a:lstStyle/>
          <a:p>
            <a:pPr algn="just"/>
            <a:r>
              <a:rPr lang="en-US" altLang="en-US" b="1">
                <a:solidFill>
                  <a:srgbClr val="00B0F0"/>
                </a:solidFill>
              </a:rPr>
              <a:t>Luật Đấu thầu ngày 26 tháng 11 năm 2013;</a:t>
            </a:r>
          </a:p>
          <a:p>
            <a:pPr algn="just"/>
            <a:r>
              <a:rPr lang="vi-VN" altLang="en-US" b="1">
                <a:solidFill>
                  <a:srgbClr val="FF0000"/>
                </a:solidFill>
              </a:rPr>
              <a:t>Nghị định số 30/2015/NĐ-CP quy định chi tiết thi hành một số điều của Luật Đấu thầu về lựa chọn đầu tư</a:t>
            </a:r>
            <a:endParaRPr lang="en-US" altLang="en-US" b="1">
              <a:solidFill>
                <a:srgbClr val="FF0000"/>
              </a:solidFill>
            </a:endParaRPr>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214313"/>
            <a:ext cx="8639175" cy="928687"/>
          </a:xfrm>
        </p:spPr>
        <p:txBody>
          <a:bodyPr/>
          <a:lstStyle/>
          <a:p>
            <a:pPr algn="just"/>
            <a:r>
              <a:rPr lang="en-US" altLang="en-US" sz="3600" b="1"/>
              <a:t> </a:t>
            </a:r>
          </a:p>
        </p:txBody>
      </p:sp>
      <p:sp>
        <p:nvSpPr>
          <p:cNvPr id="27651" name="Content Placeholder 2"/>
          <p:cNvSpPr>
            <a:spLocks noGrp="1"/>
          </p:cNvSpPr>
          <p:nvPr>
            <p:ph idx="1"/>
          </p:nvPr>
        </p:nvSpPr>
        <p:spPr>
          <a:xfrm>
            <a:off x="0" y="228600"/>
            <a:ext cx="8955088" cy="6132513"/>
          </a:xfrm>
        </p:spPr>
        <p:txBody>
          <a:bodyPr/>
          <a:lstStyle/>
          <a:p>
            <a:pPr algn="just">
              <a:buFont typeface="Wingdings" panose="05000000000000000000" pitchFamily="2" charset="2"/>
              <a:buNone/>
            </a:pPr>
            <a:r>
              <a:rPr lang="en-SG" altLang="en-US" sz="2600">
                <a:solidFill>
                  <a:srgbClr val="FF0000"/>
                </a:solidFill>
              </a:rPr>
              <a:t>	</a:t>
            </a:r>
            <a:r>
              <a:rPr lang="en-SG" altLang="en-US" sz="3000" b="1">
                <a:solidFill>
                  <a:srgbClr val="FF0000"/>
                </a:solidFill>
              </a:rPr>
              <a:t>Hoạt động đầu tư </a:t>
            </a:r>
            <a:r>
              <a:rPr lang="en-SG" altLang="en-US" sz="3000"/>
              <a:t>(</a:t>
            </a:r>
            <a:r>
              <a:rPr lang="en-US" altLang="en-US" sz="3000"/>
              <a:t>investment activities) </a:t>
            </a:r>
            <a:r>
              <a:rPr lang="en-SG" altLang="en-US" sz="3000" b="1"/>
              <a:t>là “</a:t>
            </a:r>
            <a:r>
              <a:rPr lang="en-SG" altLang="en-US" sz="3000" b="1" i="1"/>
              <a:t>hoạt động của nhà đầu tư trong quá trình đầu tư bao gồm các khâu chuẩn bị đầu tư, thực hiện và quản lí dự án đầu tư”</a:t>
            </a:r>
          </a:p>
          <a:p>
            <a:pPr algn="just">
              <a:buFont typeface="Wingdings" panose="05000000000000000000" pitchFamily="2" charset="2"/>
              <a:buNone/>
            </a:pPr>
            <a:endParaRPr lang="en-SG" altLang="en-US" sz="3000" b="1" i="1"/>
          </a:p>
          <a:p>
            <a:pPr algn="just">
              <a:buFont typeface="Wingdings" panose="05000000000000000000" pitchFamily="2" charset="2"/>
              <a:buNone/>
            </a:pPr>
            <a:r>
              <a:rPr lang="en-SG" altLang="en-US" sz="3000" b="1"/>
              <a:t> </a:t>
            </a:r>
          </a:p>
          <a:p>
            <a:pPr algn="just">
              <a:buFontTx/>
              <a:buChar char="-"/>
            </a:pPr>
            <a:r>
              <a:rPr lang="en-SG" altLang="en-US" sz="3000" b="1"/>
              <a:t>Hoạt động đầu tư bao gồm cả ba giai đoạn được liệt kê ở trên.</a:t>
            </a:r>
          </a:p>
          <a:p>
            <a:pPr algn="just">
              <a:buFont typeface="Wingdings" panose="05000000000000000000" pitchFamily="2" charset="2"/>
              <a:buNone/>
            </a:pPr>
            <a:endParaRPr lang="en-SG" altLang="en-US" sz="3000" b="1"/>
          </a:p>
          <a:p>
            <a:pPr algn="just">
              <a:buFont typeface="Wingdings" panose="05000000000000000000" pitchFamily="2" charset="2"/>
              <a:buNone/>
            </a:pPr>
            <a:endParaRPr lang="en-SG" altLang="en-US" sz="3000" b="1"/>
          </a:p>
          <a:p>
            <a:pPr algn="just">
              <a:buFontTx/>
              <a:buChar char="-"/>
            </a:pPr>
            <a:r>
              <a:rPr lang="en-SG" altLang="en-US" sz="3000" b="1"/>
              <a:t>Hoạt động đầu tư cũng là một hoạt động thương mại (theo nghĩa rộng).</a:t>
            </a:r>
            <a:endParaRPr lang="en-US" altLang="en-US" sz="3000" b="1"/>
          </a:p>
          <a:p>
            <a:pPr algn="just">
              <a:buFont typeface="Wingdings" panose="05000000000000000000" pitchFamily="2" charset="2"/>
              <a:buNone/>
            </a:pPr>
            <a:endParaRPr lang="en-US" altLang="en-US" sz="3000">
              <a:solidFill>
                <a:srgbClr val="FF0000"/>
              </a:solidFil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p:txBody>
          <a:bodyPr/>
          <a:lstStyle/>
          <a:p>
            <a:endParaRPr lang="en-US" altLang="en-US"/>
          </a:p>
        </p:txBody>
      </p:sp>
      <p:sp>
        <p:nvSpPr>
          <p:cNvPr id="247811" name="Content Placeholder 2"/>
          <p:cNvSpPr>
            <a:spLocks noGrp="1"/>
          </p:cNvSpPr>
          <p:nvPr>
            <p:ph idx="1"/>
          </p:nvPr>
        </p:nvSpPr>
        <p:spPr>
          <a:xfrm>
            <a:off x="0" y="304800"/>
            <a:ext cx="8955088" cy="6132513"/>
          </a:xfrm>
        </p:spPr>
        <p:txBody>
          <a:bodyPr/>
          <a:lstStyle/>
          <a:p>
            <a:pPr>
              <a:buFont typeface="Wingdings" panose="05000000000000000000" pitchFamily="2" charset="2"/>
              <a:buNone/>
            </a:pPr>
            <a:r>
              <a:rPr lang="en-US" altLang="en-US" sz="2800" b="1">
                <a:solidFill>
                  <a:srgbClr val="FF0000"/>
                </a:solidFill>
              </a:rPr>
              <a:t>	HÌNH THỨC LỰA CHỌN NHÀ THẦU, NHÀ ĐẦU TƯ: Luật đấu thầu 2013</a:t>
            </a:r>
            <a:endParaRPr lang="en-US" altLang="en-US" sz="2800">
              <a:solidFill>
                <a:srgbClr val="FF0000"/>
              </a:solidFill>
            </a:endParaRPr>
          </a:p>
          <a:p>
            <a:endParaRPr lang="en-US" altLang="en-US" sz="2800" b="1"/>
          </a:p>
          <a:p>
            <a:endParaRPr lang="en-US" altLang="en-US" sz="2800" b="1"/>
          </a:p>
          <a:p>
            <a:r>
              <a:rPr lang="en-US" altLang="en-US" sz="2800" b="1">
                <a:solidFill>
                  <a:schemeClr val="tx2"/>
                </a:solidFill>
              </a:rPr>
              <a:t>Điều 20. Đấu thầu rộng rãi</a:t>
            </a:r>
          </a:p>
          <a:p>
            <a:pPr>
              <a:buFont typeface="Wingdings" panose="05000000000000000000" pitchFamily="2" charset="2"/>
              <a:buNone/>
            </a:pPr>
            <a:endParaRPr lang="en-US" altLang="en-US" sz="2800">
              <a:solidFill>
                <a:schemeClr val="tx2"/>
              </a:solidFill>
            </a:endParaRPr>
          </a:p>
          <a:p>
            <a:r>
              <a:rPr lang="en-US" altLang="en-US" sz="2800" b="1">
                <a:solidFill>
                  <a:schemeClr val="tx2"/>
                </a:solidFill>
              </a:rPr>
              <a:t>Điều 22. Chỉ định thầu</a:t>
            </a:r>
            <a:endParaRPr lang="en-US" altLang="en-US" sz="2800">
              <a:solidFill>
                <a:schemeClr val="tx2"/>
              </a:solidFill>
            </a:endParaRPr>
          </a:p>
          <a:p>
            <a:pPr>
              <a:buFont typeface="Wingdings" panose="05000000000000000000" pitchFamily="2" charset="2"/>
              <a:buNone/>
            </a:pPr>
            <a:endParaRPr lang="en-US" altLang="en-US" sz="280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endParaRPr lang="en-US" altLang="en-US"/>
          </a:p>
        </p:txBody>
      </p:sp>
      <p:sp>
        <p:nvSpPr>
          <p:cNvPr id="248835" name="Content Placeholder 2"/>
          <p:cNvSpPr>
            <a:spLocks noGrp="1"/>
          </p:cNvSpPr>
          <p:nvPr>
            <p:ph idx="1"/>
          </p:nvPr>
        </p:nvSpPr>
        <p:spPr>
          <a:xfrm>
            <a:off x="0" y="0"/>
            <a:ext cx="8955088" cy="6132513"/>
          </a:xfrm>
        </p:spPr>
        <p:txBody>
          <a:bodyPr/>
          <a:lstStyle/>
          <a:p>
            <a:pPr>
              <a:buFont typeface="Wingdings" panose="05000000000000000000" pitchFamily="2" charset="2"/>
              <a:buNone/>
            </a:pPr>
            <a:r>
              <a:rPr lang="en-US" altLang="en-US" b="1"/>
              <a:t>	</a:t>
            </a:r>
            <a:r>
              <a:rPr lang="en-US" altLang="en-US" b="1">
                <a:solidFill>
                  <a:srgbClr val="FF0000"/>
                </a:solidFill>
              </a:rPr>
              <a:t>PHƯƠNG THỨC LỰA CHỌN NHÀ THẦU, NHÀ ĐẦU TƯ: Luật đấu thầu 2013:</a:t>
            </a:r>
            <a:endParaRPr lang="en-US" altLang="en-US">
              <a:solidFill>
                <a:srgbClr val="FF0000"/>
              </a:solidFill>
            </a:endParaRPr>
          </a:p>
          <a:p>
            <a:endParaRPr lang="en-US" altLang="en-US" b="1"/>
          </a:p>
          <a:p>
            <a:pPr algn="just"/>
            <a:r>
              <a:rPr lang="en-US" altLang="en-US" b="1"/>
              <a:t>Điều 28. Phương thức một giai đoạn một túi hồ sơ</a:t>
            </a:r>
            <a:endParaRPr lang="en-US" altLang="en-US"/>
          </a:p>
          <a:p>
            <a:pPr algn="just"/>
            <a:r>
              <a:rPr lang="en-US" altLang="en-US" b="1"/>
              <a:t>Điều 29. Phương thức một giai đoạn hai túi hồ sơ</a:t>
            </a:r>
            <a:endParaRPr lang="en-US" altLang="en-US"/>
          </a:p>
          <a:p>
            <a:pPr algn="just"/>
            <a:r>
              <a:rPr lang="en-US" altLang="en-US" b="1"/>
              <a:t>Điều 30. Phương thức hai giai đoạn một túi hồ sơ</a:t>
            </a:r>
          </a:p>
          <a:p>
            <a:pPr algn="just"/>
            <a:r>
              <a:rPr lang="en-US" altLang="en-US" b="1"/>
              <a:t>Điều 31. Phương thức hai giai đoạn hai túi hồ sơ</a:t>
            </a:r>
            <a:endParaRPr lang="en-US" altLang="en-US"/>
          </a:p>
          <a:p>
            <a:pPr algn="just"/>
            <a:endParaRPr lang="en-US" alt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p:txBody>
          <a:bodyPr/>
          <a:lstStyle/>
          <a:p>
            <a:endParaRPr lang="en-US" altLang="en-US"/>
          </a:p>
        </p:txBody>
      </p:sp>
      <p:sp>
        <p:nvSpPr>
          <p:cNvPr id="249859" name="Content Placeholder 2"/>
          <p:cNvSpPr>
            <a:spLocks noGrp="1"/>
          </p:cNvSpPr>
          <p:nvPr>
            <p:ph idx="1"/>
          </p:nvPr>
        </p:nvSpPr>
        <p:spPr>
          <a:xfrm>
            <a:off x="0" y="457200"/>
            <a:ext cx="8955088" cy="6132513"/>
          </a:xfrm>
        </p:spPr>
        <p:txBody>
          <a:bodyPr/>
          <a:lstStyle/>
          <a:p>
            <a:pPr algn="just">
              <a:buFont typeface="Wingdings" panose="05000000000000000000" pitchFamily="2" charset="2"/>
              <a:buNone/>
            </a:pPr>
            <a:r>
              <a:rPr lang="en-US" altLang="en-US" sz="2500" b="1">
                <a:solidFill>
                  <a:srgbClr val="FF0000"/>
                </a:solidFill>
              </a:rPr>
              <a:t>Điều 30. NĐ 15: Ký kết thỏa thuận đầu tư</a:t>
            </a:r>
          </a:p>
          <a:p>
            <a:pPr algn="just">
              <a:buFont typeface="Wingdings" panose="05000000000000000000" pitchFamily="2" charset="2"/>
              <a:buNone/>
            </a:pPr>
            <a:r>
              <a:rPr lang="en-US" altLang="en-US" sz="2500" b="1"/>
              <a:t>	1. Cơ quan nhà nước có thẩm quyền tổ chức đàm phán hợp đồng dự án với nhà đầu tư (các bên) được lựa chọn theo quy định tại Điều 29 Nghị định 15.</a:t>
            </a:r>
          </a:p>
          <a:p>
            <a:pPr algn="just">
              <a:buFont typeface="Wingdings" panose="05000000000000000000" pitchFamily="2" charset="2"/>
              <a:buNone/>
            </a:pPr>
            <a:endParaRPr lang="en-US" altLang="en-US" sz="2500" b="1"/>
          </a:p>
          <a:p>
            <a:pPr algn="just">
              <a:buFont typeface="Wingdings" panose="05000000000000000000" pitchFamily="2" charset="2"/>
              <a:buNone/>
            </a:pPr>
            <a:r>
              <a:rPr lang="en-US" altLang="en-US" sz="2500" b="1"/>
              <a:t>	2. Sau khi kết thúc đàm phán hợp đồng dự án, cơ quan nhà nước có thẩm quyền và nhà đầu tư </a:t>
            </a:r>
            <a:r>
              <a:rPr lang="en-US" altLang="en-US" sz="2500" b="1" u="sng">
                <a:solidFill>
                  <a:srgbClr val="00B050"/>
                </a:solidFill>
              </a:rPr>
              <a:t>ký kết thỏa thuận đầu tư </a:t>
            </a:r>
            <a:r>
              <a:rPr lang="en-US" altLang="en-US" sz="2500" b="1"/>
              <a:t>để xác nhận những nội dung sau:</a:t>
            </a:r>
          </a:p>
          <a:p>
            <a:pPr algn="just">
              <a:buFont typeface="Wingdings" panose="05000000000000000000" pitchFamily="2" charset="2"/>
              <a:buNone/>
            </a:pPr>
            <a:endParaRPr lang="en-US" altLang="en-US" sz="2500" b="1"/>
          </a:p>
          <a:p>
            <a:pPr algn="just"/>
            <a:r>
              <a:rPr lang="en-US" altLang="en-US" sz="2500" b="1"/>
              <a:t>a) Dự thảo hợp đồng dự án;</a:t>
            </a:r>
          </a:p>
          <a:p>
            <a:pPr algn="just"/>
            <a:r>
              <a:rPr lang="en-US" altLang="en-US" sz="2500" b="1"/>
              <a:t>b) Quyền và nghĩa vụ của mỗi bên trong việc thực hiện các thủ tục quy định tại Điều 40 và Điều 42 Nghị định 15 để được cấp giấy chứng nhận đăng ký đầu tư và thành lập doanh nghiệp dự án;</a:t>
            </a:r>
          </a:p>
          <a:p>
            <a:pPr algn="just"/>
            <a:r>
              <a:rPr lang="en-US" altLang="en-US" sz="2500" b="1"/>
              <a:t>c) Các nội dung khác theo thỏa thuận giữa các bên.</a:t>
            </a:r>
          </a:p>
          <a:p>
            <a:pPr algn="just"/>
            <a:endParaRPr lang="en-US" altLang="en-US" sz="2500" b="1"/>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endParaRPr lang="en-US" altLang="en-US"/>
          </a:p>
        </p:txBody>
      </p:sp>
      <p:sp>
        <p:nvSpPr>
          <p:cNvPr id="250883" name="Content Placeholder 2"/>
          <p:cNvSpPr>
            <a:spLocks noGrp="1"/>
          </p:cNvSpPr>
          <p:nvPr>
            <p:ph idx="1"/>
          </p:nvPr>
        </p:nvSpPr>
        <p:spPr>
          <a:xfrm>
            <a:off x="0" y="725488"/>
            <a:ext cx="8955088" cy="6132512"/>
          </a:xfrm>
        </p:spPr>
        <p:txBody>
          <a:bodyPr/>
          <a:lstStyle/>
          <a:p>
            <a:pPr algn="just">
              <a:buFont typeface="Wingdings" panose="05000000000000000000" pitchFamily="2" charset="2"/>
              <a:buNone/>
            </a:pPr>
            <a:r>
              <a:rPr lang="en-US" altLang="en-US" sz="2900" b="1">
                <a:solidFill>
                  <a:srgbClr val="00B050"/>
                </a:solidFill>
              </a:rPr>
              <a:t>Điều 31. NĐ 15: Ký kết hợp đồng dự án</a:t>
            </a:r>
          </a:p>
          <a:p>
            <a:pPr algn="just"/>
            <a:endParaRPr lang="en-US" altLang="en-US" sz="2900" b="1"/>
          </a:p>
          <a:p>
            <a:pPr algn="just"/>
            <a:endParaRPr lang="en-US" altLang="en-US" sz="2900" b="1"/>
          </a:p>
          <a:p>
            <a:pPr algn="just"/>
            <a:r>
              <a:rPr lang="en-US" altLang="en-US" sz="2900" b="1"/>
              <a:t>1. Sau khi dự án được cấp giấy chứng nhận đăng ký đầu tư theo Khoản 3 Điều 40 Nghị định 15, cơ quan nhà nước có thẩm quyền và nhà đầu tư </a:t>
            </a:r>
            <a:r>
              <a:rPr lang="en-US" altLang="en-US" sz="2900" b="1" u="sng">
                <a:solidFill>
                  <a:srgbClr val="00B0F0"/>
                </a:solidFill>
              </a:rPr>
              <a:t>ký kết hợp đồng dự án.</a:t>
            </a:r>
          </a:p>
          <a:p>
            <a:pPr algn="just"/>
            <a:endParaRPr lang="en-US" altLang="en-US" sz="2900" b="1">
              <a:solidFill>
                <a:srgbClr val="FF0000"/>
              </a:solidFill>
            </a:endParaRPr>
          </a:p>
          <a:p>
            <a:pPr algn="just"/>
            <a:r>
              <a:rPr lang="en-US" altLang="en-US" sz="2900" b="1"/>
              <a:t>2. Đối với </a:t>
            </a:r>
            <a:r>
              <a:rPr lang="en-US" altLang="en-US" sz="2900" b="1">
                <a:solidFill>
                  <a:srgbClr val="FF0000"/>
                </a:solidFill>
              </a:rPr>
              <a:t>dự án nhóm C, sau khi kết thúc đàm phán </a:t>
            </a:r>
            <a:r>
              <a:rPr lang="en-US" altLang="en-US" sz="2900" b="1"/>
              <a:t>hợp đồng dự án, cơ quan nhà nước có thẩm quyền và nhà đầu tư ký kết hợp đồng dự án.</a:t>
            </a:r>
          </a:p>
          <a:p>
            <a:pPr algn="just"/>
            <a:endParaRPr lang="en-US" altLang="en-US" sz="2500" b="1"/>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endParaRPr lang="en-US" altLang="en-US"/>
          </a:p>
        </p:txBody>
      </p:sp>
      <p:sp>
        <p:nvSpPr>
          <p:cNvPr id="251907" name="Content Placeholder 2"/>
          <p:cNvSpPr>
            <a:spLocks noGrp="1"/>
          </p:cNvSpPr>
          <p:nvPr>
            <p:ph idx="1"/>
          </p:nvPr>
        </p:nvSpPr>
        <p:spPr>
          <a:xfrm>
            <a:off x="228600" y="152400"/>
            <a:ext cx="8726488" cy="5980113"/>
          </a:xfrm>
        </p:spPr>
        <p:txBody>
          <a:bodyPr/>
          <a:lstStyle/>
          <a:p>
            <a:pPr algn="just">
              <a:buFont typeface="Wingdings" panose="05000000000000000000" pitchFamily="2" charset="2"/>
              <a:buNone/>
            </a:pPr>
            <a:r>
              <a:rPr lang="en-US" altLang="en-US" sz="2600" b="1"/>
              <a:t>	</a:t>
            </a:r>
            <a:r>
              <a:rPr lang="en-US" altLang="en-US" sz="2700" b="1">
                <a:solidFill>
                  <a:srgbClr val="FF0000"/>
                </a:solidFill>
              </a:rPr>
              <a:t>3. Quyền và nghĩa vụ của doanh nghiệp dự án được thỏa thuận theo một trong các cách thức sau:</a:t>
            </a:r>
          </a:p>
          <a:p>
            <a:pPr algn="just"/>
            <a:endParaRPr lang="en-US" altLang="en-US" sz="2700" b="1"/>
          </a:p>
          <a:p>
            <a:pPr algn="just"/>
            <a:r>
              <a:rPr lang="en-US" altLang="en-US" sz="2700" b="1"/>
              <a:t>a) DN dự án ký hợp đồng dự án để cùng với nhà đầu tư hợp thành một bên của hợp đồng dự án;</a:t>
            </a:r>
          </a:p>
          <a:p>
            <a:pPr algn="just">
              <a:buFont typeface="Wingdings" panose="05000000000000000000" pitchFamily="2" charset="2"/>
              <a:buNone/>
            </a:pPr>
            <a:endParaRPr lang="en-US" altLang="en-US" sz="2700" b="1"/>
          </a:p>
          <a:p>
            <a:pPr algn="just"/>
            <a:r>
              <a:rPr lang="en-US" altLang="en-US" sz="2700" b="1"/>
              <a:t>b) Cơ quan nhà nước có thẩm quyền, nhà đầu tư và doanh nghiệp dự án ký kết văn bản cho phép doanh nghiệp dự án tiếp nhận và thực hiện các quyền, nghĩa vụ của nhà đầu tư quy định tại giấy chứng nhận đăng ký đầu tư và hợp đồng dự án. </a:t>
            </a:r>
            <a:r>
              <a:rPr lang="en-US" altLang="en-US" sz="2700" b="1">
                <a:solidFill>
                  <a:srgbClr val="FF0000"/>
                </a:solidFill>
              </a:rPr>
              <a:t>Văn bản này là một bộ phận không tách rời của hợp đồng dự án.</a:t>
            </a:r>
          </a:p>
          <a:p>
            <a:pPr algn="just"/>
            <a:endParaRPr lang="en-US" altLang="en-US" sz="2600" b="1"/>
          </a:p>
          <a:p>
            <a:endParaRPr lang="en-US" altLang="en-US" sz="260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p:txBody>
          <a:bodyPr/>
          <a:lstStyle/>
          <a:p>
            <a:endParaRPr lang="en-US" altLang="en-US"/>
          </a:p>
        </p:txBody>
      </p:sp>
      <p:sp>
        <p:nvSpPr>
          <p:cNvPr id="252931" name="Content Placeholder 2"/>
          <p:cNvSpPr>
            <a:spLocks noGrp="1"/>
          </p:cNvSpPr>
          <p:nvPr>
            <p:ph idx="1"/>
          </p:nvPr>
        </p:nvSpPr>
        <p:spPr>
          <a:xfrm>
            <a:off x="0" y="2017713"/>
            <a:ext cx="8955088" cy="4114800"/>
          </a:xfrm>
        </p:spPr>
        <p:txBody>
          <a:bodyPr/>
          <a:lstStyle/>
          <a:p>
            <a:r>
              <a:rPr lang="en-US" altLang="en-US" b="1"/>
              <a:t>Điều 32. NĐ 15 Nội dung hợp đồng dự án</a:t>
            </a:r>
            <a:endParaRPr lang="en-US" altLang="en-US"/>
          </a:p>
          <a:p>
            <a:endParaRPr lang="en-US" alt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p:txBody>
          <a:bodyPr/>
          <a:lstStyle/>
          <a:p>
            <a:endParaRPr lang="en-US" altLang="en-US"/>
          </a:p>
        </p:txBody>
      </p:sp>
      <p:sp>
        <p:nvSpPr>
          <p:cNvPr id="253955" name="Content Placeholder 2"/>
          <p:cNvSpPr>
            <a:spLocks noGrp="1"/>
          </p:cNvSpPr>
          <p:nvPr>
            <p:ph idx="1"/>
          </p:nvPr>
        </p:nvSpPr>
        <p:spPr>
          <a:xfrm>
            <a:off x="0" y="152400"/>
            <a:ext cx="8955088" cy="6132513"/>
          </a:xfrm>
        </p:spPr>
        <p:txBody>
          <a:bodyPr/>
          <a:lstStyle/>
          <a:p>
            <a:pPr algn="just">
              <a:buFont typeface="Wingdings" panose="05000000000000000000" pitchFamily="2" charset="2"/>
              <a:buNone/>
            </a:pPr>
            <a:r>
              <a:rPr lang="en-US" altLang="en-US" sz="2500" b="1">
                <a:solidFill>
                  <a:srgbClr val="00B050"/>
                </a:solidFill>
              </a:rPr>
              <a:t>	</a:t>
            </a:r>
            <a:r>
              <a:rPr lang="en-US" altLang="en-US" sz="2100" b="1"/>
              <a:t>Điều 34. NĐ 15: Chuyển nhượng quyền và nghĩa vụ theo hợp đồng dự án</a:t>
            </a:r>
          </a:p>
          <a:p>
            <a:pPr algn="just"/>
            <a:r>
              <a:rPr lang="en-US" altLang="en-US" sz="2100" b="1"/>
              <a:t>1. Nhà đầu tư có quyền </a:t>
            </a:r>
            <a:r>
              <a:rPr lang="en-US" altLang="en-US" sz="2100" b="1">
                <a:solidFill>
                  <a:srgbClr val="FF0000"/>
                </a:solidFill>
              </a:rPr>
              <a:t>chuyển nhượng một phần hoặc toàn bộ quyền và nghĩa vụ</a:t>
            </a:r>
            <a:r>
              <a:rPr lang="en-US" altLang="en-US" sz="2100" b="1"/>
              <a:t> theo hợp đồng dự án cho bên cho vay hoặc nhà đầu tư khác.</a:t>
            </a:r>
          </a:p>
          <a:p>
            <a:pPr algn="just"/>
            <a:endParaRPr lang="en-US" altLang="en-US" sz="2100" b="1"/>
          </a:p>
          <a:p>
            <a:pPr algn="just"/>
            <a:r>
              <a:rPr lang="en-US" altLang="en-US" sz="2100" b="1"/>
              <a:t>2. Việc chuyển nhượng một phần hoặc toàn bộ quyền và nghĩa vụ theo hợp đồng dự án </a:t>
            </a:r>
            <a:r>
              <a:rPr lang="en-US" altLang="en-US" sz="2100" b="1">
                <a:solidFill>
                  <a:srgbClr val="FF0000"/>
                </a:solidFill>
              </a:rPr>
              <a:t>không được ảnh hưởng</a:t>
            </a:r>
            <a:r>
              <a:rPr lang="en-US" altLang="en-US" sz="2100" b="1"/>
              <a:t> đến mục tiêu, quy mô, tiêu chuẩn kỹ thuật, tiến độ thực hiện dự án và phải đáp ứng các điều kiện đầu tư, kinh doanh theo quy định của pháp luật về đầu tư, các điều kiện khác đã thỏa thuận tại hợp đồng dự án.</a:t>
            </a:r>
          </a:p>
          <a:p>
            <a:pPr algn="just"/>
            <a:endParaRPr lang="en-US" altLang="en-US" sz="2100" b="1"/>
          </a:p>
          <a:p>
            <a:pPr algn="just"/>
            <a:r>
              <a:rPr lang="en-US" altLang="en-US" sz="2100" b="1"/>
              <a:t>3. Thỏa thuận về việc chuyển nhượng quy định tại Khoản 1 phải </a:t>
            </a:r>
            <a:r>
              <a:rPr lang="en-US" altLang="en-US" sz="2100" b="1">
                <a:solidFill>
                  <a:srgbClr val="FF0000"/>
                </a:solidFill>
              </a:rPr>
              <a:t>được lập thành văn bản ký kết giữa các bên trong hợp đồng dự án và bên nhận chuyển nhượng.</a:t>
            </a:r>
            <a:r>
              <a:rPr lang="en-US" altLang="en-US" sz="2100" b="1"/>
              <a:t> Bên cho vay tham gia đàm phán thỏa thuận chuyển nhượng theo quy định tại hợp đồng vay.</a:t>
            </a:r>
          </a:p>
          <a:p>
            <a:pPr algn="just"/>
            <a:endParaRPr lang="en-US" altLang="en-US" sz="2500" b="1"/>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p:txBody>
          <a:bodyPr/>
          <a:lstStyle/>
          <a:p>
            <a:endParaRPr lang="en-US" altLang="en-US"/>
          </a:p>
        </p:txBody>
      </p:sp>
      <p:sp>
        <p:nvSpPr>
          <p:cNvPr id="254979" name="Content Placeholder 2"/>
          <p:cNvSpPr>
            <a:spLocks noGrp="1"/>
          </p:cNvSpPr>
          <p:nvPr>
            <p:ph idx="1"/>
          </p:nvPr>
        </p:nvSpPr>
        <p:spPr>
          <a:xfrm>
            <a:off x="0" y="2017713"/>
            <a:ext cx="8955088" cy="4114800"/>
          </a:xfrm>
        </p:spPr>
        <p:txBody>
          <a:bodyPr/>
          <a:lstStyle/>
          <a:p>
            <a:pPr algn="just">
              <a:buFont typeface="Wingdings" panose="05000000000000000000" pitchFamily="2" charset="2"/>
              <a:buNone/>
            </a:pPr>
            <a:r>
              <a:rPr lang="en-US" altLang="en-US" b="1"/>
              <a:t>Xem thêm NĐ 15: </a:t>
            </a:r>
          </a:p>
          <a:p>
            <a:pPr algn="just"/>
            <a:r>
              <a:rPr lang="en-US" altLang="en-US" b="1"/>
              <a:t>Điều 35. Sửa đổi, bổ sung hợp đồng dự án</a:t>
            </a:r>
            <a:endParaRPr lang="en-US" altLang="en-US"/>
          </a:p>
          <a:p>
            <a:pPr algn="just"/>
            <a:r>
              <a:rPr lang="en-US" altLang="en-US" b="1"/>
              <a:t>Điều 36. Thời hạn hợp đồng dự án</a:t>
            </a:r>
            <a:endParaRPr lang="en-US" altLang="en-US"/>
          </a:p>
          <a:p>
            <a:pPr algn="just"/>
            <a:r>
              <a:rPr lang="en-US" altLang="en-US" b="1"/>
              <a:t>Điều 37. Áp dụng pháp luật nước ngoài</a:t>
            </a:r>
            <a:endParaRPr lang="en-US" altLang="en-US"/>
          </a:p>
          <a:p>
            <a:pPr algn="just"/>
            <a:endParaRPr lang="en-US" alt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endParaRPr lang="en-US" altLang="en-US"/>
          </a:p>
        </p:txBody>
      </p:sp>
      <p:sp>
        <p:nvSpPr>
          <p:cNvPr id="256003" name="Content Placeholder 2"/>
          <p:cNvSpPr>
            <a:spLocks noGrp="1"/>
          </p:cNvSpPr>
          <p:nvPr>
            <p:ph idx="1"/>
          </p:nvPr>
        </p:nvSpPr>
        <p:spPr>
          <a:xfrm>
            <a:off x="228600" y="2017713"/>
            <a:ext cx="8726488" cy="4114800"/>
          </a:xfrm>
        </p:spPr>
        <p:txBody>
          <a:bodyPr/>
          <a:lstStyle/>
          <a:p>
            <a:pPr>
              <a:buFont typeface="Wingdings" panose="05000000000000000000" pitchFamily="2" charset="2"/>
              <a:buNone/>
            </a:pPr>
            <a:r>
              <a:rPr lang="en-US" altLang="en-US" b="1"/>
              <a:t>	QUYẾT TOÁN VÀ CHUYỂN GIAO CÔNG TRÌNH DỰ ÁN: NĐ 15</a:t>
            </a:r>
            <a:endParaRPr lang="en-US" altLang="en-US"/>
          </a:p>
          <a:p>
            <a:pPr algn="just"/>
            <a:r>
              <a:rPr lang="en-US" altLang="en-US" b="1"/>
              <a:t>Điều 53. Quyết toán công trình dự án</a:t>
            </a:r>
          </a:p>
          <a:p>
            <a:pPr algn="just">
              <a:buFont typeface="Wingdings" panose="05000000000000000000" pitchFamily="2" charset="2"/>
              <a:buNone/>
            </a:pPr>
            <a:endParaRPr lang="en-US" altLang="en-US" b="1"/>
          </a:p>
          <a:p>
            <a:pPr algn="just"/>
            <a:r>
              <a:rPr lang="en-US" altLang="en-US" b="1"/>
              <a:t>Điều 54. Chuyển giao công trình dự án</a:t>
            </a:r>
            <a:endParaRPr lang="en-US" altLang="en-US"/>
          </a:p>
          <a:p>
            <a:endParaRPr lang="en-US" alt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ctrTitle"/>
          </p:nvPr>
        </p:nvSpPr>
        <p:spPr>
          <a:xfrm>
            <a:off x="762000" y="2082800"/>
            <a:ext cx="7696200" cy="609600"/>
          </a:xfrm>
        </p:spPr>
        <p:txBody>
          <a:bodyPr/>
          <a:lstStyle/>
          <a:p>
            <a:pPr eaLnBrk="1" hangingPunct="1"/>
            <a:r>
              <a:rPr lang="en-US" altLang="en-US"/>
              <a:t>Marketing Planning Overview</a:t>
            </a:r>
          </a:p>
        </p:txBody>
      </p:sp>
      <p:sp>
        <p:nvSpPr>
          <p:cNvPr id="257027" name="Subtitle 2"/>
          <p:cNvSpPr>
            <a:spLocks noGrp="1"/>
          </p:cNvSpPr>
          <p:nvPr>
            <p:ph type="subTitle" idx="1"/>
          </p:nvPr>
        </p:nvSpPr>
        <p:spPr>
          <a:xfrm>
            <a:off x="619125" y="2541588"/>
            <a:ext cx="7696200" cy="914400"/>
          </a:xfrm>
        </p:spPr>
        <p:txBody>
          <a:bodyPr/>
          <a:lstStyle/>
          <a:p>
            <a:pPr eaLnBrk="1" hangingPunct="1"/>
            <a:r>
              <a:rPr lang="en-US" altLang="en-US"/>
              <a:t>Date</a:t>
            </a:r>
          </a:p>
        </p:txBody>
      </p:sp>
      <p:sp>
        <p:nvSpPr>
          <p:cNvPr id="257028" name="Rectangle 1"/>
          <p:cNvSpPr>
            <a:spLocks noChangeArrowheads="1"/>
          </p:cNvSpPr>
          <p:nvPr/>
        </p:nvSpPr>
        <p:spPr bwMode="auto">
          <a:xfrm>
            <a:off x="0" y="762000"/>
            <a:ext cx="9144000" cy="5137150"/>
          </a:xfrm>
          <a:prstGeom prst="rect">
            <a:avLst/>
          </a:prstGeom>
          <a:solidFill>
            <a:srgbClr val="595B9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endParaRPr lang="en-US" altLang="en-US"/>
          </a:p>
        </p:txBody>
      </p:sp>
      <p:sp>
        <p:nvSpPr>
          <p:cNvPr id="257029" name="Title 3"/>
          <p:cNvSpPr txBox="1">
            <a:spLocks/>
          </p:cNvSpPr>
          <p:nvPr/>
        </p:nvSpPr>
        <p:spPr bwMode="auto">
          <a:xfrm>
            <a:off x="228600" y="1958975"/>
            <a:ext cx="86868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lnSpc>
                <a:spcPct val="115000"/>
              </a:lnSpc>
              <a:spcAft>
                <a:spcPts val="1000"/>
              </a:spcAft>
            </a:pPr>
            <a:r>
              <a:rPr lang="en-US" altLang="en-US" sz="35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THẢO LUẬN</a:t>
            </a:r>
          </a:p>
          <a:p>
            <a:pPr algn="ctr" eaLnBrk="1" hangingPunct="1">
              <a:lnSpc>
                <a:spcPct val="115000"/>
              </a:lnSpc>
              <a:spcAft>
                <a:spcPts val="1000"/>
              </a:spcAft>
            </a:pPr>
            <a:r>
              <a:rPr lang="en-US" altLang="en-US" sz="3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SO SÁNH CÁC HỢP ĐỒNG DỰ ÁN TRONG HÌNH THỨC ĐỐI TÁC CÔNG – TƯ (PPP)</a:t>
            </a:r>
          </a:p>
          <a:p>
            <a:pPr algn="ctr" eaLnBrk="1" hangingPunct="1">
              <a:lnSpc>
                <a:spcPct val="115000"/>
              </a:lnSpc>
              <a:spcAft>
                <a:spcPts val="1000"/>
              </a:spcAft>
            </a:pPr>
            <a:r>
              <a:rPr lang="en-US" altLang="en-US" sz="3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BOT, BTO, BT, BOO, BTL, BLT, O&amp;M.</a:t>
            </a:r>
            <a:endParaRPr lang="en-US" altLang="en-US" sz="3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28600"/>
            <a:ext cx="9144000" cy="1309688"/>
          </a:xfrm>
        </p:spPr>
        <p:txBody>
          <a:bodyPr/>
          <a:lstStyle/>
          <a:p>
            <a:br>
              <a:rPr lang="en-US" altLang="en-US"/>
            </a:br>
            <a:br>
              <a:rPr lang="en-US" altLang="en-US"/>
            </a:br>
            <a:r>
              <a:rPr lang="en-US" altLang="en-US" sz="3600" b="1"/>
              <a:t>Investment - OECD </a:t>
            </a:r>
            <a:br>
              <a:rPr lang="en-US" altLang="en-US" sz="1800" b="1"/>
            </a:br>
            <a:endParaRPr lang="en-US" altLang="en-US" sz="1800"/>
          </a:p>
        </p:txBody>
      </p:sp>
      <p:sp>
        <p:nvSpPr>
          <p:cNvPr id="28675" name="Content Placeholder 2"/>
          <p:cNvSpPr>
            <a:spLocks noGrp="1"/>
          </p:cNvSpPr>
          <p:nvPr>
            <p:ph idx="1"/>
          </p:nvPr>
        </p:nvSpPr>
        <p:spPr>
          <a:xfrm>
            <a:off x="0" y="685800"/>
            <a:ext cx="8955088" cy="5943600"/>
          </a:xfrm>
        </p:spPr>
        <p:txBody>
          <a:bodyPr/>
          <a:lstStyle/>
          <a:p>
            <a:pPr algn="just">
              <a:buFont typeface="Wingdings" panose="05000000000000000000" pitchFamily="2" charset="2"/>
              <a:buNone/>
            </a:pPr>
            <a:endParaRPr lang="en-US" altLang="en-US" sz="2700" b="1" i="1"/>
          </a:p>
          <a:p>
            <a:pPr algn="just"/>
            <a:r>
              <a:rPr lang="en-US" altLang="en-US" sz="2800" b="1"/>
              <a:t>In general terms</a:t>
            </a:r>
            <a:r>
              <a:rPr lang="en-US" altLang="en-US" sz="2800" b="1">
                <a:solidFill>
                  <a:srgbClr val="7030A0"/>
                </a:solidFill>
              </a:rPr>
              <a:t>, investment means the </a:t>
            </a:r>
            <a:r>
              <a:rPr lang="en-US" altLang="en-US" sz="2800" b="1">
                <a:solidFill>
                  <a:srgbClr val="FF0000"/>
                </a:solidFill>
              </a:rPr>
              <a:t>use money in the hope </a:t>
            </a:r>
            <a:r>
              <a:rPr lang="en-US" altLang="en-US" sz="2800" b="1">
                <a:solidFill>
                  <a:srgbClr val="7030A0"/>
                </a:solidFill>
              </a:rPr>
              <a:t>of making more money</a:t>
            </a:r>
            <a:r>
              <a:rPr lang="en-US" altLang="en-US" sz="2800" b="1" i="1">
                <a:solidFill>
                  <a:srgbClr val="7030A0"/>
                </a:solidFill>
              </a:rPr>
              <a:t>.</a:t>
            </a:r>
          </a:p>
          <a:p>
            <a:pPr algn="just">
              <a:buFont typeface="Wingdings" panose="05000000000000000000" pitchFamily="2" charset="2"/>
              <a:buNone/>
            </a:pPr>
            <a:endParaRPr lang="en-US" altLang="en-US" sz="2800" b="1" i="1">
              <a:solidFill>
                <a:srgbClr val="7030A0"/>
              </a:solidFill>
            </a:endParaRPr>
          </a:p>
          <a:p>
            <a:pPr algn="just"/>
            <a:r>
              <a:rPr lang="en-US" altLang="en-US" sz="2800" b="1">
                <a:solidFill>
                  <a:srgbClr val="7030A0"/>
                </a:solidFill>
              </a:rPr>
              <a:t>Investment is </a:t>
            </a:r>
            <a:r>
              <a:rPr lang="en-US" altLang="en-US" sz="2800" b="1">
                <a:solidFill>
                  <a:srgbClr val="00B0F0"/>
                </a:solidFill>
              </a:rPr>
              <a:t>putting money </a:t>
            </a:r>
            <a:r>
              <a:rPr lang="en-US" altLang="en-US" sz="2800" b="1">
                <a:solidFill>
                  <a:srgbClr val="7030A0"/>
                </a:solidFill>
              </a:rPr>
              <a:t>into something with the hope of profit.</a:t>
            </a:r>
          </a:p>
          <a:p>
            <a:pPr algn="just">
              <a:buFont typeface="Wingdings" panose="05000000000000000000" pitchFamily="2" charset="2"/>
              <a:buNone/>
            </a:pPr>
            <a:endParaRPr lang="en-US" altLang="en-US" sz="2800" b="1" i="1">
              <a:solidFill>
                <a:srgbClr val="7030A0"/>
              </a:solidFill>
            </a:endParaRPr>
          </a:p>
          <a:p>
            <a:pPr algn="just"/>
            <a:r>
              <a:rPr lang="en-US" altLang="en-US" sz="2800" b="1"/>
              <a:t>Investment is the commitment of money or capital to purchase financial instruments or other assets in order to gain profitable returns in the form of interest, income, or appreciation of the value of the instrument. Investment is related to saving or deferring consumption.</a:t>
            </a:r>
            <a:br>
              <a:rPr lang="en-US" altLang="en-US" sz="2800"/>
            </a:br>
            <a:r>
              <a:rPr lang="en-US" altLang="en-US" sz="2800" b="1">
                <a:solidFill>
                  <a:srgbClr val="7030A0"/>
                </a:solidFill>
              </a:rPr>
              <a:t> </a:t>
            </a:r>
          </a:p>
          <a:p>
            <a:pPr>
              <a:buFont typeface="Wingdings" panose="05000000000000000000" pitchFamily="2" charset="2"/>
              <a:buNone/>
            </a:pPr>
            <a:endParaRPr lang="en-US" altLang="en-US" sz="270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p:txBody>
          <a:bodyPr/>
          <a:lstStyle/>
          <a:p>
            <a:pPr eaLnBrk="1" hangingPunct="1"/>
            <a:endParaRPr lang="en-US" altLang="en-US"/>
          </a:p>
        </p:txBody>
      </p:sp>
      <p:sp>
        <p:nvSpPr>
          <p:cNvPr id="258051" name="Content Placeholder 2"/>
          <p:cNvSpPr>
            <a:spLocks noGrp="1"/>
          </p:cNvSpPr>
          <p:nvPr>
            <p:ph idx="1"/>
          </p:nvPr>
        </p:nvSpPr>
        <p:spPr/>
        <p:txBody>
          <a:bodyPr/>
          <a:lstStyle/>
          <a:p>
            <a:pPr algn="ctr" eaLnBrk="1" hangingPunct="1">
              <a:buFont typeface="Wingdings" panose="05000000000000000000" pitchFamily="2" charset="2"/>
              <a:buNone/>
            </a:pPr>
            <a:r>
              <a:rPr lang="en-US" altLang="en-US" sz="5400" b="1"/>
              <a:t>CẢM ƠN CÁC BẠN!</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p:cNvSpPr>
            <a:spLocks noGrp="1" noChangeArrowheads="1"/>
          </p:cNvSpPr>
          <p:nvPr>
            <p:ph type="subTitle" idx="1"/>
          </p:nvPr>
        </p:nvSpPr>
        <p:spPr>
          <a:xfrm>
            <a:off x="381000" y="1143000"/>
            <a:ext cx="8458200" cy="4038600"/>
          </a:xfrm>
        </p:spPr>
        <p:txBody>
          <a:bodyPr/>
          <a:lstStyle/>
          <a:p>
            <a:r>
              <a:rPr lang="en-US" altLang="en-US">
                <a:solidFill>
                  <a:srgbClr val="FF0000"/>
                </a:solidFill>
              </a:rPr>
              <a:t> </a:t>
            </a:r>
            <a:r>
              <a:rPr lang="en-US" altLang="en-US" b="1"/>
              <a:t>Chương 6. Đầu tư, kinh doanh vốn nhà nước</a:t>
            </a:r>
            <a:endParaRPr lang="en-US" altLang="en-US"/>
          </a:p>
          <a:p>
            <a:r>
              <a:rPr lang="en-US" altLang="en-US"/>
              <a:t> </a:t>
            </a:r>
          </a:p>
          <a:p>
            <a:pPr eaLnBrk="1" hangingPunct="1"/>
            <a:endParaRPr lang="en-US" altLang="en-US" b="1">
              <a:solidFill>
                <a:srgbClr val="FF0000"/>
              </a:solidFill>
            </a:endParaRPr>
          </a:p>
        </p:txBody>
      </p:sp>
      <p:sp>
        <p:nvSpPr>
          <p:cNvPr id="259075" name="Title 3"/>
          <p:cNvSpPr>
            <a:spLocks noGrp="1"/>
          </p:cNvSpPr>
          <p:nvPr>
            <p:ph type="ctrTitle"/>
          </p:nvPr>
        </p:nvSpPr>
        <p:spPr>
          <a:xfrm>
            <a:off x="1066800" y="3810000"/>
            <a:ext cx="7772400" cy="1462088"/>
          </a:xfrm>
        </p:spPr>
        <p:txBody>
          <a:bodyPr/>
          <a:lstStyle/>
          <a:p>
            <a:r>
              <a:rPr lang="en-US" altLang="en-US" sz="3400"/>
              <a:t>Đầu tư công</a:t>
            </a:r>
            <a:br>
              <a:rPr lang="en-US" altLang="en-US" sz="3400"/>
            </a:br>
            <a:r>
              <a:rPr lang="en-US" altLang="en-US" sz="3400"/>
              <a:t> </a:t>
            </a:r>
            <a:br>
              <a:rPr lang="en-US" altLang="en-US" sz="3400"/>
            </a:br>
            <a:r>
              <a:rPr lang="en-US" altLang="en-US" sz="3400"/>
              <a:t>Đầu tư vốn nhà nước vào doanh nghiệp</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p:txBody>
          <a:bodyPr/>
          <a:lstStyle/>
          <a:p>
            <a:endParaRPr lang="en-US" altLang="en-US"/>
          </a:p>
        </p:txBody>
      </p:sp>
      <p:sp>
        <p:nvSpPr>
          <p:cNvPr id="260099" name="Content Placeholder 2"/>
          <p:cNvSpPr>
            <a:spLocks noGrp="1"/>
          </p:cNvSpPr>
          <p:nvPr>
            <p:ph idx="1"/>
          </p:nvPr>
        </p:nvSpPr>
        <p:spPr>
          <a:xfrm>
            <a:off x="0" y="0"/>
            <a:ext cx="9144000" cy="6126163"/>
          </a:xfrm>
        </p:spPr>
        <p:txBody>
          <a:bodyPr/>
          <a:lstStyle/>
          <a:p>
            <a:pPr algn="just">
              <a:buFontTx/>
              <a:buNone/>
            </a:pPr>
            <a:r>
              <a:rPr lang="en-US" altLang="en-US" sz="2500" b="1">
                <a:solidFill>
                  <a:srgbClr val="FF0000"/>
                </a:solidFill>
              </a:rPr>
              <a:t>PHẦN 1: ĐẦU TƯ CÔNG:</a:t>
            </a:r>
            <a:endParaRPr lang="en-US" altLang="en-US" b="1">
              <a:solidFill>
                <a:srgbClr val="FF0000"/>
              </a:solidFill>
            </a:endParaRPr>
          </a:p>
          <a:p>
            <a:pPr algn="just"/>
            <a:r>
              <a:rPr lang="en-US" altLang="en-US" b="1" i="1">
                <a:solidFill>
                  <a:srgbClr val="00B0F0"/>
                </a:solidFill>
              </a:rPr>
              <a:t>Đầu tư công</a:t>
            </a:r>
            <a:r>
              <a:rPr lang="en-US" altLang="en-US" b="1">
                <a:solidFill>
                  <a:srgbClr val="00B0F0"/>
                </a:solidFill>
              </a:rPr>
              <a:t> </a:t>
            </a:r>
            <a:r>
              <a:rPr lang="en-US" altLang="en-US" b="1"/>
              <a:t>là hoạt động đầu tư của Nhà nước vào các </a:t>
            </a:r>
            <a:r>
              <a:rPr lang="en-US" altLang="en-US" b="1">
                <a:solidFill>
                  <a:srgbClr val="00B050"/>
                </a:solidFill>
              </a:rPr>
              <a:t>chương trình</a:t>
            </a:r>
            <a:r>
              <a:rPr lang="en-US" altLang="en-US" b="1"/>
              <a:t>, dự án xây dựng kết cấu hạ tầng kinh tế - xã hội và đầu tư vào các </a:t>
            </a:r>
            <a:r>
              <a:rPr lang="en-US" altLang="en-US" b="1">
                <a:solidFill>
                  <a:srgbClr val="00B050"/>
                </a:solidFill>
              </a:rPr>
              <a:t>chương trình</a:t>
            </a:r>
            <a:r>
              <a:rPr lang="en-US" altLang="en-US" b="1"/>
              <a:t>, dự án phục vụ phát triển kinh tế - xã hội.</a:t>
            </a:r>
          </a:p>
          <a:p>
            <a:pPr algn="just">
              <a:buFontTx/>
              <a:buNone/>
            </a:pPr>
            <a:endParaRPr lang="en-US" altLang="en-US" b="1" i="1"/>
          </a:p>
          <a:p>
            <a:pPr algn="just"/>
            <a:r>
              <a:rPr lang="en-US" altLang="en-US" b="1" i="1">
                <a:solidFill>
                  <a:srgbClr val="00B0F0"/>
                </a:solidFill>
              </a:rPr>
              <a:t>Đầu tư theo hình thức đối tác công tư</a:t>
            </a:r>
            <a:r>
              <a:rPr lang="en-US" altLang="en-US" b="1">
                <a:solidFill>
                  <a:srgbClr val="00B0F0"/>
                </a:solidFill>
              </a:rPr>
              <a:t> </a:t>
            </a:r>
            <a:r>
              <a:rPr lang="en-US" altLang="en-US" b="1"/>
              <a:t>là đầu tư được thực hiện trên cơ sở hợp đồng giữa cơ quan nhà nước có thẩm quyền và nhà đầu tư, doanh nghiệp dự án để thực hiện, quản lý, vận hành dự án kết cấu hạ tầng, cung cấp các dịch vụ công.</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p:cNvSpPr>
            <a:spLocks noGrp="1"/>
          </p:cNvSpPr>
          <p:nvPr>
            <p:ph type="title"/>
          </p:nvPr>
        </p:nvSpPr>
        <p:spPr/>
        <p:txBody>
          <a:bodyPr/>
          <a:lstStyle/>
          <a:p>
            <a:endParaRPr lang="en-US" altLang="en-US"/>
          </a:p>
        </p:txBody>
      </p:sp>
      <p:sp>
        <p:nvSpPr>
          <p:cNvPr id="261123" name="Content Placeholder 2"/>
          <p:cNvSpPr>
            <a:spLocks noGrp="1"/>
          </p:cNvSpPr>
          <p:nvPr>
            <p:ph idx="1"/>
          </p:nvPr>
        </p:nvSpPr>
        <p:spPr>
          <a:xfrm>
            <a:off x="304800" y="685800"/>
            <a:ext cx="8458200" cy="4525963"/>
          </a:xfrm>
        </p:spPr>
        <p:txBody>
          <a:bodyPr/>
          <a:lstStyle/>
          <a:p>
            <a:pPr algn="just"/>
            <a:r>
              <a:rPr lang="en-US" altLang="en-US" sz="3500" b="1" i="1">
                <a:solidFill>
                  <a:srgbClr val="00B0F0"/>
                </a:solidFill>
              </a:rPr>
              <a:t>Hoạt động đầu tư công</a:t>
            </a:r>
            <a:r>
              <a:rPr lang="en-US" altLang="en-US" sz="3500" b="1">
                <a:solidFill>
                  <a:srgbClr val="00B0F0"/>
                </a:solidFill>
              </a:rPr>
              <a:t> </a:t>
            </a:r>
            <a:r>
              <a:rPr lang="en-US" altLang="en-US" sz="3500" b="1"/>
              <a:t>bao gồm lập, thẩm định, quyết định chủ trương đầu tư; lập, thẩm định, quyết định chương trình, dự án đầu tư công; lập, thẩm định, phê duyệt, giao, triển khai thực hiện kế hoạch đầu tư công; quản lý, sử dụng vốn đầu tư công; theo dõi và đánh giá, kiểm tra, thanh tra kế hoạch, chương trình, dự án đầu tư công.</a:t>
            </a:r>
          </a:p>
          <a:p>
            <a:pPr algn="just"/>
            <a:endParaRPr lang="en-US" altLang="en-US" b="1"/>
          </a:p>
          <a:p>
            <a:pPr algn="just"/>
            <a:endParaRPr lang="en-US" altLang="en-US" b="1"/>
          </a:p>
          <a:p>
            <a:endParaRPr lang="en-US" alt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p:cNvSpPr>
            <a:spLocks noGrp="1"/>
          </p:cNvSpPr>
          <p:nvPr>
            <p:ph type="title"/>
          </p:nvPr>
        </p:nvSpPr>
        <p:spPr/>
        <p:txBody>
          <a:bodyPr/>
          <a:lstStyle/>
          <a:p>
            <a:endParaRPr lang="en-US" altLang="en-US"/>
          </a:p>
        </p:txBody>
      </p:sp>
      <p:sp>
        <p:nvSpPr>
          <p:cNvPr id="262147" name="Content Placeholder 2"/>
          <p:cNvSpPr>
            <a:spLocks noGrp="1"/>
          </p:cNvSpPr>
          <p:nvPr>
            <p:ph idx="1"/>
          </p:nvPr>
        </p:nvSpPr>
        <p:spPr>
          <a:xfrm>
            <a:off x="0" y="0"/>
            <a:ext cx="9144000" cy="6126163"/>
          </a:xfrm>
        </p:spPr>
        <p:txBody>
          <a:bodyPr/>
          <a:lstStyle/>
          <a:p>
            <a:pPr algn="just"/>
            <a:endParaRPr lang="en-US" altLang="en-US" b="1"/>
          </a:p>
          <a:p>
            <a:pPr algn="just"/>
            <a:r>
              <a:rPr lang="en-US" altLang="en-US" b="1"/>
              <a:t> </a:t>
            </a:r>
            <a:r>
              <a:rPr lang="en-US" altLang="en-US" b="1" i="1">
                <a:solidFill>
                  <a:srgbClr val="FF0000"/>
                </a:solidFill>
              </a:rPr>
              <a:t>Dự án đầu tư công</a:t>
            </a:r>
            <a:r>
              <a:rPr lang="en-US" altLang="en-US" b="1">
                <a:solidFill>
                  <a:srgbClr val="FF0000"/>
                </a:solidFill>
              </a:rPr>
              <a:t> </a:t>
            </a:r>
            <a:r>
              <a:rPr lang="en-US" altLang="en-US" b="1"/>
              <a:t>là dự án đầu tư sử dụng </a:t>
            </a:r>
            <a:r>
              <a:rPr lang="en-US" altLang="en-US" b="1">
                <a:solidFill>
                  <a:srgbClr val="7030A0"/>
                </a:solidFill>
              </a:rPr>
              <a:t>toàn bộ </a:t>
            </a:r>
            <a:r>
              <a:rPr lang="en-US" altLang="en-US" b="1"/>
              <a:t>hoặc </a:t>
            </a:r>
            <a:r>
              <a:rPr lang="en-US" altLang="en-US" b="1">
                <a:solidFill>
                  <a:srgbClr val="7030A0"/>
                </a:solidFill>
              </a:rPr>
              <a:t>một phần vốn đầu tư công</a:t>
            </a:r>
            <a:r>
              <a:rPr lang="en-US" altLang="en-US" b="1"/>
              <a:t>.</a:t>
            </a:r>
          </a:p>
          <a:p>
            <a:pPr algn="just">
              <a:buFontTx/>
              <a:buNone/>
            </a:pPr>
            <a:endParaRPr lang="en-US" altLang="en-US" b="1"/>
          </a:p>
          <a:p>
            <a:pPr algn="just"/>
            <a:r>
              <a:rPr lang="en-US" altLang="en-US" b="1" i="1">
                <a:solidFill>
                  <a:srgbClr val="00B050"/>
                </a:solidFill>
              </a:rPr>
              <a:t>Dự án khẩn cấp</a:t>
            </a:r>
            <a:r>
              <a:rPr lang="en-US" altLang="en-US" b="1">
                <a:solidFill>
                  <a:srgbClr val="00B050"/>
                </a:solidFill>
              </a:rPr>
              <a:t> </a:t>
            </a:r>
            <a:r>
              <a:rPr lang="en-US" altLang="en-US" b="1"/>
              <a:t>là dự án đầu tư theo quyết định của cấp có thẩm quyền nhằm khắc phục kịp thời sự cố thiên tai và các trường hợp bất khả kháng khác.</a:t>
            </a:r>
          </a:p>
          <a:p>
            <a:pPr algn="just">
              <a:buFontTx/>
              <a:buNone/>
            </a:pPr>
            <a:endParaRPr lang="en-US" altLang="en-US" b="1"/>
          </a:p>
          <a:p>
            <a:endParaRPr lang="en-US" alt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Content Placeholder 2"/>
          <p:cNvSpPr>
            <a:spLocks noGrp="1"/>
          </p:cNvSpPr>
          <p:nvPr>
            <p:ph idx="1"/>
          </p:nvPr>
        </p:nvSpPr>
        <p:spPr>
          <a:xfrm>
            <a:off x="0" y="304800"/>
            <a:ext cx="8839200" cy="5867400"/>
          </a:xfrm>
        </p:spPr>
        <p:txBody>
          <a:bodyPr/>
          <a:lstStyle/>
          <a:p>
            <a:pPr algn="just" eaLnBrk="1" hangingPunct="1"/>
            <a:r>
              <a:rPr lang="en-US" altLang="en-US" b="1" i="1">
                <a:solidFill>
                  <a:srgbClr val="FF0000"/>
                </a:solidFill>
              </a:rPr>
              <a:t>Vốn đầu tư công</a:t>
            </a:r>
            <a:r>
              <a:rPr lang="en-US" altLang="en-US" b="1">
                <a:solidFill>
                  <a:srgbClr val="FF0000"/>
                </a:solidFill>
              </a:rPr>
              <a:t> </a:t>
            </a:r>
            <a:r>
              <a:rPr lang="en-US" altLang="en-US" b="1"/>
              <a:t>gồm: vốn ngân sách nhà nước, vốn công trái quốc gia, vốn trái phiếu Chính phủ, vốn trái phiếu chính quyền địa phương, vốn hỗ trợ phát triển chính thức (ODA) và vốn vay ưu đãi của các nhà tài trợ nước ngoài, vốn tín dụng đầu tư phát triển của Nhà nước, vốn từ nguồn thu để lại cho đầu tư nhưng chưa đưa vào cân đối ngân sách nhà nước, các khoản vốn vay khác của ngân sách địa phương để đầu tư.</a:t>
            </a:r>
          </a:p>
          <a:p>
            <a:pPr algn="just" eaLnBrk="1" hangingPunct="1"/>
            <a:endParaRPr lang="en-US" altLang="en-US" sz="2800" b="1"/>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p:txBody>
          <a:bodyPr/>
          <a:lstStyle/>
          <a:p>
            <a:pPr eaLnBrk="1" hangingPunct="1"/>
            <a:endParaRPr lang="en-US" altLang="en-US"/>
          </a:p>
        </p:txBody>
      </p:sp>
      <p:sp>
        <p:nvSpPr>
          <p:cNvPr id="264195" name="Content Placeholder 2"/>
          <p:cNvSpPr>
            <a:spLocks noGrp="1"/>
          </p:cNvSpPr>
          <p:nvPr>
            <p:ph idx="1"/>
          </p:nvPr>
        </p:nvSpPr>
        <p:spPr>
          <a:xfrm>
            <a:off x="228600" y="381000"/>
            <a:ext cx="8458200" cy="5745163"/>
          </a:xfrm>
        </p:spPr>
        <p:txBody>
          <a:bodyPr/>
          <a:lstStyle/>
          <a:p>
            <a:pPr>
              <a:buFontTx/>
              <a:buNone/>
            </a:pPr>
            <a:r>
              <a:rPr lang="en-US" altLang="en-US" sz="2800" b="1"/>
              <a:t>Luật ĐT công:</a:t>
            </a:r>
          </a:p>
          <a:p>
            <a:r>
              <a:rPr lang="en-US" altLang="en-US" sz="2800" b="1"/>
              <a:t>Điều 5. Lĩnh vực đầu tư công</a:t>
            </a:r>
          </a:p>
          <a:p>
            <a:r>
              <a:rPr lang="en-US" altLang="en-US" sz="2800" b="1"/>
              <a:t>Điều 6. Phân loại dự án đầu tư công</a:t>
            </a:r>
          </a:p>
          <a:p>
            <a:r>
              <a:rPr lang="en-US" altLang="en-US" sz="2800" b="1"/>
              <a:t>Điều 7. Tiêu chí phân loại dự án quan trọng quốc gia</a:t>
            </a:r>
            <a:endParaRPr lang="en-US" altLang="en-US" sz="2800" b="1">
              <a:solidFill>
                <a:srgbClr val="FF0000"/>
              </a:solidFill>
            </a:endParaRPr>
          </a:p>
          <a:p>
            <a:r>
              <a:rPr lang="en-US" altLang="en-US" sz="2800" b="1"/>
              <a:t>Điều 8. Tiêu chí phân loại dự án nhóm A</a:t>
            </a:r>
            <a:endParaRPr lang="en-US" altLang="en-US" sz="2800"/>
          </a:p>
          <a:p>
            <a:r>
              <a:rPr lang="en-US" altLang="en-US" sz="2800" b="1"/>
              <a:t>Điều 9. Tiêu chí phân loại dự án nhóm B</a:t>
            </a:r>
            <a:endParaRPr lang="en-US" altLang="en-US" sz="2800"/>
          </a:p>
          <a:p>
            <a:r>
              <a:rPr lang="en-US" altLang="en-US" sz="2800" b="1"/>
              <a:t>Điều 10. Tiêu chí phân loại dự án nhóm C</a:t>
            </a:r>
          </a:p>
          <a:p>
            <a:r>
              <a:rPr lang="en-US" altLang="en-US" sz="2800" b="1"/>
              <a:t>Điều 11. Điều chỉnh tiêu chí phân loại dự án đầu tư công</a:t>
            </a:r>
            <a:endParaRPr lang="en-US" altLang="en-US" sz="2800"/>
          </a:p>
          <a:p>
            <a:endParaRPr lang="en-US" altLang="en-US" sz="2800"/>
          </a:p>
          <a:p>
            <a:pPr eaLnBrk="1" hangingPunct="1">
              <a:buFontTx/>
              <a:buNone/>
            </a:pPr>
            <a:endParaRPr lang="en-US" altLang="en-US" sz="2800" b="1"/>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p:txBody>
          <a:bodyPr/>
          <a:lstStyle/>
          <a:p>
            <a:endParaRPr lang="en-US" altLang="en-US"/>
          </a:p>
        </p:txBody>
      </p:sp>
      <p:sp>
        <p:nvSpPr>
          <p:cNvPr id="265219" name="Content Placeholder 2"/>
          <p:cNvSpPr>
            <a:spLocks noGrp="1"/>
          </p:cNvSpPr>
          <p:nvPr>
            <p:ph idx="1"/>
          </p:nvPr>
        </p:nvSpPr>
        <p:spPr>
          <a:xfrm>
            <a:off x="0" y="304800"/>
            <a:ext cx="8686800" cy="5821363"/>
          </a:xfrm>
        </p:spPr>
        <p:txBody>
          <a:bodyPr/>
          <a:lstStyle/>
          <a:p>
            <a:pPr algn="just">
              <a:buFontTx/>
              <a:buNone/>
            </a:pPr>
            <a:r>
              <a:rPr lang="en-US" altLang="en-US" b="1">
                <a:solidFill>
                  <a:srgbClr val="00B050"/>
                </a:solidFill>
              </a:rPr>
              <a:t>Điều 5. Lĩnh vực đầu tư công</a:t>
            </a:r>
          </a:p>
          <a:p>
            <a:pPr algn="just"/>
            <a:r>
              <a:rPr lang="en-US" altLang="en-US" sz="2800" b="1"/>
              <a:t>1. Đầu tư chương trình, dự án kết cấu hạ tầng kinh tế - xã hội.</a:t>
            </a:r>
          </a:p>
          <a:p>
            <a:pPr algn="just"/>
            <a:r>
              <a:rPr lang="en-US" altLang="en-US" sz="2800" b="1"/>
              <a:t>2. Đầu tư phục vụ hoạt động của cơ quan nhà nước, đơn vị sự nghiệp, tổ chức chính trị, tổ chức chính trị - xã hội.</a:t>
            </a:r>
          </a:p>
          <a:p>
            <a:pPr algn="just"/>
            <a:r>
              <a:rPr lang="en-US" altLang="en-US" sz="2800" b="1"/>
              <a:t>3. Đầu tư và hỗ trợ hoạt động cung cấp sản phẩm, dịch vụ công ích.</a:t>
            </a:r>
          </a:p>
          <a:p>
            <a:pPr algn="just"/>
            <a:r>
              <a:rPr lang="en-US" altLang="en-US" sz="2800" b="1"/>
              <a:t>4. Đầu tư của Nhà nước tham gia thực hiện dự án theo hình thức đối tác công tư.</a:t>
            </a:r>
          </a:p>
          <a:p>
            <a:pPr>
              <a:buFontTx/>
              <a:buNone/>
            </a:pPr>
            <a:r>
              <a:rPr lang="en-US" altLang="en-US" sz="2800" b="1"/>
              <a:t> </a:t>
            </a:r>
            <a:endParaRPr lang="en-US" altLang="en-US" sz="2800"/>
          </a:p>
          <a:p>
            <a:endParaRPr lang="en-US" altLang="en-US"/>
          </a:p>
          <a:p>
            <a:endParaRPr lang="en-US" alt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p:txBody>
          <a:bodyPr/>
          <a:lstStyle/>
          <a:p>
            <a:endParaRPr lang="en-US" altLang="en-US"/>
          </a:p>
        </p:txBody>
      </p:sp>
      <p:sp>
        <p:nvSpPr>
          <p:cNvPr id="266243" name="Content Placeholder 2"/>
          <p:cNvSpPr>
            <a:spLocks noGrp="1"/>
          </p:cNvSpPr>
          <p:nvPr>
            <p:ph idx="1"/>
          </p:nvPr>
        </p:nvSpPr>
        <p:spPr>
          <a:xfrm>
            <a:off x="0" y="457200"/>
            <a:ext cx="8991600" cy="6126163"/>
          </a:xfrm>
        </p:spPr>
        <p:txBody>
          <a:bodyPr/>
          <a:lstStyle/>
          <a:p>
            <a:pPr algn="just">
              <a:buFontTx/>
              <a:buNone/>
            </a:pPr>
            <a:r>
              <a:rPr lang="en-US" altLang="en-US" sz="2600" b="1">
                <a:solidFill>
                  <a:srgbClr val="00B050"/>
                </a:solidFill>
              </a:rPr>
              <a:t>Điều 6. Phân loại dự án đầu tư công</a:t>
            </a:r>
          </a:p>
          <a:p>
            <a:pPr algn="just">
              <a:buFontTx/>
              <a:buNone/>
            </a:pPr>
            <a:r>
              <a:rPr lang="en-US" altLang="en-US" sz="2600" b="1"/>
              <a:t>1. Căn cứ vào </a:t>
            </a:r>
            <a:r>
              <a:rPr lang="en-US" altLang="en-US" sz="2600" b="1">
                <a:solidFill>
                  <a:srgbClr val="FF0000"/>
                </a:solidFill>
              </a:rPr>
              <a:t>tính chất,</a:t>
            </a:r>
            <a:r>
              <a:rPr lang="en-US" altLang="en-US" sz="2600" b="1"/>
              <a:t> dự án đầu tư công được phân loại như sau:</a:t>
            </a:r>
          </a:p>
          <a:p>
            <a:pPr algn="just">
              <a:buFontTx/>
              <a:buNone/>
            </a:pPr>
            <a:endParaRPr lang="en-US" altLang="en-US" sz="2600" b="1"/>
          </a:p>
          <a:p>
            <a:pPr algn="just"/>
            <a:r>
              <a:rPr lang="en-US" altLang="en-US" sz="2600" b="1"/>
              <a:t>a</a:t>
            </a:r>
            <a:r>
              <a:rPr lang="en-US" altLang="en-US" sz="2600" b="1">
                <a:solidFill>
                  <a:srgbClr val="FF0000"/>
                </a:solidFill>
              </a:rPr>
              <a:t>) Dự án có </a:t>
            </a:r>
            <a:r>
              <a:rPr lang="en-US" altLang="en-US" sz="2600" b="1" u="sng">
                <a:solidFill>
                  <a:srgbClr val="FF0000"/>
                </a:solidFill>
              </a:rPr>
              <a:t>cấu phần</a:t>
            </a:r>
            <a:r>
              <a:rPr lang="en-US" altLang="en-US" sz="2600" b="1">
                <a:solidFill>
                  <a:srgbClr val="FF0000"/>
                </a:solidFill>
              </a:rPr>
              <a:t> xây dựng </a:t>
            </a:r>
            <a:r>
              <a:rPr lang="en-US" altLang="en-US" sz="2600" b="1"/>
              <a:t>là dự án đầu tư: xây dựng mới, cải tạo, nâng cấp, mở rộng dự án đã đầu tư xây dựng, bao gồm cả phần mua tài sản, mua trang thiết bị của dự án;</a:t>
            </a:r>
          </a:p>
          <a:p>
            <a:pPr algn="just"/>
            <a:r>
              <a:rPr lang="en-US" altLang="en-US" sz="2600" b="1">
                <a:solidFill>
                  <a:srgbClr val="FF0000"/>
                </a:solidFill>
              </a:rPr>
              <a:t>b) Dự án không có </a:t>
            </a:r>
            <a:r>
              <a:rPr lang="en-US" altLang="en-US" sz="2600" b="1" u="sng">
                <a:solidFill>
                  <a:srgbClr val="FF0000"/>
                </a:solidFill>
              </a:rPr>
              <a:t>cấu phần</a:t>
            </a:r>
            <a:r>
              <a:rPr lang="en-US" altLang="en-US" sz="2600" b="1">
                <a:solidFill>
                  <a:srgbClr val="FF0000"/>
                </a:solidFill>
              </a:rPr>
              <a:t> xây dựng </a:t>
            </a:r>
            <a:r>
              <a:rPr lang="en-US" altLang="en-US" sz="2600" b="1"/>
              <a:t>là dự án mua tài sản, nhận chuyển nhượng quyền sử dụng đất, mua, sửa chữa, nâng cấp trang thiết bị, máy móc và dự án khác không quy định tại điểm a khoản này.</a:t>
            </a:r>
          </a:p>
          <a:p>
            <a:pPr algn="just"/>
            <a:endParaRPr lang="en-US" altLang="en-US" sz="2600" b="1"/>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p:txBody>
          <a:bodyPr/>
          <a:lstStyle/>
          <a:p>
            <a:endParaRPr lang="en-US" altLang="en-US"/>
          </a:p>
        </p:txBody>
      </p:sp>
      <p:sp>
        <p:nvSpPr>
          <p:cNvPr id="267267" name="Content Placeholder 2"/>
          <p:cNvSpPr>
            <a:spLocks noGrp="1"/>
          </p:cNvSpPr>
          <p:nvPr>
            <p:ph idx="1"/>
          </p:nvPr>
        </p:nvSpPr>
        <p:spPr/>
        <p:txBody>
          <a:bodyPr/>
          <a:lstStyle/>
          <a:p>
            <a:pPr algn="just"/>
            <a:r>
              <a:rPr lang="en-US" altLang="en-US" b="1"/>
              <a:t>2. Căn cứ </a:t>
            </a:r>
            <a:r>
              <a:rPr lang="en-US" altLang="en-US" b="1">
                <a:solidFill>
                  <a:srgbClr val="FF0000"/>
                </a:solidFill>
              </a:rPr>
              <a:t>mức độ quan trọng và quy mô,</a:t>
            </a:r>
            <a:r>
              <a:rPr lang="en-US" altLang="en-US" b="1"/>
              <a:t> dự án ĐTC được phân loại thành:</a:t>
            </a:r>
          </a:p>
          <a:p>
            <a:pPr algn="just"/>
            <a:r>
              <a:rPr lang="en-US" altLang="en-US" b="1">
                <a:solidFill>
                  <a:srgbClr val="00B0F0"/>
                </a:solidFill>
              </a:rPr>
              <a:t>dự án quan trọng quốc gia, </a:t>
            </a:r>
          </a:p>
          <a:p>
            <a:pPr algn="just"/>
            <a:r>
              <a:rPr lang="en-US" altLang="en-US" b="1">
                <a:solidFill>
                  <a:srgbClr val="00B0F0"/>
                </a:solidFill>
              </a:rPr>
              <a:t>dự án nhóm A, </a:t>
            </a:r>
          </a:p>
          <a:p>
            <a:pPr algn="just"/>
            <a:r>
              <a:rPr lang="en-US" altLang="en-US" b="1">
                <a:solidFill>
                  <a:srgbClr val="00B0F0"/>
                </a:solidFill>
              </a:rPr>
              <a:t>dự án nhóm B,</a:t>
            </a:r>
          </a:p>
          <a:p>
            <a:pPr algn="just"/>
            <a:r>
              <a:rPr lang="en-US" altLang="en-US" b="1">
                <a:solidFill>
                  <a:srgbClr val="00B0F0"/>
                </a:solidFill>
              </a:rPr>
              <a:t>dự án nhóm 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228600"/>
            <a:ext cx="7793038" cy="852488"/>
          </a:xfrm>
        </p:spPr>
        <p:txBody>
          <a:bodyPr/>
          <a:lstStyle/>
          <a:p>
            <a:r>
              <a:rPr lang="en-US" altLang="en-US" sz="3600" b="1" i="1"/>
              <a:t>Phân loại đầu tư:</a:t>
            </a:r>
          </a:p>
        </p:txBody>
      </p:sp>
      <p:sp>
        <p:nvSpPr>
          <p:cNvPr id="29699" name="Content Placeholder 2"/>
          <p:cNvSpPr>
            <a:spLocks noGrp="1"/>
          </p:cNvSpPr>
          <p:nvPr>
            <p:ph idx="1"/>
          </p:nvPr>
        </p:nvSpPr>
        <p:spPr>
          <a:xfrm>
            <a:off x="0" y="609600"/>
            <a:ext cx="9144000" cy="5867400"/>
          </a:xfrm>
        </p:spPr>
        <p:txBody>
          <a:bodyPr/>
          <a:lstStyle/>
          <a:p>
            <a:pPr>
              <a:buFont typeface="Wingdings" panose="05000000000000000000" pitchFamily="2" charset="2"/>
              <a:buNone/>
            </a:pPr>
            <a:r>
              <a:rPr lang="en-US" altLang="en-US" sz="2600" b="1" i="1">
                <a:solidFill>
                  <a:srgbClr val="FF0000"/>
                </a:solidFill>
              </a:rPr>
              <a:t>* Vai trò của Nhà ĐT đối với việc quản lí DA:</a:t>
            </a:r>
            <a:endParaRPr lang="en-US" altLang="en-US" sz="2600" b="1">
              <a:solidFill>
                <a:srgbClr val="00B0F0"/>
              </a:solidFill>
            </a:endParaRPr>
          </a:p>
          <a:p>
            <a:pPr>
              <a:buFontTx/>
              <a:buChar char="-"/>
            </a:pPr>
            <a:r>
              <a:rPr lang="en-US" altLang="en-US" sz="2600" b="1">
                <a:solidFill>
                  <a:srgbClr val="0070C0"/>
                </a:solidFill>
              </a:rPr>
              <a:t>Đầu tư trực tiếp</a:t>
            </a:r>
            <a:r>
              <a:rPr lang="en-US" altLang="en-US" sz="2600" b="1">
                <a:solidFill>
                  <a:srgbClr val="00B0F0"/>
                </a:solidFill>
              </a:rPr>
              <a:t>: </a:t>
            </a:r>
            <a:r>
              <a:rPr lang="en-US" altLang="en-US" sz="2600"/>
              <a:t>Direct investment - </a:t>
            </a:r>
            <a:r>
              <a:rPr lang="en-US" altLang="en-US" sz="2600" b="1"/>
              <a:t>DI</a:t>
            </a:r>
          </a:p>
          <a:p>
            <a:pPr algn="just"/>
            <a:r>
              <a:rPr lang="en-US" altLang="en-US" sz="2600" b="1"/>
              <a:t>Chủ đầu tư trực tiếp tham gia quản lý vốn đã bỏ ra</a:t>
            </a:r>
          </a:p>
          <a:p>
            <a:pPr algn="just">
              <a:buFont typeface="Wingdings" panose="05000000000000000000" pitchFamily="2" charset="2"/>
              <a:buNone/>
            </a:pPr>
            <a:endParaRPr lang="en-US" altLang="en-US" sz="2600" b="1"/>
          </a:p>
          <a:p>
            <a:pPr algn="just"/>
            <a:r>
              <a:rPr lang="en-US" altLang="en-US" sz="2600" b="1"/>
              <a:t>Người bỏ vốn và người quản lý sd vốn là một chủ thể. </a:t>
            </a:r>
          </a:p>
          <a:p>
            <a:pPr>
              <a:buFont typeface="Wingdings" panose="05000000000000000000" pitchFamily="2" charset="2"/>
              <a:buNone/>
            </a:pPr>
            <a:endParaRPr lang="en-US" altLang="en-US" sz="2600" b="1">
              <a:solidFill>
                <a:srgbClr val="00B0F0"/>
              </a:solidFill>
            </a:endParaRPr>
          </a:p>
          <a:p>
            <a:pPr>
              <a:buFont typeface="Wingdings" panose="05000000000000000000" pitchFamily="2" charset="2"/>
              <a:buNone/>
            </a:pPr>
            <a:r>
              <a:rPr lang="en-US" altLang="en-US" sz="2600" b="1">
                <a:solidFill>
                  <a:srgbClr val="00B0F0"/>
                </a:solidFill>
              </a:rPr>
              <a:t>-  Đầu tư gián tiếp: II</a:t>
            </a:r>
          </a:p>
          <a:p>
            <a:pPr algn="just"/>
            <a:r>
              <a:rPr lang="en-US" altLang="en-US" sz="2600" b="1"/>
              <a:t>Chủ đầu tư không trực tiếp tham gia quản lý vốn đã bỏ ra.</a:t>
            </a:r>
          </a:p>
          <a:p>
            <a:pPr algn="just">
              <a:buFont typeface="Wingdings" panose="05000000000000000000" pitchFamily="2" charset="2"/>
              <a:buNone/>
            </a:pPr>
            <a:endParaRPr lang="en-US" altLang="en-US" sz="2600" b="1"/>
          </a:p>
          <a:p>
            <a:pPr algn="just"/>
            <a:r>
              <a:rPr lang="en-US" altLang="en-US" sz="2600" b="1"/>
              <a:t>Người bỏ vốn và người quản lý sử dụng vốn không phải là một chủ thể. </a:t>
            </a:r>
          </a:p>
          <a:p>
            <a:pPr>
              <a:buFont typeface="Wingdings" panose="05000000000000000000" pitchFamily="2" charset="2"/>
              <a:buNone/>
            </a:pPr>
            <a:endParaRPr lang="en-US" altLang="en-US" sz="3000" b="1"/>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p:cNvSpPr>
            <a:spLocks noGrp="1"/>
          </p:cNvSpPr>
          <p:nvPr>
            <p:ph type="title"/>
          </p:nvPr>
        </p:nvSpPr>
        <p:spPr/>
        <p:txBody>
          <a:bodyPr/>
          <a:lstStyle/>
          <a:p>
            <a:endParaRPr lang="en-US" altLang="en-US"/>
          </a:p>
        </p:txBody>
      </p:sp>
      <p:sp>
        <p:nvSpPr>
          <p:cNvPr id="268291" name="Content Placeholder 2"/>
          <p:cNvSpPr>
            <a:spLocks noGrp="1"/>
          </p:cNvSpPr>
          <p:nvPr>
            <p:ph idx="1"/>
          </p:nvPr>
        </p:nvSpPr>
        <p:spPr>
          <a:xfrm>
            <a:off x="0" y="0"/>
            <a:ext cx="9144000" cy="6126163"/>
          </a:xfrm>
        </p:spPr>
        <p:txBody>
          <a:bodyPr/>
          <a:lstStyle/>
          <a:p>
            <a:pPr algn="just">
              <a:buFontTx/>
              <a:buNone/>
            </a:pPr>
            <a:r>
              <a:rPr lang="en-US" altLang="en-US" sz="2600" b="1">
                <a:solidFill>
                  <a:srgbClr val="00B0F0"/>
                </a:solidFill>
              </a:rPr>
              <a:t>Điều 7. Tiêu chí phân loại dự án quan trọng quốc gia</a:t>
            </a:r>
          </a:p>
          <a:p>
            <a:pPr algn="just">
              <a:buFontTx/>
              <a:buNone/>
            </a:pPr>
            <a:r>
              <a:rPr lang="en-US" altLang="en-US" sz="2600" b="1"/>
              <a:t>	</a:t>
            </a:r>
            <a:r>
              <a:rPr lang="en-US" altLang="en-US" sz="2600" b="1" u="sng">
                <a:solidFill>
                  <a:srgbClr val="FF0000"/>
                </a:solidFill>
              </a:rPr>
              <a:t>Dự án quan trọng quốc gia</a:t>
            </a:r>
            <a:r>
              <a:rPr lang="en-US" altLang="en-US" sz="2600" b="1">
                <a:solidFill>
                  <a:srgbClr val="FF0000"/>
                </a:solidFill>
              </a:rPr>
              <a:t> là dự án đầu tư độc lập hoặc cụm công trình liên kết chặt chẽ với nhau thuộc một trong các tiêu chí dưới đây:</a:t>
            </a:r>
          </a:p>
          <a:p>
            <a:pPr algn="just">
              <a:buFontTx/>
              <a:buNone/>
            </a:pPr>
            <a:r>
              <a:rPr lang="en-US" altLang="en-US" sz="2600" b="1"/>
              <a:t>1. Sử dụng vốn đầu tư công từ 10.000 tỷ đồng trở lên;</a:t>
            </a:r>
          </a:p>
          <a:p>
            <a:pPr algn="just">
              <a:buFontTx/>
              <a:buNone/>
            </a:pPr>
            <a:r>
              <a:rPr lang="en-US" altLang="en-US" sz="2600" b="1"/>
              <a:t>2. Ảnh hưởng lớn đến môi trường hoặc tiềm ẩn khả năng ảnh hưởng nghiêm trọng đến môi trường:</a:t>
            </a:r>
          </a:p>
          <a:p>
            <a:pPr algn="just"/>
            <a:r>
              <a:rPr lang="en-US" altLang="en-US" sz="2600" b="1"/>
              <a:t>a) Nhà máy điện hạt nhân;</a:t>
            </a:r>
          </a:p>
          <a:p>
            <a:pPr algn="just"/>
            <a:r>
              <a:rPr lang="en-US" altLang="en-US" sz="2600" b="1"/>
              <a:t>b) Sử dụng đất có yêu cầu chuyển mục đích sử dụng đất vườn quốc gia, khu bảo tồn thiên nhiên, khu bảo vệ cảnh quan, khu rừng nghiên cứu, thực nghiệm khoa học từ 50 héc ta trở lên; rừng phòng hộ đầu nguồn từ 50 héc ta trở lên; rừng phòng hộ chắn gió, chắn cát bay, chắn sóng, lấn biển, bảo vệ môi trường từ 500 héc ta trở lên; rừng sản xuất từ 1.000 héc ta trở lên;</a:t>
            </a:r>
          </a:p>
          <a:p>
            <a:pPr algn="just"/>
            <a:endParaRPr lang="en-US" altLang="en-US" sz="2600" b="1"/>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endParaRPr lang="en-US" altLang="en-US"/>
          </a:p>
        </p:txBody>
      </p:sp>
      <p:sp>
        <p:nvSpPr>
          <p:cNvPr id="269315" name="Content Placeholder 2"/>
          <p:cNvSpPr>
            <a:spLocks noGrp="1"/>
          </p:cNvSpPr>
          <p:nvPr>
            <p:ph idx="1"/>
          </p:nvPr>
        </p:nvSpPr>
        <p:spPr>
          <a:xfrm>
            <a:off x="304800" y="457200"/>
            <a:ext cx="8839200" cy="5668963"/>
          </a:xfrm>
        </p:spPr>
        <p:txBody>
          <a:bodyPr/>
          <a:lstStyle/>
          <a:p>
            <a:pPr algn="just"/>
            <a:r>
              <a:rPr lang="en-US" altLang="en-US" b="1"/>
              <a:t>3. Sử dụng đất có yêu cầu chuyển mục đích sử dụng đất trồng lúa nước từ hai vụ trở lên với quy mô từ 500 héc ta trở lên;</a:t>
            </a:r>
          </a:p>
          <a:p>
            <a:pPr algn="just"/>
            <a:endParaRPr lang="en-US" altLang="en-US" b="1"/>
          </a:p>
          <a:p>
            <a:pPr algn="just"/>
            <a:r>
              <a:rPr lang="en-US" altLang="en-US" b="1"/>
              <a:t>4. Di dân tái định cư từ 20.000 người trở lên ở miền núi, từ 50.000 người trở lên ở các vùng khác;</a:t>
            </a:r>
          </a:p>
          <a:p>
            <a:pPr algn="just">
              <a:buFontTx/>
              <a:buNone/>
            </a:pPr>
            <a:endParaRPr lang="en-US" altLang="en-US" b="1"/>
          </a:p>
          <a:p>
            <a:pPr algn="just"/>
            <a:r>
              <a:rPr lang="en-US" altLang="en-US" b="1"/>
              <a:t>5. Dự án đòi hỏi phải áp dụng cơ chế, chính sách đặc biệt cần được Quốc hội quyết định.</a:t>
            </a:r>
          </a:p>
          <a:p>
            <a:endParaRPr lang="en-US" alt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p:txBody>
          <a:bodyPr/>
          <a:lstStyle/>
          <a:p>
            <a:endParaRPr lang="en-US" altLang="en-US"/>
          </a:p>
        </p:txBody>
      </p:sp>
      <p:sp>
        <p:nvSpPr>
          <p:cNvPr id="270339" name="Content Placeholder 2"/>
          <p:cNvSpPr>
            <a:spLocks noGrp="1"/>
          </p:cNvSpPr>
          <p:nvPr>
            <p:ph idx="1"/>
          </p:nvPr>
        </p:nvSpPr>
        <p:spPr>
          <a:xfrm>
            <a:off x="0" y="0"/>
            <a:ext cx="9144000" cy="6126163"/>
          </a:xfrm>
        </p:spPr>
        <p:txBody>
          <a:bodyPr/>
          <a:lstStyle/>
          <a:p>
            <a:pPr algn="just">
              <a:buFontTx/>
              <a:buNone/>
            </a:pPr>
            <a:r>
              <a:rPr lang="en-US" altLang="en-US" sz="2500" b="1">
                <a:solidFill>
                  <a:srgbClr val="FF0000"/>
                </a:solidFill>
              </a:rPr>
              <a:t>Điều 8. Tiêu chí phân loại dự án nhóm A</a:t>
            </a:r>
          </a:p>
          <a:p>
            <a:pPr algn="just">
              <a:buFontTx/>
              <a:buNone/>
            </a:pPr>
            <a:r>
              <a:rPr lang="en-US" altLang="en-US" sz="2500" b="1"/>
              <a:t>	</a:t>
            </a:r>
            <a:r>
              <a:rPr lang="en-US" altLang="en-US" sz="2500" b="1">
                <a:solidFill>
                  <a:srgbClr val="0070C0"/>
                </a:solidFill>
              </a:rPr>
              <a:t>Trừ các dự án quan trọng quốc gia quy định tại Điều 7 </a:t>
            </a:r>
            <a:r>
              <a:rPr lang="en-US" altLang="en-US" sz="2500" b="1"/>
              <a:t>của Luật ĐTC, các dự án thuộc </a:t>
            </a:r>
            <a:r>
              <a:rPr lang="en-US" altLang="en-US" sz="2500" b="1">
                <a:solidFill>
                  <a:srgbClr val="00B0F0"/>
                </a:solidFill>
              </a:rPr>
              <a:t>một trong các tiêu chí </a:t>
            </a:r>
            <a:r>
              <a:rPr lang="en-US" altLang="en-US" sz="2500" b="1"/>
              <a:t>dưới đây là dự án nhóm A:</a:t>
            </a:r>
          </a:p>
          <a:p>
            <a:pPr algn="just">
              <a:buFontTx/>
              <a:buNone/>
            </a:pPr>
            <a:r>
              <a:rPr lang="en-US" altLang="en-US" sz="2500" b="1"/>
              <a:t>	</a:t>
            </a:r>
          </a:p>
          <a:p>
            <a:pPr algn="just">
              <a:buFontTx/>
              <a:buNone/>
            </a:pPr>
            <a:r>
              <a:rPr lang="en-US" altLang="en-US" sz="2500" b="1"/>
              <a:t>1. Dự án </a:t>
            </a:r>
            <a:r>
              <a:rPr lang="en-US" altLang="en-US" sz="2500" b="1">
                <a:solidFill>
                  <a:srgbClr val="00B050"/>
                </a:solidFill>
              </a:rPr>
              <a:t>không phân biệt tổng mức đầu tư </a:t>
            </a:r>
            <a:r>
              <a:rPr lang="en-US" altLang="en-US" sz="2500" b="1"/>
              <a:t>thuộc một trong các trường hợp sau đây:</a:t>
            </a:r>
          </a:p>
          <a:p>
            <a:pPr algn="just"/>
            <a:r>
              <a:rPr lang="en-US" altLang="en-US" sz="2500" b="1"/>
              <a:t>a) Dự án tại địa bàn có di tích quốc gia đặc biệt;</a:t>
            </a:r>
          </a:p>
          <a:p>
            <a:pPr algn="just"/>
            <a:r>
              <a:rPr lang="en-US" altLang="en-US" sz="2500" b="1"/>
              <a:t>b) Dự án tại địa bàn đặc biệt quan trọng đối với quốc gia về quốc phòng, an ninh theo quy định của pháp luật về quốc phòng, an ninh;</a:t>
            </a:r>
          </a:p>
          <a:p>
            <a:pPr algn="just"/>
            <a:r>
              <a:rPr lang="en-US" altLang="en-US" sz="2500" b="1"/>
              <a:t>c) Dự án thuộc lĩnh vực bảo vệ quốc phòng, an ninh có tính chất bảo mật quốc gia;</a:t>
            </a:r>
          </a:p>
          <a:p>
            <a:pPr algn="just"/>
            <a:r>
              <a:rPr lang="en-US" altLang="en-US" sz="2500" b="1"/>
              <a:t>d) Dự án sản xuất chất độc hại, chất nổ;</a:t>
            </a:r>
          </a:p>
          <a:p>
            <a:pPr algn="just"/>
            <a:r>
              <a:rPr lang="en-US" altLang="en-US" sz="2500" b="1"/>
              <a:t>đ) Dự án hạ tầng khu công nghiệp, khu chế xuất;</a:t>
            </a:r>
          </a:p>
          <a:p>
            <a:pPr algn="just"/>
            <a:endParaRPr lang="en-US" altLang="en-US" sz="2500" b="1"/>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title"/>
          </p:nvPr>
        </p:nvSpPr>
        <p:spPr/>
        <p:txBody>
          <a:bodyPr/>
          <a:lstStyle/>
          <a:p>
            <a:endParaRPr lang="en-US" altLang="en-US"/>
          </a:p>
        </p:txBody>
      </p:sp>
      <p:sp>
        <p:nvSpPr>
          <p:cNvPr id="271363" name="Content Placeholder 2"/>
          <p:cNvSpPr>
            <a:spLocks noGrp="1"/>
          </p:cNvSpPr>
          <p:nvPr>
            <p:ph idx="1"/>
          </p:nvPr>
        </p:nvSpPr>
        <p:spPr>
          <a:xfrm>
            <a:off x="228600" y="152400"/>
            <a:ext cx="8915400" cy="6705600"/>
          </a:xfrm>
        </p:spPr>
        <p:txBody>
          <a:bodyPr/>
          <a:lstStyle/>
          <a:p>
            <a:pPr algn="just">
              <a:buFontTx/>
              <a:buNone/>
            </a:pPr>
            <a:r>
              <a:rPr lang="en-US" altLang="en-US" b="1">
                <a:solidFill>
                  <a:srgbClr val="0070C0"/>
                </a:solidFill>
              </a:rPr>
              <a:t>2. Dự án có tổng mức đầu tư </a:t>
            </a:r>
            <a:r>
              <a:rPr lang="en-US" altLang="en-US" b="1">
                <a:solidFill>
                  <a:srgbClr val="FF0000"/>
                </a:solidFill>
              </a:rPr>
              <a:t>từ 2.300 tỷ đồng trở lên</a:t>
            </a:r>
            <a:r>
              <a:rPr lang="en-US" altLang="en-US" b="1">
                <a:solidFill>
                  <a:srgbClr val="0070C0"/>
                </a:solidFill>
              </a:rPr>
              <a:t> thuộc lĩnh vực sau đây:</a:t>
            </a:r>
          </a:p>
          <a:p>
            <a:pPr algn="just"/>
            <a:r>
              <a:rPr lang="en-US" altLang="en-US" b="1"/>
              <a:t>a) Giao thông, bao gồm cầu, cảng biển, cảng sông, sân bay, đường sắt, đường quốc lộ;</a:t>
            </a:r>
          </a:p>
          <a:p>
            <a:pPr algn="just"/>
            <a:r>
              <a:rPr lang="en-US" altLang="en-US" b="1"/>
              <a:t>b) Công nghiệp điện;</a:t>
            </a:r>
          </a:p>
          <a:p>
            <a:pPr algn="just"/>
            <a:r>
              <a:rPr lang="en-US" altLang="en-US" b="1"/>
              <a:t>c) Khai thác dầu khí;</a:t>
            </a:r>
          </a:p>
          <a:p>
            <a:pPr algn="just"/>
            <a:r>
              <a:rPr lang="en-US" altLang="en-US" b="1"/>
              <a:t>d) Hóa chất, phân bón, xi măng;</a:t>
            </a:r>
          </a:p>
          <a:p>
            <a:pPr algn="just"/>
            <a:r>
              <a:rPr lang="en-US" altLang="en-US" b="1"/>
              <a:t>đ) Chế tạo máy, luyện kim;</a:t>
            </a:r>
          </a:p>
          <a:p>
            <a:pPr algn="just"/>
            <a:r>
              <a:rPr lang="en-US" altLang="en-US" b="1"/>
              <a:t>e) Khai thác, chế biến khoáng sản;</a:t>
            </a:r>
          </a:p>
          <a:p>
            <a:pPr algn="just"/>
            <a:r>
              <a:rPr lang="en-US" altLang="en-US" b="1"/>
              <a:t>g) Xây dựng khu nhà ở;</a:t>
            </a:r>
          </a:p>
          <a:p>
            <a:endParaRPr lang="en-US" alt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endParaRPr lang="en-US" altLang="en-US"/>
          </a:p>
        </p:txBody>
      </p:sp>
      <p:sp>
        <p:nvSpPr>
          <p:cNvPr id="272387" name="Content Placeholder 2"/>
          <p:cNvSpPr>
            <a:spLocks noGrp="1"/>
          </p:cNvSpPr>
          <p:nvPr>
            <p:ph idx="1"/>
          </p:nvPr>
        </p:nvSpPr>
        <p:spPr>
          <a:xfrm>
            <a:off x="0" y="0"/>
            <a:ext cx="9144000" cy="6126163"/>
          </a:xfrm>
        </p:spPr>
        <p:txBody>
          <a:bodyPr/>
          <a:lstStyle/>
          <a:p>
            <a:pPr algn="just">
              <a:buFontTx/>
              <a:buNone/>
            </a:pPr>
            <a:r>
              <a:rPr lang="en-US" altLang="en-US" sz="2600" b="1"/>
              <a:t>3</a:t>
            </a:r>
            <a:r>
              <a:rPr lang="en-US" altLang="en-US" sz="2600" b="1">
                <a:solidFill>
                  <a:srgbClr val="FF0000"/>
                </a:solidFill>
              </a:rPr>
              <a:t>. Dự án có tổng mức đầu tư </a:t>
            </a:r>
            <a:r>
              <a:rPr lang="en-US" altLang="en-US" sz="2600" b="1">
                <a:solidFill>
                  <a:srgbClr val="00B050"/>
                </a:solidFill>
              </a:rPr>
              <a:t>từ 1.500 tỷ đồng trở lên </a:t>
            </a:r>
            <a:r>
              <a:rPr lang="en-US" altLang="en-US" sz="2600" b="1">
                <a:solidFill>
                  <a:srgbClr val="FF0000"/>
                </a:solidFill>
              </a:rPr>
              <a:t>thuộc lĩnh vực sau đây:</a:t>
            </a:r>
          </a:p>
          <a:p>
            <a:pPr algn="just"/>
            <a:r>
              <a:rPr lang="en-US" altLang="en-US" sz="2600" b="1"/>
              <a:t>a) Giao thông, trừ các dự án quy định tại điểm a khoản 2 Điều này;</a:t>
            </a:r>
          </a:p>
          <a:p>
            <a:pPr algn="just"/>
            <a:r>
              <a:rPr lang="en-US" altLang="en-US" sz="2600" b="1"/>
              <a:t>b) Thủy lợi;</a:t>
            </a:r>
          </a:p>
          <a:p>
            <a:pPr algn="just"/>
            <a:r>
              <a:rPr lang="en-US" altLang="en-US" sz="2600" b="1"/>
              <a:t>c) Cấp thoát nước và công trình hạ tầng kỹ thuật;</a:t>
            </a:r>
          </a:p>
          <a:p>
            <a:pPr algn="just"/>
            <a:r>
              <a:rPr lang="en-US" altLang="en-US" sz="2600" b="1"/>
              <a:t>d) Kỹ thuật điện;</a:t>
            </a:r>
          </a:p>
          <a:p>
            <a:pPr algn="just"/>
            <a:r>
              <a:rPr lang="en-US" altLang="en-US" sz="2600" b="1"/>
              <a:t>đ) Sản xuất thiết bị thông tin, điện tử;</a:t>
            </a:r>
          </a:p>
          <a:p>
            <a:pPr algn="just"/>
            <a:r>
              <a:rPr lang="en-US" altLang="en-US" sz="2600" b="1"/>
              <a:t>e) Hóa dược;</a:t>
            </a:r>
          </a:p>
          <a:p>
            <a:pPr algn="just"/>
            <a:r>
              <a:rPr lang="en-US" altLang="en-US" sz="2600" b="1"/>
              <a:t>g) Sản xuất vật liệu, trừ các dự án quy định tại điểm d khoản 2 Điều này;</a:t>
            </a:r>
          </a:p>
          <a:p>
            <a:pPr algn="just"/>
            <a:r>
              <a:rPr lang="en-US" altLang="en-US" sz="2600" b="1"/>
              <a:t>h) Công trình cơ khí, trừ các dự án quy định tại điểm đ khoản 2 Điều này;</a:t>
            </a:r>
          </a:p>
          <a:p>
            <a:pPr algn="just"/>
            <a:r>
              <a:rPr lang="en-US" altLang="en-US" sz="2600" b="1"/>
              <a:t>i) Bưu chính, viễn thông;</a:t>
            </a:r>
          </a:p>
          <a:p>
            <a:pPr algn="just"/>
            <a:endParaRPr lang="en-US" altLang="en-US" sz="2600" b="1"/>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endParaRPr lang="en-US" altLang="en-US"/>
          </a:p>
        </p:txBody>
      </p:sp>
      <p:sp>
        <p:nvSpPr>
          <p:cNvPr id="273411" name="Content Placeholder 2"/>
          <p:cNvSpPr>
            <a:spLocks noGrp="1"/>
          </p:cNvSpPr>
          <p:nvPr>
            <p:ph idx="1"/>
          </p:nvPr>
        </p:nvSpPr>
        <p:spPr>
          <a:xfrm>
            <a:off x="152400" y="228600"/>
            <a:ext cx="8991600" cy="5897563"/>
          </a:xfrm>
        </p:spPr>
        <p:txBody>
          <a:bodyPr/>
          <a:lstStyle/>
          <a:p>
            <a:pPr algn="just">
              <a:buFontTx/>
              <a:buNone/>
            </a:pPr>
            <a:r>
              <a:rPr lang="en-US" altLang="en-US"/>
              <a:t>	</a:t>
            </a:r>
            <a:r>
              <a:rPr lang="en-US" altLang="en-US" b="1">
                <a:solidFill>
                  <a:srgbClr val="00B050"/>
                </a:solidFill>
              </a:rPr>
              <a:t>4. Dự án có tổng mức đầu tư </a:t>
            </a:r>
            <a:r>
              <a:rPr lang="en-US" altLang="en-US" b="1">
                <a:solidFill>
                  <a:srgbClr val="FF0000"/>
                </a:solidFill>
              </a:rPr>
              <a:t>từ 1.000 tỷ </a:t>
            </a:r>
            <a:r>
              <a:rPr lang="en-US" altLang="en-US" b="1">
                <a:solidFill>
                  <a:srgbClr val="00B050"/>
                </a:solidFill>
              </a:rPr>
              <a:t>đồng trở lên thuộc lĩnh vực sau đây:</a:t>
            </a:r>
          </a:p>
          <a:p>
            <a:pPr algn="just"/>
            <a:r>
              <a:rPr lang="en-US" altLang="en-US" b="1"/>
              <a:t>a) Sản xuất nông nghiệp, lâm nghiệp, nuôi trồng thủy sản;</a:t>
            </a:r>
          </a:p>
          <a:p>
            <a:pPr algn="just"/>
            <a:r>
              <a:rPr lang="en-US" altLang="en-US" b="1"/>
              <a:t>b) Vườn quốc gia, khu bảo tồn thiên nhiên;</a:t>
            </a:r>
          </a:p>
          <a:p>
            <a:pPr algn="just"/>
            <a:r>
              <a:rPr lang="en-US" altLang="en-US" b="1"/>
              <a:t>c) Hạ tầng kỹ thuật khu đô thị mới;</a:t>
            </a:r>
          </a:p>
          <a:p>
            <a:pPr algn="just"/>
            <a:r>
              <a:rPr lang="en-US" altLang="en-US" b="1"/>
              <a:t>d) Công nghiệp, trừ các dự án thuộc lĩnh vực công nghiệp quy định tại các khoản 1, 2 và 3 Điều này;</a:t>
            </a:r>
          </a:p>
          <a:p>
            <a:endParaRPr lang="en-US" alt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endParaRPr lang="en-US" altLang="en-US"/>
          </a:p>
        </p:txBody>
      </p:sp>
      <p:sp>
        <p:nvSpPr>
          <p:cNvPr id="274435" name="Content Placeholder 2"/>
          <p:cNvSpPr>
            <a:spLocks noGrp="1"/>
          </p:cNvSpPr>
          <p:nvPr>
            <p:ph idx="1"/>
          </p:nvPr>
        </p:nvSpPr>
        <p:spPr>
          <a:xfrm>
            <a:off x="0" y="0"/>
            <a:ext cx="9144000" cy="6126163"/>
          </a:xfrm>
        </p:spPr>
        <p:txBody>
          <a:bodyPr/>
          <a:lstStyle/>
          <a:p>
            <a:pPr algn="just">
              <a:buFontTx/>
              <a:buNone/>
            </a:pPr>
            <a:r>
              <a:rPr lang="en-US" altLang="en-US" sz="3000" b="1"/>
              <a:t>5</a:t>
            </a:r>
            <a:r>
              <a:rPr lang="en-US" altLang="en-US" sz="3000" b="1">
                <a:solidFill>
                  <a:srgbClr val="FF0000"/>
                </a:solidFill>
              </a:rPr>
              <a:t>. Dự án có tổng mức đầu tư </a:t>
            </a:r>
            <a:r>
              <a:rPr lang="en-US" altLang="en-US" sz="3000" b="1">
                <a:solidFill>
                  <a:srgbClr val="00B050"/>
                </a:solidFill>
              </a:rPr>
              <a:t>từ </a:t>
            </a:r>
            <a:r>
              <a:rPr lang="en-US" altLang="en-US" sz="3000" b="1" u="sng">
                <a:solidFill>
                  <a:srgbClr val="00B050"/>
                </a:solidFill>
              </a:rPr>
              <a:t>800 tỷ đồng</a:t>
            </a:r>
            <a:r>
              <a:rPr lang="en-US" altLang="en-US" sz="3000" b="1">
                <a:solidFill>
                  <a:srgbClr val="00B050"/>
                </a:solidFill>
              </a:rPr>
              <a:t> trở lên</a:t>
            </a:r>
            <a:r>
              <a:rPr lang="en-US" altLang="en-US" sz="3000" b="1">
                <a:solidFill>
                  <a:srgbClr val="FF0000"/>
                </a:solidFill>
              </a:rPr>
              <a:t> thuộc lĩnh vực sau đây:</a:t>
            </a:r>
          </a:p>
          <a:p>
            <a:pPr algn="just"/>
            <a:endParaRPr lang="en-US" altLang="en-US" sz="3000" b="1"/>
          </a:p>
          <a:p>
            <a:pPr algn="just"/>
            <a:r>
              <a:rPr lang="es-MX" altLang="en-US" sz="3000" b="1"/>
              <a:t>a) Y tế, văn hóa, giáo dục;</a:t>
            </a:r>
            <a:endParaRPr lang="en-US" altLang="en-US" sz="3000" b="1"/>
          </a:p>
          <a:p>
            <a:pPr algn="just"/>
            <a:r>
              <a:rPr lang="es-MX" altLang="en-US" sz="3000" b="1"/>
              <a:t>b) Nghiên cứu khoa học, tin học, phát thanh, truyền hình;</a:t>
            </a:r>
            <a:endParaRPr lang="en-US" altLang="en-US" sz="3000" b="1"/>
          </a:p>
          <a:p>
            <a:pPr algn="just"/>
            <a:r>
              <a:rPr lang="es-MX" altLang="en-US" sz="3000" b="1"/>
              <a:t>c) Kho tàng;</a:t>
            </a:r>
            <a:endParaRPr lang="en-US" altLang="en-US" sz="3000" b="1"/>
          </a:p>
          <a:p>
            <a:pPr algn="just"/>
            <a:r>
              <a:rPr lang="es-MX" altLang="en-US" sz="3000" b="1"/>
              <a:t>d) Du lịch, thể dục thể thao;</a:t>
            </a:r>
            <a:endParaRPr lang="en-US" altLang="en-US" sz="3000" b="1"/>
          </a:p>
          <a:p>
            <a:pPr algn="just"/>
            <a:r>
              <a:rPr lang="es-MX" altLang="en-US" sz="3000" b="1"/>
              <a:t>đ) Xây dựng dân dụng, trừ xây dựng khu nhà ở quy định tại điểm g khoản 2 Điều này.</a:t>
            </a:r>
            <a:endParaRPr lang="en-US" altLang="en-US" sz="3000" b="1"/>
          </a:p>
          <a:p>
            <a:pPr algn="just"/>
            <a:endParaRPr lang="en-US" altLang="en-US" sz="3000" b="1"/>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lstStyle/>
          <a:p>
            <a:endParaRPr lang="en-US" altLang="en-US"/>
          </a:p>
        </p:txBody>
      </p:sp>
      <p:sp>
        <p:nvSpPr>
          <p:cNvPr id="275459" name="Content Placeholder 2"/>
          <p:cNvSpPr>
            <a:spLocks noGrp="1"/>
          </p:cNvSpPr>
          <p:nvPr>
            <p:ph idx="1"/>
          </p:nvPr>
        </p:nvSpPr>
        <p:spPr>
          <a:xfrm>
            <a:off x="0" y="0"/>
            <a:ext cx="8991600" cy="6126163"/>
          </a:xfrm>
        </p:spPr>
        <p:txBody>
          <a:bodyPr/>
          <a:lstStyle/>
          <a:p>
            <a:pPr>
              <a:buFontTx/>
              <a:buNone/>
            </a:pPr>
            <a:r>
              <a:rPr lang="es-MX" altLang="en-US" sz="3000" b="1">
                <a:solidFill>
                  <a:srgbClr val="00B050"/>
                </a:solidFill>
              </a:rPr>
              <a:t>Điều 9. Tiêu chí phân loại dự án nhóm B</a:t>
            </a:r>
            <a:endParaRPr lang="en-US" altLang="en-US" sz="3000" b="1">
              <a:solidFill>
                <a:srgbClr val="00B050"/>
              </a:solidFill>
            </a:endParaRPr>
          </a:p>
          <a:p>
            <a:pPr algn="just"/>
            <a:r>
              <a:rPr lang="es-MX" altLang="en-US" sz="2500" b="1"/>
              <a:t>1. Dự án thuộc lĩnh vực quy định tại khoản 2 Điều 8 của Luật này có tổng mức đầu tư từ 120 tỷ đồng đến dưới 2.300 tỷ đồng.</a:t>
            </a:r>
          </a:p>
          <a:p>
            <a:pPr algn="just"/>
            <a:endParaRPr lang="en-US" altLang="en-US" sz="2500" b="1"/>
          </a:p>
          <a:p>
            <a:pPr algn="just"/>
            <a:r>
              <a:rPr lang="es-MX" altLang="en-US" sz="2500" b="1"/>
              <a:t>2. Dự án thuộc lĩnh vực quy định tại khoản 3 Điều 8 của Luật này có tổng mức đầu tư từ 80 tỷ đồng đến dưới 1.500 tỷ đồng.</a:t>
            </a:r>
          </a:p>
          <a:p>
            <a:pPr algn="just"/>
            <a:endParaRPr lang="en-US" altLang="en-US" sz="2500" b="1"/>
          </a:p>
          <a:p>
            <a:pPr algn="just"/>
            <a:r>
              <a:rPr lang="es-MX" altLang="en-US" sz="2500" b="1"/>
              <a:t>3. Dự án thuộc lĩnh vực quy định tại khoản 4 Điều 8 của Luật này có tổng mức đầu tư từ 60 tỷ đồng đến dưới 1.000 tỷ đồng.</a:t>
            </a:r>
          </a:p>
          <a:p>
            <a:pPr algn="just">
              <a:buFontTx/>
              <a:buNone/>
            </a:pPr>
            <a:endParaRPr lang="en-US" altLang="en-US" sz="2500" b="1"/>
          </a:p>
          <a:p>
            <a:pPr algn="just"/>
            <a:r>
              <a:rPr lang="es-MX" altLang="en-US" sz="2500" b="1"/>
              <a:t>4. Dự án thuộc lĩnh vực quy định tại khoản 5 Điều 8 của Luật này có tổng mức đầu tư từ 45 tỷ đồng đến dưới 800 tỷ đồng.</a:t>
            </a:r>
            <a:endParaRPr lang="en-US" altLang="en-US" sz="2500" b="1"/>
          </a:p>
          <a:p>
            <a:endParaRPr lang="en-US" altLang="en-US" sz="2500" b="1"/>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p:txBody>
          <a:bodyPr/>
          <a:lstStyle/>
          <a:p>
            <a:endParaRPr lang="en-US" altLang="en-US"/>
          </a:p>
        </p:txBody>
      </p:sp>
      <p:sp>
        <p:nvSpPr>
          <p:cNvPr id="276483" name="Content Placeholder 2"/>
          <p:cNvSpPr>
            <a:spLocks noGrp="1"/>
          </p:cNvSpPr>
          <p:nvPr>
            <p:ph idx="1"/>
          </p:nvPr>
        </p:nvSpPr>
        <p:spPr>
          <a:xfrm>
            <a:off x="0" y="0"/>
            <a:ext cx="9144000" cy="6629400"/>
          </a:xfrm>
        </p:spPr>
        <p:txBody>
          <a:bodyPr/>
          <a:lstStyle/>
          <a:p>
            <a:pPr algn="just">
              <a:buFontTx/>
              <a:buNone/>
            </a:pPr>
            <a:r>
              <a:rPr lang="es-MX" altLang="en-US" sz="3000" b="1">
                <a:solidFill>
                  <a:srgbClr val="00B050"/>
                </a:solidFill>
              </a:rPr>
              <a:t>Điều 10. Tiêu chí phân loại dự án </a:t>
            </a:r>
            <a:r>
              <a:rPr lang="es-MX" altLang="en-US" sz="3000" b="1" u="sng">
                <a:solidFill>
                  <a:srgbClr val="FF0000"/>
                </a:solidFill>
              </a:rPr>
              <a:t>nhóm C</a:t>
            </a:r>
            <a:endParaRPr lang="en-US" altLang="en-US" sz="3000" b="1">
              <a:solidFill>
                <a:srgbClr val="FF0000"/>
              </a:solidFill>
            </a:endParaRPr>
          </a:p>
          <a:p>
            <a:pPr algn="just"/>
            <a:r>
              <a:rPr lang="es-MX" altLang="en-US" sz="3000" b="1"/>
              <a:t>1. Dự án thuộc lĩnh vực quy định tại khoản 2 Điều 8 của Luật ĐTC có tổng mức đầu tư dưới 120 tỷ đồng.</a:t>
            </a:r>
            <a:endParaRPr lang="en-US" altLang="en-US" sz="3000" b="1"/>
          </a:p>
          <a:p>
            <a:pPr algn="just"/>
            <a:r>
              <a:rPr lang="es-MX" altLang="en-US" sz="3000" b="1"/>
              <a:t>2. Dự án thuộc lĩnh vực quy định tại khoản 3 Điều 8 của Luật ĐTC có tổng mức đầu tư dưới 80 tỷ đồng.</a:t>
            </a:r>
            <a:endParaRPr lang="en-US" altLang="en-US" sz="3000" b="1"/>
          </a:p>
          <a:p>
            <a:pPr algn="just"/>
            <a:r>
              <a:rPr lang="es-MX" altLang="en-US" sz="3000" b="1"/>
              <a:t>3. Dự án thuộc lĩnh vực quy định tại khoản 4 Điều 8 của Luật ĐTC có tổng mức đầu tư dưới 60 tỷ đồng.</a:t>
            </a:r>
            <a:endParaRPr lang="en-US" altLang="en-US" sz="3000" b="1"/>
          </a:p>
          <a:p>
            <a:pPr algn="just"/>
            <a:r>
              <a:rPr lang="es-MX" altLang="en-US" sz="3000" b="1"/>
              <a:t>4. Dự án thuộc lĩnh vực quy định tại khoản 5 Điều 8 của Luật ĐTC có tổng mức đầu tư dưới 45 tỷ đồng.</a:t>
            </a:r>
            <a:endParaRPr lang="en-US" altLang="en-US" sz="3000" b="1"/>
          </a:p>
          <a:p>
            <a:endParaRPr lang="en-US" altLang="en-US"/>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9144000" cy="1363663"/>
          </a:xfrm>
        </p:spPr>
        <p:txBody>
          <a:bodyPr/>
          <a:lstStyle/>
          <a:p>
            <a:r>
              <a:rPr lang="en-US" altLang="en-US" b="1">
                <a:latin typeface="Times New Roman" panose="02020603050405020304" pitchFamily="18" charset="0"/>
                <a:cs typeface="Times New Roman" panose="02020603050405020304" pitchFamily="18" charset="0"/>
              </a:rPr>
              <a:t>Trình tự, thủ tục thực hiện dự án đầu tư công.</a:t>
            </a:r>
            <a:endParaRPr lang="vi-VN" altLang="en-US" b="1">
              <a:latin typeface="Times New Roman" panose="02020603050405020304" pitchFamily="18" charset="0"/>
              <a:cs typeface="Times New Roman" panose="02020603050405020304" pitchFamily="18" charset="0"/>
            </a:endParaRPr>
          </a:p>
        </p:txBody>
      </p:sp>
      <p:graphicFrame>
        <p:nvGraphicFramePr>
          <p:cNvPr id="4" name="Diagram 3"/>
          <p:cNvGraphicFramePr/>
          <p:nvPr/>
        </p:nvGraphicFramePr>
        <p:xfrm>
          <a:off x="-108520" y="1916832"/>
          <a:ext cx="9144000" cy="46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a:p>
        </p:txBody>
      </p:sp>
      <p:sp>
        <p:nvSpPr>
          <p:cNvPr id="30723" name="Content Placeholder 2"/>
          <p:cNvSpPr>
            <a:spLocks noGrp="1"/>
          </p:cNvSpPr>
          <p:nvPr>
            <p:ph idx="1"/>
          </p:nvPr>
        </p:nvSpPr>
        <p:spPr>
          <a:xfrm>
            <a:off x="0" y="0"/>
            <a:ext cx="8955088" cy="6858000"/>
          </a:xfrm>
        </p:spPr>
        <p:txBody>
          <a:bodyPr/>
          <a:lstStyle/>
          <a:p>
            <a:pPr>
              <a:buFont typeface="Wingdings" panose="05000000000000000000" pitchFamily="2" charset="2"/>
              <a:buNone/>
            </a:pPr>
            <a:r>
              <a:rPr lang="en-US" altLang="en-US" sz="3000" b="1">
                <a:solidFill>
                  <a:srgbClr val="00B0F0"/>
                </a:solidFill>
              </a:rPr>
              <a:t>Đầu tư gián tiếp: II</a:t>
            </a:r>
          </a:p>
          <a:p>
            <a:pPr algn="just"/>
            <a:r>
              <a:rPr lang="en-US" altLang="en-US" sz="3000" b="1"/>
              <a:t>Chủ đầu tư không trực tiếp tham gia quản lý vốn đã bỏ ra.</a:t>
            </a:r>
          </a:p>
          <a:p>
            <a:pPr algn="just">
              <a:buFont typeface="Wingdings" panose="05000000000000000000" pitchFamily="2" charset="2"/>
              <a:buNone/>
            </a:pPr>
            <a:endParaRPr lang="en-US" altLang="en-US" sz="3000" b="1"/>
          </a:p>
          <a:p>
            <a:pPr algn="just"/>
            <a:r>
              <a:rPr lang="en-US" altLang="en-US" sz="3000" b="1"/>
              <a:t>Người bỏ vốn và người quản lý sử dụng vốn không phải là một chủ thể. </a:t>
            </a:r>
          </a:p>
          <a:p>
            <a:pPr algn="just">
              <a:buFont typeface="Wingdings" panose="05000000000000000000" pitchFamily="2" charset="2"/>
              <a:buNone/>
            </a:pPr>
            <a:endParaRPr lang="en-US" altLang="en-US" sz="3000" b="1"/>
          </a:p>
          <a:p>
            <a:pPr algn="just"/>
            <a:r>
              <a:rPr lang="en-US" altLang="en-US" sz="3000" b="1"/>
              <a:t>Loại đầu tư này còn được gọi là đầu tư tài chính như cổ phiếu, trái phiếu…</a:t>
            </a:r>
          </a:p>
          <a:p>
            <a:pPr algn="just">
              <a:buFont typeface="Wingdings" panose="05000000000000000000" pitchFamily="2" charset="2"/>
              <a:buNone/>
            </a:pPr>
            <a:endParaRPr lang="en-US" altLang="en-US" sz="3000" b="1"/>
          </a:p>
          <a:p>
            <a:pPr algn="just"/>
            <a:r>
              <a:rPr lang="en-US" altLang="en-US" sz="3000" b="1"/>
              <a:t>Chỉ có nhà quản lý sử dụng vốn là pháp nhân chịu trách nhiệm về kết quả đầu tư.</a:t>
            </a:r>
          </a:p>
          <a:p>
            <a:pPr>
              <a:buFont typeface="Wingdings" panose="05000000000000000000" pitchFamily="2" charset="2"/>
              <a:buNone/>
            </a:pPr>
            <a:endParaRPr lang="en-US" altLang="en-US" b="1"/>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628650"/>
            <a:ext cx="9144000" cy="1008063"/>
          </a:xfrm>
        </p:spPr>
        <p:txBody>
          <a:bodyPr/>
          <a:lstStyle/>
          <a:p>
            <a:r>
              <a:rPr lang="en-US" altLang="en-US" b="1"/>
              <a:t> </a:t>
            </a:r>
            <a:r>
              <a:rPr lang="en-US" altLang="en-US" sz="2800" b="1">
                <a:latin typeface="Times New Roman" panose="02020603050405020304" pitchFamily="18" charset="0"/>
                <a:cs typeface="Times New Roman" panose="02020603050405020304" pitchFamily="18" charset="0"/>
              </a:rPr>
              <a:t>2.1) Chủ trương đầu tư, quyết định đầu tư chương trình, dự án đầu tư.</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2.1.1 .Lập, thẩm định, quyết định chủ trương đầu tư</a:t>
            </a:r>
            <a:endParaRPr lang="vi-VN" altLang="en-US" sz="2800">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idx="1"/>
          </p:nvPr>
        </p:nvGraphicFramePr>
        <p:xfrm>
          <a:off x="19889" y="2348880"/>
          <a:ext cx="8944600" cy="45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8532" name="Title 1"/>
          <p:cNvSpPr txBox="1">
            <a:spLocks/>
          </p:cNvSpPr>
          <p:nvPr/>
        </p:nvSpPr>
        <p:spPr bwMode="auto">
          <a:xfrm>
            <a:off x="152400" y="1133475"/>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4400" b="1">
                <a:solidFill>
                  <a:srgbClr val="2F5897"/>
                </a:solidFill>
              </a:rPr>
              <a:t>.</a:t>
            </a:r>
            <a:br>
              <a:rPr lang="en-US" altLang="en-US" sz="4400" b="1">
                <a:solidFill>
                  <a:srgbClr val="2F5897"/>
                </a:solidFill>
              </a:rPr>
            </a:br>
            <a:endParaRPr lang="vi-VN" altLang="en-US" sz="4400">
              <a:solidFill>
                <a:srgbClr val="2F5897"/>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1750" y="2651125"/>
            <a:ext cx="9001125" cy="4206875"/>
          </a:xfrm>
        </p:spPr>
        <p:txBody>
          <a:bodyPr>
            <a:normAutofit/>
          </a:bodyPr>
          <a:lstStyle/>
          <a:p>
            <a:pPr marL="0" indent="0" algn="just">
              <a:buFontTx/>
              <a:buNone/>
              <a:defRPr/>
            </a:pPr>
            <a:r>
              <a:rPr lang="en-US" sz="2800" dirty="0" err="1">
                <a:latin typeface="Times New Roman" pitchFamily="18" charset="0"/>
                <a:cs typeface="Times New Roman" pitchFamily="18" charset="0"/>
              </a:rPr>
              <a:t>Thẩm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39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Theo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endParaRPr lang="en-US" sz="2800" dirty="0">
              <a:latin typeface="Times New Roman" pitchFamily="18" charset="0"/>
              <a:cs typeface="Times New Roman" pitchFamily="18" charset="0"/>
            </a:endParaRPr>
          </a:p>
          <a:p>
            <a:pPr algn="just">
              <a:defRPr/>
            </a:pPr>
            <a:r>
              <a:rPr lang="en-US" sz="2800" dirty="0" err="1">
                <a:latin typeface="Times New Roman" pitchFamily="18" charset="0"/>
                <a:cs typeface="Times New Roman" pitchFamily="18" charset="0"/>
              </a:rPr>
              <a:t>Thủ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phủ</a:t>
            </a:r>
            <a:endParaRPr lang="en-US" sz="2800" dirty="0">
              <a:latin typeface="Times New Roman" pitchFamily="18" charset="0"/>
              <a:cs typeface="Times New Roman" pitchFamily="18" charset="0"/>
            </a:endParaRPr>
          </a:p>
          <a:p>
            <a:pPr algn="just">
              <a:defRPr/>
            </a:pP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endParaRPr lang="en-US" sz="2800" dirty="0">
              <a:latin typeface="Times New Roman" pitchFamily="18" charset="0"/>
              <a:cs typeface="Times New Roman" pitchFamily="18" charset="0"/>
            </a:endParaRPr>
          </a:p>
          <a:p>
            <a:pPr algn="just">
              <a:defRPr/>
            </a:pP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Ủy</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endParaRPr lang="en-US" sz="2800" dirty="0">
              <a:latin typeface="Times New Roman" pitchFamily="18" charset="0"/>
              <a:cs typeface="Times New Roman" pitchFamily="18" charset="0"/>
            </a:endParaRPr>
          </a:p>
          <a:p>
            <a:pPr algn="just">
              <a:defRPr/>
            </a:pPr>
            <a:endParaRPr lang="en-US" sz="2800" dirty="0">
              <a:latin typeface="Times New Roman" pitchFamily="18" charset="0"/>
              <a:cs typeface="Times New Roman" pitchFamily="18" charset="0"/>
            </a:endParaRPr>
          </a:p>
        </p:txBody>
      </p:sp>
      <p:sp>
        <p:nvSpPr>
          <p:cNvPr id="3" name="TextBox 2"/>
          <p:cNvSpPr txBox="1">
            <a:spLocks noChangeArrowheads="1"/>
          </p:cNvSpPr>
          <p:nvPr/>
        </p:nvSpPr>
        <p:spPr bwMode="auto">
          <a:xfrm>
            <a:off x="247650" y="0"/>
            <a:ext cx="8785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4000" b="1">
                <a:solidFill>
                  <a:schemeClr val="tx2"/>
                </a:solidFill>
                <a:latin typeface="Times New Roman" panose="02020603050405020304" pitchFamily="18" charset="0"/>
                <a:cs typeface="Times New Roman" panose="02020603050405020304" pitchFamily="18" charset="0"/>
              </a:rPr>
              <a:t>2.1.2. Lập , thẩm định, quyết định đầu tư chương trình, dự án đầu tư công.</a:t>
            </a:r>
          </a:p>
        </p:txBody>
      </p:sp>
      <p:sp>
        <p:nvSpPr>
          <p:cNvPr id="4" name="TextBox 3"/>
          <p:cNvSpPr txBox="1">
            <a:spLocks noChangeArrowheads="1"/>
          </p:cNvSpPr>
          <p:nvPr/>
        </p:nvSpPr>
        <p:spPr bwMode="auto">
          <a:xfrm>
            <a:off x="-84138" y="1484313"/>
            <a:ext cx="9117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3600" b="1">
                <a:latin typeface="Times New Roman" panose="02020603050405020304" pitchFamily="18" charset="0"/>
                <a:cs typeface="Times New Roman" panose="02020603050405020304" pitchFamily="18" charset="0"/>
              </a:rPr>
              <a:t>a) Thẩm quyền quyết định đầu tư chương trình, dự án</a:t>
            </a:r>
            <a:r>
              <a:rPr lang="en-US" altLang="en-US" sz="3600">
                <a:latin typeface="Times New Roman" panose="02020603050405020304" pitchFamily="18" charset="0"/>
                <a:cs typeface="Times New Roman" panose="02020603050405020304" pitchFamily="18" charset="0"/>
              </a:rPr>
              <a: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circle(in)">
                                      <p:cBhvr>
                                        <p:cTn id="19" dur="2000"/>
                                        <p:tgtEl>
                                          <p:spTgt spid="14">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circle(in)">
                                      <p:cBhvr>
                                        <p:cTn id="24" dur="2000"/>
                                        <p:tgtEl>
                                          <p:spTgt spid="1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circle(in)">
                                      <p:cBhvr>
                                        <p:cTn id="29" dur="2000"/>
                                        <p:tgtEl>
                                          <p:spTgt spid="14">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4">
                                            <p:txEl>
                                              <p:pRg st="3" end="3"/>
                                            </p:txEl>
                                          </p:spTgt>
                                        </p:tgtEl>
                                        <p:attrNameLst>
                                          <p:attrName>style.visibility</p:attrName>
                                        </p:attrNameLst>
                                      </p:cBhvr>
                                      <p:to>
                                        <p:strVal val="visible"/>
                                      </p:to>
                                    </p:set>
                                    <p:animEffect transition="in" filter="circle(in)">
                                      <p:cBhvr>
                                        <p:cTn id="34"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 grpId="0"/>
      <p:bldP spid="4"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50825" y="333375"/>
            <a:ext cx="889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 Căn cứ quyết định đầu tư chương trình, dự án.</a:t>
            </a:r>
          </a:p>
        </p:txBody>
      </p:sp>
      <p:graphicFrame>
        <p:nvGraphicFramePr>
          <p:cNvPr id="5" name="Diagram 4"/>
          <p:cNvGraphicFramePr/>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549275"/>
            <a:ext cx="9144000" cy="1335088"/>
          </a:xfrm>
        </p:spPr>
        <p:txBody>
          <a:bodyPr/>
          <a:lstStyle/>
          <a:p>
            <a:pPr marL="457200" indent="-457200">
              <a:buFont typeface="Wingdings" panose="05000000000000000000" pitchFamily="2" charset="2"/>
              <a:buChar char="v"/>
            </a:pPr>
            <a:r>
              <a:rPr lang="en-US" altLang="en-US" sz="2800" b="1">
                <a:solidFill>
                  <a:schemeClr val="tx1"/>
                </a:solidFill>
                <a:latin typeface="Times New Roman" panose="02020603050405020304" pitchFamily="18" charset="0"/>
                <a:cs typeface="Times New Roman" panose="02020603050405020304" pitchFamily="18" charset="0"/>
              </a:rPr>
              <a:t>Trình tự lập, thẩm định, quyết định chương trình mục tiêu quốc gia (Điều 41 Luật đầu tư công 2014)</a:t>
            </a:r>
            <a:br>
              <a:rPr lang="en-US" altLang="en-US" sz="3200" b="1">
                <a:solidFill>
                  <a:schemeClr val="tx1"/>
                </a:solidFill>
                <a:latin typeface="Times New Roman" panose="02020603050405020304" pitchFamily="18" charset="0"/>
                <a:cs typeface="Times New Roman" panose="02020603050405020304" pitchFamily="18" charset="0"/>
              </a:rPr>
            </a:br>
            <a:endParaRPr lang="en-US" altLang="en-US" sz="3200" b="1">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0263"/>
            <a:ext cx="8964613"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713"/>
            <a:ext cx="9251950" cy="1143000"/>
          </a:xfrm>
        </p:spPr>
        <p:txBody>
          <a:bodyPr/>
          <a:lstStyle/>
          <a:p>
            <a:pPr marL="457200" indent="-457200">
              <a:buFont typeface="Wingdings" panose="05000000000000000000" pitchFamily="2" charset="2"/>
              <a:buChar char="v"/>
            </a:pPr>
            <a:r>
              <a:rPr lang="en-US" altLang="en-US" sz="2500" b="1">
                <a:solidFill>
                  <a:schemeClr val="tx1"/>
                </a:solidFill>
                <a:latin typeface="Times New Roman" panose="02020603050405020304" pitchFamily="18" charset="0"/>
                <a:cs typeface="Times New Roman" panose="02020603050405020304" pitchFamily="18" charset="0"/>
              </a:rPr>
              <a:t>Trình tự lập, thẩm định, quyết định đầu tư chương trình đầu tư công do Chính phủ quyết định chủ trương đầu tư (Điều 42 Luật đầu tư công 2014)</a:t>
            </a:r>
            <a:br>
              <a:rPr lang="en-US" altLang="en-US" sz="3200" b="1">
                <a:solidFill>
                  <a:schemeClr val="tx1"/>
                </a:solidFill>
                <a:latin typeface="Times New Roman" panose="02020603050405020304" pitchFamily="18" charset="0"/>
                <a:cs typeface="Times New Roman" panose="02020603050405020304" pitchFamily="18" charset="0"/>
              </a:rPr>
            </a:br>
            <a:endParaRPr lang="en-US" altLang="en-US" sz="3200" b="1">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2152650"/>
            <a:ext cx="85693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8" y="404813"/>
            <a:ext cx="9240838" cy="1639887"/>
          </a:xfrm>
        </p:spPr>
        <p:txBody>
          <a:bodyPr/>
          <a:lstStyle/>
          <a:p>
            <a:pPr marL="457200" indent="-457200">
              <a:buFont typeface="Wingdings" panose="05000000000000000000" pitchFamily="2" charset="2"/>
              <a:buChar char="v"/>
            </a:pPr>
            <a:r>
              <a:rPr lang="vi-VN" altLang="en-US" sz="2500" b="1">
                <a:solidFill>
                  <a:schemeClr val="tx1"/>
                </a:solidFill>
              </a:rPr>
              <a:t>Trình tự lập, thẩm định, quyết định đầu tư chương trình đầu tư công do Hội đồng nhân dân quyết định chủ trương đầu tư</a:t>
            </a:r>
            <a:r>
              <a:rPr lang="en-US" altLang="en-US" sz="2500" b="1">
                <a:solidFill>
                  <a:schemeClr val="tx1"/>
                </a:solidFill>
              </a:rPr>
              <a:t> (Điều 43 Luật đầu tư công 2014)</a:t>
            </a:r>
            <a:br>
              <a:rPr lang="en-US" altLang="en-US" sz="3200" b="1">
                <a:solidFill>
                  <a:schemeClr val="tx1"/>
                </a:solidFill>
              </a:rPr>
            </a:br>
            <a:endParaRPr lang="en-US" altLang="en-US" sz="3200" b="1">
              <a:solidFill>
                <a:schemeClr val="tx1"/>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1752600"/>
            <a:ext cx="972026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barn(inVertical)">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404813"/>
            <a:ext cx="8928100" cy="1347787"/>
          </a:xfrm>
        </p:spPr>
        <p:txBody>
          <a:bodyPr/>
          <a:lstStyle/>
          <a:p>
            <a:pPr marL="457200" indent="-457200">
              <a:buFont typeface="Wingdings" panose="05000000000000000000" pitchFamily="2" charset="2"/>
              <a:buChar char="v"/>
            </a:pPr>
            <a:r>
              <a:rPr lang="vi-VN" altLang="en-US" sz="2500" b="1">
                <a:solidFill>
                  <a:schemeClr val="tx1"/>
                </a:solidFill>
              </a:rPr>
              <a:t>Trình tự lập, thẩm định, quyết định dự án quan trọng quốc gia</a:t>
            </a:r>
            <a:r>
              <a:rPr lang="en-US" altLang="en-US" sz="2500" b="1">
                <a:solidFill>
                  <a:schemeClr val="tx1"/>
                </a:solidFill>
              </a:rPr>
              <a:t> (Khoản 1 Điều 44 Luật đầu tư công 2014)</a:t>
            </a:r>
            <a:br>
              <a:rPr lang="en-US" altLang="en-US" sz="3200" b="1">
                <a:solidFill>
                  <a:schemeClr val="tx1"/>
                </a:solidFill>
              </a:rPr>
            </a:br>
            <a:endParaRPr lang="en-US" altLang="en-US" sz="3200">
              <a:solidFill>
                <a:schemeClr val="tx1"/>
              </a:solidFill>
            </a:endParaRPr>
          </a:p>
        </p:txBody>
      </p:sp>
      <p:graphicFrame>
        <p:nvGraphicFramePr>
          <p:cNvPr id="6" name="Diagram 5"/>
          <p:cNvGraphicFramePr/>
          <p:nvPr/>
        </p:nvGraphicFramePr>
        <p:xfrm>
          <a:off x="179512" y="2057400"/>
          <a:ext cx="8964488" cy="583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1400"/>
          <a:ext cx="8305800" cy="741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lstStyle/>
          <a:p>
            <a:pPr marL="457200" indent="-457200">
              <a:buFont typeface="Wingdings" panose="05000000000000000000" pitchFamily="2" charset="2"/>
              <a:buChar char="v"/>
            </a:pPr>
            <a:r>
              <a:rPr lang="en-US" altLang="en-US" sz="3000" b="1">
                <a:solidFill>
                  <a:schemeClr val="tx1"/>
                </a:solidFill>
                <a:latin typeface="Times New Roman" panose="02020603050405020304" pitchFamily="18" charset="0"/>
                <a:cs typeface="Times New Roman" panose="02020603050405020304" pitchFamily="18" charset="0"/>
              </a:rPr>
              <a:t>Trình tự lập, thẩm định, quyết định dự án không có cấu phần xây dựng (Khoản 2 Điều 44 Luật đầu tư công 2014)</a:t>
            </a:r>
            <a:br>
              <a:rPr lang="en-US" altLang="en-US" sz="3200" b="1">
                <a:solidFill>
                  <a:schemeClr val="tx1"/>
                </a:solidFill>
                <a:latin typeface="Times New Roman" panose="02020603050405020304" pitchFamily="18" charset="0"/>
                <a:cs typeface="Times New Roman" panose="02020603050405020304" pitchFamily="18" charset="0"/>
              </a:rPr>
            </a:br>
            <a:endParaRPr lang="en-US" altLang="en-US" sz="3200" b="1">
              <a:solidFill>
                <a:schemeClr val="tx1"/>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nvGraphicFramePr>
        <p:xfrm>
          <a:off x="179512" y="2133600"/>
          <a:ext cx="8568952" cy="4319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8893175" cy="1054100"/>
          </a:xfrm>
        </p:spPr>
        <p:txBody>
          <a:bodyPr/>
          <a:lstStyle/>
          <a:p>
            <a:pPr marL="571500" indent="-571500">
              <a:buFont typeface="Wingdings" panose="05000000000000000000" pitchFamily="2" charset="2"/>
              <a:buChar char="v"/>
            </a:pPr>
            <a:r>
              <a:rPr lang="vi-VN" altLang="en-US" sz="2400" b="1">
                <a:solidFill>
                  <a:schemeClr val="tx1"/>
                </a:solidFill>
              </a:rPr>
              <a:t>Trình tự và nội dung quyết định đầu tư dự án do Bộ, ngành trung ương quản lý</a:t>
            </a:r>
            <a:r>
              <a:rPr lang="en-US" altLang="en-US" sz="2400" b="1">
                <a:solidFill>
                  <a:schemeClr val="tx1"/>
                </a:solidFill>
              </a:rPr>
              <a:t>.</a:t>
            </a:r>
            <a:endParaRPr lang="en-US" altLang="en-US" sz="2400">
              <a:solidFill>
                <a:schemeClr val="tx1"/>
              </a:solidFill>
            </a:endParaRPr>
          </a:p>
        </p:txBody>
      </p:sp>
      <p:graphicFrame>
        <p:nvGraphicFramePr>
          <p:cNvPr id="5" name="Diagram 4"/>
          <p:cNvGraphicFramePr/>
          <p:nvPr/>
        </p:nvGraphicFramePr>
        <p:xfrm>
          <a:off x="457200" y="1219200"/>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214313"/>
            <a:ext cx="8639175" cy="928687"/>
          </a:xfrm>
        </p:spPr>
        <p:txBody>
          <a:bodyPr/>
          <a:lstStyle/>
          <a:p>
            <a:endParaRPr lang="en-US" altLang="en-US"/>
          </a:p>
        </p:txBody>
      </p:sp>
      <p:sp>
        <p:nvSpPr>
          <p:cNvPr id="31747" name="Content Placeholder 2"/>
          <p:cNvSpPr>
            <a:spLocks noGrp="1"/>
          </p:cNvSpPr>
          <p:nvPr>
            <p:ph idx="1"/>
          </p:nvPr>
        </p:nvSpPr>
        <p:spPr>
          <a:xfrm>
            <a:off x="0" y="0"/>
            <a:ext cx="9144000" cy="6858000"/>
          </a:xfrm>
        </p:spPr>
        <p:txBody>
          <a:bodyPr/>
          <a:lstStyle/>
          <a:p>
            <a:pPr>
              <a:buFont typeface="Wingdings" panose="05000000000000000000" pitchFamily="2" charset="2"/>
              <a:buNone/>
            </a:pPr>
            <a:r>
              <a:rPr lang="en-US" altLang="en-US" sz="3000" b="1" i="1">
                <a:solidFill>
                  <a:srgbClr val="FF0000"/>
                </a:solidFill>
              </a:rPr>
              <a:t>* Nguồn vốn + địa điểm:</a:t>
            </a:r>
          </a:p>
          <a:p>
            <a:pPr algn="just">
              <a:buFont typeface="Wingdings" panose="05000000000000000000" pitchFamily="2" charset="2"/>
              <a:buNone/>
            </a:pPr>
            <a:endParaRPr lang="en-US" altLang="en-US" sz="3000" b="1" i="1">
              <a:solidFill>
                <a:srgbClr val="00B0F0"/>
              </a:solidFill>
            </a:endParaRPr>
          </a:p>
          <a:p>
            <a:pPr algn="just"/>
            <a:r>
              <a:rPr lang="en-US" altLang="en-US" sz="2600" b="1" i="1">
                <a:solidFill>
                  <a:srgbClr val="00B0F0"/>
                </a:solidFill>
              </a:rPr>
              <a:t>Đầu tư nước ngoài </a:t>
            </a:r>
            <a:r>
              <a:rPr lang="en-US" altLang="en-US" sz="2600">
                <a:solidFill>
                  <a:schemeClr val="bg2"/>
                </a:solidFill>
              </a:rPr>
              <a:t>(Foreign investment) </a:t>
            </a:r>
            <a:r>
              <a:rPr lang="en-US" altLang="en-US" sz="2600" b="1"/>
              <a:t>là việc NĐT nước ngoài </a:t>
            </a:r>
            <a:r>
              <a:rPr lang="en-US" altLang="en-US" sz="2600" b="1" i="1" u="sng"/>
              <a:t>đưa vào VN vốn </a:t>
            </a:r>
            <a:r>
              <a:rPr lang="en-US" altLang="en-US" sz="2600" b="1"/>
              <a:t>bằng tiền và các tài sản hợp pháp khác để tiến hành hoạt động đầu tư.</a:t>
            </a:r>
          </a:p>
          <a:p>
            <a:pPr algn="just">
              <a:buFont typeface="Wingdings" panose="05000000000000000000" pitchFamily="2" charset="2"/>
              <a:buNone/>
            </a:pPr>
            <a:endParaRPr lang="en-US" altLang="en-US" sz="2600" b="1"/>
          </a:p>
          <a:p>
            <a:pPr algn="just"/>
            <a:r>
              <a:rPr lang="en-US" altLang="en-US" sz="2600" b="1" i="1">
                <a:solidFill>
                  <a:srgbClr val="00B0F0"/>
                </a:solidFill>
              </a:rPr>
              <a:t>Đầu tư trong nước </a:t>
            </a:r>
            <a:r>
              <a:rPr lang="en-US" altLang="en-US" sz="2600">
                <a:solidFill>
                  <a:schemeClr val="bg2"/>
                </a:solidFill>
              </a:rPr>
              <a:t>(Domestic investment) </a:t>
            </a:r>
            <a:r>
              <a:rPr lang="en-US" altLang="en-US" sz="2600" b="1"/>
              <a:t>là việc </a:t>
            </a:r>
            <a:r>
              <a:rPr lang="en-US" altLang="en-US" sz="2600" b="1" i="1" u="sng"/>
              <a:t>NĐT trong nước bỏ vốn </a:t>
            </a:r>
            <a:r>
              <a:rPr lang="en-US" altLang="en-US" sz="2600" b="1"/>
              <a:t>bằng tiền và các tài sản hợp pháp khác để tiến hành hoạt động đầu tư tại VN</a:t>
            </a:r>
          </a:p>
          <a:p>
            <a:pPr algn="just">
              <a:buFont typeface="Wingdings" panose="05000000000000000000" pitchFamily="2" charset="2"/>
              <a:buNone/>
            </a:pPr>
            <a:endParaRPr lang="en-US" altLang="en-US" sz="2600" b="1"/>
          </a:p>
          <a:p>
            <a:pPr algn="just"/>
            <a:r>
              <a:rPr lang="en-US" altLang="en-US" sz="2600" b="1" i="1">
                <a:solidFill>
                  <a:srgbClr val="00B0F0"/>
                </a:solidFill>
              </a:rPr>
              <a:t>Đầu tư ra nước ngoài </a:t>
            </a:r>
            <a:r>
              <a:rPr lang="en-US" altLang="en-US" sz="2600">
                <a:solidFill>
                  <a:schemeClr val="bg2"/>
                </a:solidFill>
              </a:rPr>
              <a:t>(Offshore investment) </a:t>
            </a:r>
            <a:r>
              <a:rPr lang="en-US" altLang="en-US" sz="2600" b="1"/>
              <a:t>là việc NĐT đưa vốn bằng tiền và các tài sản hợp pháp khác </a:t>
            </a:r>
            <a:r>
              <a:rPr lang="en-US" altLang="en-US" sz="2600" b="1" i="1" u="sng"/>
              <a:t>từ Việt Nam ra nước ngoài </a:t>
            </a:r>
            <a:r>
              <a:rPr lang="en-US" altLang="en-US" sz="2600" b="1"/>
              <a:t>để tiến hành hoạt động đầu tư.</a:t>
            </a:r>
          </a:p>
          <a:p>
            <a:pPr algn="just"/>
            <a:endParaRPr lang="en-US" altLang="en-US" sz="260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620713"/>
            <a:ext cx="9607551" cy="1079500"/>
          </a:xfrm>
        </p:spPr>
        <p:txBody>
          <a:bodyPr/>
          <a:lstStyle/>
          <a:p>
            <a:pPr marL="685800" indent="-685800">
              <a:buFont typeface="Wingdings" panose="05000000000000000000" pitchFamily="2" charset="2"/>
              <a:buChar char="v"/>
            </a:pPr>
            <a:r>
              <a:rPr lang="vi-VN" altLang="en-US" sz="2900" b="1">
                <a:solidFill>
                  <a:schemeClr val="tx1"/>
                </a:solidFill>
              </a:rPr>
              <a:t>Trình tự và nội dung quyết định đầu tư dự án do cấp tỉnh quản lý</a:t>
            </a:r>
            <a:r>
              <a:rPr lang="en-US" altLang="en-US" sz="2900" b="1">
                <a:solidFill>
                  <a:schemeClr val="tx1"/>
                </a:solidFill>
              </a:rPr>
              <a:t>.</a:t>
            </a:r>
          </a:p>
        </p:txBody>
      </p:sp>
      <p:graphicFrame>
        <p:nvGraphicFramePr>
          <p:cNvPr id="5" name="Diagram 4"/>
          <p:cNvGraphicFramePr/>
          <p:nvPr/>
        </p:nvGraphicFramePr>
        <p:xfrm>
          <a:off x="350912" y="1628800"/>
          <a:ext cx="8253536" cy="567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95536" y="1066800"/>
          <a:ext cx="820891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1000" y="304800"/>
          <a:ext cx="8458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765175"/>
            <a:ext cx="8856663" cy="1143000"/>
          </a:xfrm>
        </p:spPr>
        <p:txBody>
          <a:bodyPr/>
          <a:lstStyle/>
          <a:p>
            <a:pPr marL="457200" indent="-457200">
              <a:buFont typeface="Wingdings" panose="05000000000000000000" pitchFamily="2" charset="2"/>
              <a:buChar char="v"/>
            </a:pPr>
            <a:r>
              <a:rPr lang="vi-VN" altLang="en-US" sz="2800" b="1">
                <a:solidFill>
                  <a:schemeClr val="tx1"/>
                </a:solidFill>
              </a:rPr>
              <a:t>Trình tự lập, thẩm định, quyết định đầu tư dự án có cấu phần xây dựng</a:t>
            </a:r>
            <a:r>
              <a:rPr lang="en-US" altLang="en-US" sz="2800" b="1">
                <a:solidFill>
                  <a:schemeClr val="tx1"/>
                </a:solidFill>
              </a:rPr>
              <a:t> (Khoản 3 Điều 44 Luật đầu tư 2014)</a:t>
            </a:r>
            <a:br>
              <a:rPr lang="en-US" altLang="en-US" sz="2800" b="1">
                <a:solidFill>
                  <a:schemeClr val="tx1"/>
                </a:solidFill>
              </a:rPr>
            </a:br>
            <a:endParaRPr lang="en-US" altLang="en-US" sz="2800" b="1">
              <a:solidFill>
                <a:schemeClr val="tx1"/>
              </a:solidFill>
            </a:endParaRPr>
          </a:p>
        </p:txBody>
      </p:sp>
      <p:graphicFrame>
        <p:nvGraphicFramePr>
          <p:cNvPr id="10" name="Diagram 9"/>
          <p:cNvGraphicFramePr/>
          <p:nvPr/>
        </p:nvGraphicFramePr>
        <p:xfrm>
          <a:off x="1219200" y="2492896"/>
          <a:ext cx="688119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AsOne/>
      </p:bldGraphic>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en-US" sz="3200" b="1">
                <a:solidFill>
                  <a:schemeClr val="tx1"/>
                </a:solidFill>
              </a:rPr>
              <a:t>Đối với dự án do cấp huyện, cấp xã quản lý</a:t>
            </a:r>
            <a:endParaRPr lang="en-US" altLang="en-US" sz="3200" b="1">
              <a:solidFill>
                <a:schemeClr val="tx1"/>
              </a:solidFill>
            </a:endParaRPr>
          </a:p>
        </p:txBody>
      </p:sp>
      <p:graphicFrame>
        <p:nvGraphicFramePr>
          <p:cNvPr id="4" name="Content Placeholder 3"/>
          <p:cNvGraphicFramePr>
            <a:graphicFrameLocks noGrp="1"/>
          </p:cNvGraphicFramePr>
          <p:nvPr>
            <p:ph idx="1"/>
          </p:nvPr>
        </p:nvGraphicFramePr>
        <p:xfrm>
          <a:off x="457200" y="1219200"/>
          <a:ext cx="8229600" cy="516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260350"/>
            <a:ext cx="9217025" cy="1487488"/>
          </a:xfrm>
        </p:spPr>
        <p:txBody>
          <a:bodyPr/>
          <a:lstStyle/>
          <a:p>
            <a:pPr marL="457200" indent="-457200">
              <a:buFont typeface="Wingdings" panose="05000000000000000000" pitchFamily="2" charset="2"/>
              <a:buChar char="v"/>
            </a:pPr>
            <a:r>
              <a:rPr lang="en-US" altLang="en-US" sz="2800" b="1">
                <a:solidFill>
                  <a:schemeClr val="tx1"/>
                </a:solidFill>
                <a:latin typeface="Times New Roman" panose="02020603050405020304" pitchFamily="18" charset="0"/>
                <a:cs typeface="Times New Roman" panose="02020603050405020304" pitchFamily="18" charset="0"/>
              </a:rPr>
              <a:t>Trình tự, nội dung lập, thẩm định, quyết định đầu tư dự án theo hình thức đối tác công tư thực hiện theo quy định của Chính phủ, trừ dự án quan trọng quốc gia.</a:t>
            </a:r>
            <a:br>
              <a:rPr lang="en-US" altLang="en-US" sz="2800">
                <a:solidFill>
                  <a:schemeClr val="tx1"/>
                </a:solidFill>
                <a:latin typeface="Times New Roman" panose="02020603050405020304" pitchFamily="18" charset="0"/>
                <a:cs typeface="Times New Roman" panose="02020603050405020304" pitchFamily="18" charset="0"/>
              </a:rPr>
            </a:br>
            <a:endParaRPr lang="en-US" altLang="en-US" sz="2800">
              <a:solidFill>
                <a:schemeClr val="tx1"/>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nvGraphicFramePr>
        <p:xfrm>
          <a:off x="0" y="692696"/>
          <a:ext cx="9936088" cy="6685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 y="188913"/>
            <a:ext cx="2663825" cy="1054100"/>
          </a:xfrm>
        </p:spPr>
        <p:txBody>
          <a:bodyPr/>
          <a:lstStyle/>
          <a:p>
            <a:r>
              <a:rPr lang="en-US" altLang="en-US" sz="3600" b="1">
                <a:solidFill>
                  <a:schemeClr val="tx1"/>
                </a:solidFill>
                <a:latin typeface="Times New Roman" panose="02020603050405020304" pitchFamily="18" charset="0"/>
                <a:cs typeface="Times New Roman" panose="02020603050405020304" pitchFamily="18" charset="0"/>
              </a:rPr>
              <a:t>d) Hồ sơ</a:t>
            </a:r>
            <a:endParaRPr lang="en-US" altLang="en-US" sz="360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50" y="1125538"/>
            <a:ext cx="8686800" cy="762000"/>
          </a:xfrm>
        </p:spPr>
        <p:txBody>
          <a:bodyPr/>
          <a:lstStyle/>
          <a:p>
            <a:r>
              <a:rPr lang="en-US" altLang="en-US" sz="2800" b="1">
                <a:latin typeface="Times New Roman" panose="02020603050405020304" pitchFamily="18" charset="0"/>
                <a:cs typeface="Times New Roman" panose="02020603050405020304" pitchFamily="18" charset="0"/>
              </a:rPr>
              <a:t>Điều 48 Luật đầu tư công 2014: </a:t>
            </a:r>
          </a:p>
          <a:p>
            <a:endParaRPr lang="en-US" altLang="en-US">
              <a:latin typeface="Times New Roman" panose="02020603050405020304" pitchFamily="18" charset="0"/>
              <a:cs typeface="Times New Roman" panose="02020603050405020304" pitchFamily="18" charset="0"/>
            </a:endParaRPr>
          </a:p>
        </p:txBody>
      </p:sp>
      <p:graphicFrame>
        <p:nvGraphicFramePr>
          <p:cNvPr id="5" name="Diagram 4"/>
          <p:cNvGraphicFramePr/>
          <p:nvPr/>
        </p:nvGraphicFramePr>
        <p:xfrm>
          <a:off x="251520" y="2204864"/>
          <a:ext cx="75438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p:bldAsOne/>
      </p:bldGraphic>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altLang="en-US" sz="3600" b="1" i="1">
                <a:latin typeface="Times New Roman" panose="02020603050405020304" pitchFamily="18" charset="0"/>
                <a:cs typeface="Times New Roman" panose="02020603050405020304" pitchFamily="18" charset="0"/>
              </a:rPr>
              <a:t>Cơ sở pháp lý:</a:t>
            </a:r>
          </a:p>
          <a:p>
            <a:pPr algn="just"/>
            <a:r>
              <a:rPr lang="en-US" altLang="en-US" sz="3600">
                <a:latin typeface="Times New Roman" panose="02020603050405020304" pitchFamily="18" charset="0"/>
                <a:cs typeface="Times New Roman" panose="02020603050405020304" pitchFamily="18" charset="0"/>
              </a:rPr>
              <a:t>Điều 79 – Điều 85 Luật Đầu tư công năm 2014.</a:t>
            </a:r>
          </a:p>
          <a:p>
            <a:pPr algn="just"/>
            <a:r>
              <a:rPr lang="en-US" altLang="en-US" sz="3600">
                <a:latin typeface="Times New Roman" panose="02020603050405020304" pitchFamily="18" charset="0"/>
                <a:cs typeface="Times New Roman" panose="02020603050405020304" pitchFamily="18" charset="0"/>
              </a:rPr>
              <a:t>Nghị định số 84/2015/NĐ-CP về giám sát và đánh giá đầu tư.</a:t>
            </a:r>
            <a:endParaRPr lang="vi-VN" altLang="en-US" sz="360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79388" y="428625"/>
            <a:ext cx="8535987" cy="1054100"/>
          </a:xfrm>
        </p:spPr>
        <p:txBody>
          <a:bodyPr/>
          <a:lstStyle/>
          <a:p>
            <a:r>
              <a:rPr lang="en-US" altLang="en-US" sz="4000" b="1">
                <a:latin typeface="Times New Roman" panose="02020603050405020304" pitchFamily="18" charset="0"/>
                <a:cs typeface="Times New Roman" panose="02020603050405020304" pitchFamily="18" charset="0"/>
              </a:rPr>
              <a:t>2.2. Theo dõi, kiểm tra, đánh giá, thanh tra dự án đầu tư công</a:t>
            </a:r>
            <a:endParaRPr lang="vi-VN" altLang="en-US"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endParaRPr lang="en-US" altLang="en-US"/>
          </a:p>
        </p:txBody>
      </p:sp>
      <p:sp>
        <p:nvSpPr>
          <p:cNvPr id="297987" name="Content Placeholder 2"/>
          <p:cNvSpPr>
            <a:spLocks noGrp="1"/>
          </p:cNvSpPr>
          <p:nvPr>
            <p:ph idx="1"/>
          </p:nvPr>
        </p:nvSpPr>
        <p:spPr>
          <a:xfrm>
            <a:off x="762000" y="2017713"/>
            <a:ext cx="8193088" cy="4114800"/>
          </a:xfrm>
        </p:spPr>
        <p:txBody>
          <a:bodyPr/>
          <a:lstStyle/>
          <a:p>
            <a:pPr algn="just">
              <a:buFont typeface="Wingdings" panose="05000000000000000000" pitchFamily="2" charset="2"/>
              <a:buNone/>
            </a:pPr>
            <a:r>
              <a:rPr lang="en-US" altLang="en-US" b="1"/>
              <a:t>	PHẦN 2: Đầu tư vốn nhà nước vào doanh nghiệp (sinh viên tự nghiên cứu)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43000" y="-457200"/>
            <a:ext cx="7793038" cy="1462088"/>
          </a:xfrm>
        </p:spPr>
        <p:txBody>
          <a:bodyPr/>
          <a:lstStyle/>
          <a:p>
            <a:r>
              <a:rPr lang="en-US" altLang="en-US" b="1"/>
              <a:t>Phân loại đầu tư: (tt)</a:t>
            </a:r>
            <a:endParaRPr lang="en-US" altLang="en-US"/>
          </a:p>
        </p:txBody>
      </p:sp>
      <p:sp>
        <p:nvSpPr>
          <p:cNvPr id="32771" name="Content Placeholder 2"/>
          <p:cNvSpPr>
            <a:spLocks noGrp="1"/>
          </p:cNvSpPr>
          <p:nvPr>
            <p:ph idx="1"/>
          </p:nvPr>
        </p:nvSpPr>
        <p:spPr>
          <a:xfrm>
            <a:off x="0" y="1752600"/>
            <a:ext cx="8955088" cy="4608513"/>
          </a:xfrm>
        </p:spPr>
        <p:txBody>
          <a:bodyPr/>
          <a:lstStyle/>
          <a:p>
            <a:pPr>
              <a:buFont typeface="Wingdings" panose="05000000000000000000" pitchFamily="2" charset="2"/>
              <a:buNone/>
            </a:pPr>
            <a:r>
              <a:rPr lang="en-US" altLang="en-US" b="1" i="1">
                <a:solidFill>
                  <a:srgbClr val="FF0000"/>
                </a:solidFill>
              </a:rPr>
              <a:t>* Thành lập hay không TCKT mới:</a:t>
            </a:r>
          </a:p>
          <a:p>
            <a:pPr algn="just">
              <a:buFontTx/>
              <a:buChar char="-"/>
            </a:pPr>
            <a:r>
              <a:rPr lang="en-US" altLang="en-US" b="1">
                <a:solidFill>
                  <a:srgbClr val="00B0F0"/>
                </a:solidFill>
              </a:rPr>
              <a:t>Đầu tư gắn liền với việc thành lập TCKT: DN, HKD, HTX…</a:t>
            </a:r>
          </a:p>
          <a:p>
            <a:pPr algn="just">
              <a:buFont typeface="Wingdings" panose="05000000000000000000" pitchFamily="2" charset="2"/>
              <a:buNone/>
            </a:pPr>
            <a:endParaRPr lang="en-US" altLang="en-US" b="1">
              <a:solidFill>
                <a:srgbClr val="00B0F0"/>
              </a:solidFill>
            </a:endParaRPr>
          </a:p>
          <a:p>
            <a:pPr algn="just">
              <a:buFontTx/>
              <a:buChar char="-"/>
            </a:pPr>
            <a:endParaRPr lang="en-US" altLang="en-US" b="1">
              <a:solidFill>
                <a:srgbClr val="00B0F0"/>
              </a:solidFill>
            </a:endParaRPr>
          </a:p>
          <a:p>
            <a:pPr algn="just">
              <a:buFontTx/>
              <a:buChar char="-"/>
            </a:pPr>
            <a:r>
              <a:rPr lang="en-US" altLang="en-US" b="1">
                <a:solidFill>
                  <a:srgbClr val="00B0F0"/>
                </a:solidFill>
              </a:rPr>
              <a:t>Đầu tư không gắn liền với việc thành lập TCKT: BCC…M&amp;A</a:t>
            </a:r>
          </a:p>
          <a:p>
            <a:pPr>
              <a:buFont typeface="Arial" panose="020B0604020202020204" pitchFamily="34" charset="0"/>
              <a:buChar char="•"/>
            </a:pPr>
            <a:endParaRPr lang="en-US" altLang="en-US" b="1">
              <a:solidFill>
                <a:srgbClr val="FF0000"/>
              </a:solidFil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3"/>
          <p:cNvSpPr>
            <a:spLocks noGrp="1" noChangeArrowheads="1"/>
          </p:cNvSpPr>
          <p:nvPr>
            <p:ph type="subTitle" idx="1"/>
          </p:nvPr>
        </p:nvSpPr>
        <p:spPr>
          <a:xfrm>
            <a:off x="0" y="1143000"/>
            <a:ext cx="9144000" cy="4038600"/>
          </a:xfrm>
        </p:spPr>
        <p:txBody>
          <a:bodyPr/>
          <a:lstStyle/>
          <a:p>
            <a:pPr eaLnBrk="1" hangingPunct="1"/>
            <a:endParaRPr lang="en-US" altLang="en-US"/>
          </a:p>
          <a:p>
            <a:r>
              <a:rPr lang="en-US" altLang="en-US" sz="3600" b="1"/>
              <a:t>Chương 7. Đầu tư ra nước ngoài</a:t>
            </a:r>
            <a:endParaRPr lang="en-US" altLang="en-US" sz="3600"/>
          </a:p>
        </p:txBody>
      </p:sp>
      <p:sp>
        <p:nvSpPr>
          <p:cNvPr id="299011" name="Title 3"/>
          <p:cNvSpPr>
            <a:spLocks noGrp="1"/>
          </p:cNvSpPr>
          <p:nvPr>
            <p:ph type="ctrTitle"/>
          </p:nvPr>
        </p:nvSpPr>
        <p:spPr/>
        <p:txBody>
          <a:bodyPr/>
          <a:lstStyle/>
          <a:p>
            <a:endParaRPr lang="en-US" altLang="en-US"/>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p:nvPr>
        </p:nvSpPr>
        <p:spPr>
          <a:xfrm>
            <a:off x="457200" y="0"/>
            <a:ext cx="8229600" cy="563563"/>
          </a:xfrm>
        </p:spPr>
        <p:txBody>
          <a:bodyPr/>
          <a:lstStyle/>
          <a:p>
            <a:pPr eaLnBrk="1" hangingPunct="1"/>
            <a:r>
              <a:rPr lang="en-US" altLang="en-US" sz="3200" b="1">
                <a:solidFill>
                  <a:srgbClr val="FF0000"/>
                </a:solidFill>
              </a:rPr>
              <a:t>Lợi ích của ĐẦUTƯ RA NƯỚC NGOÀI</a:t>
            </a:r>
          </a:p>
        </p:txBody>
      </p:sp>
      <p:sp>
        <p:nvSpPr>
          <p:cNvPr id="300035" name="Content Placeholder 2"/>
          <p:cNvSpPr>
            <a:spLocks noGrp="1"/>
          </p:cNvSpPr>
          <p:nvPr>
            <p:ph idx="1"/>
          </p:nvPr>
        </p:nvSpPr>
        <p:spPr>
          <a:xfrm>
            <a:off x="152400" y="762000"/>
            <a:ext cx="8534400" cy="5867400"/>
          </a:xfrm>
        </p:spPr>
        <p:txBody>
          <a:bodyPr/>
          <a:lstStyle/>
          <a:p>
            <a:pPr algn="just" eaLnBrk="1" hangingPunct="1"/>
            <a:r>
              <a:rPr lang="en-US" altLang="en-US" sz="2800" b="1"/>
              <a:t>Tính chất toàn cầu và là xu thế của các quốc gia trong khu vực và trên thế giới</a:t>
            </a:r>
          </a:p>
          <a:p>
            <a:pPr algn="just" eaLnBrk="1" hangingPunct="1"/>
            <a:r>
              <a:rPr lang="en-US" altLang="en-US" sz="2800" b="1"/>
              <a:t> Mở rộng thị trường, nâng cao hiệu quả SX, KD</a:t>
            </a:r>
          </a:p>
          <a:p>
            <a:pPr algn="just" eaLnBrk="1" hangingPunct="1"/>
            <a:r>
              <a:rPr lang="en-US" altLang="en-US" sz="2800" b="1"/>
              <a:t>Tiếp cận gần khách hàng hơn, tận dụng nguồn tài nguyên, nguyên liệu tại chỗ, </a:t>
            </a:r>
          </a:p>
          <a:p>
            <a:pPr algn="just" eaLnBrk="1" hangingPunct="1"/>
            <a:r>
              <a:rPr lang="en-US" altLang="en-US" sz="2800" b="1"/>
              <a:t>Tiết kiệm chi phí vận chuyển hàng hóa, </a:t>
            </a:r>
          </a:p>
          <a:p>
            <a:pPr algn="just" eaLnBrk="1" hangingPunct="1"/>
            <a:r>
              <a:rPr lang="en-US" altLang="en-US" sz="2800" b="1"/>
              <a:t>Tránh được chế độ giấy phép XK trong nước</a:t>
            </a:r>
          </a:p>
          <a:p>
            <a:pPr algn="just" eaLnBrk="1" hangingPunct="1"/>
            <a:r>
              <a:rPr lang="en-US" altLang="en-US" sz="2800" b="1"/>
              <a:t>Tận dụng được “quota xuất khẩu” của nước sở tại để mở rộng thị trường, </a:t>
            </a:r>
          </a:p>
          <a:p>
            <a:pPr algn="just" eaLnBrk="1" hangingPunct="1"/>
            <a:r>
              <a:rPr lang="en-US" altLang="en-US" sz="2800" b="1"/>
              <a:t>Tăng cường khoa học kỹ thuật, nâng cao nâng lực quản lý và trình độ tiếp thị với các nước trong khu vực và trên thế giới</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le 1"/>
          <p:cNvSpPr>
            <a:spLocks noGrp="1"/>
          </p:cNvSpPr>
          <p:nvPr>
            <p:ph type="title"/>
          </p:nvPr>
        </p:nvSpPr>
        <p:spPr/>
        <p:txBody>
          <a:bodyPr/>
          <a:lstStyle/>
          <a:p>
            <a:pPr eaLnBrk="1" hangingPunct="1"/>
            <a:endParaRPr lang="en-US" altLang="en-US"/>
          </a:p>
        </p:txBody>
      </p:sp>
      <p:sp>
        <p:nvSpPr>
          <p:cNvPr id="301059" name="Content Placeholder 2"/>
          <p:cNvSpPr>
            <a:spLocks noGrp="1"/>
          </p:cNvSpPr>
          <p:nvPr>
            <p:ph idx="1"/>
          </p:nvPr>
        </p:nvSpPr>
        <p:spPr>
          <a:xfrm>
            <a:off x="0" y="152400"/>
            <a:ext cx="8458200" cy="5745163"/>
          </a:xfrm>
        </p:spPr>
        <p:txBody>
          <a:bodyPr/>
          <a:lstStyle/>
          <a:p>
            <a:pPr eaLnBrk="1" hangingPunct="1">
              <a:buFontTx/>
              <a:buNone/>
            </a:pPr>
            <a:r>
              <a:rPr lang="en-US" altLang="en-US" sz="2800" b="1">
                <a:solidFill>
                  <a:srgbClr val="FF0000"/>
                </a:solidFill>
              </a:rPr>
              <a:t>HỆ THỐNG PHÁP LUẬT  ĐTRNN CỦA VIỆT NAM</a:t>
            </a:r>
          </a:p>
          <a:p>
            <a:pPr eaLnBrk="1" hangingPunct="1">
              <a:buFontTx/>
              <a:buNone/>
            </a:pPr>
            <a:endParaRPr lang="en-US" altLang="en-US" sz="2800">
              <a:solidFill>
                <a:srgbClr val="FF0000"/>
              </a:solidFill>
            </a:endParaRPr>
          </a:p>
          <a:p>
            <a:pPr algn="just" eaLnBrk="1" hangingPunct="1">
              <a:buFontTx/>
              <a:buNone/>
            </a:pPr>
            <a:r>
              <a:rPr lang="en-US" altLang="en-US" sz="2500"/>
              <a:t>-  </a:t>
            </a:r>
            <a:r>
              <a:rPr lang="en-US" altLang="en-US" sz="2500" b="1"/>
              <a:t>NĐ số 22/1999/NĐ-CP ngày 14/4/1999 quy định ĐTRNN  của doanh nghiệp VN</a:t>
            </a:r>
          </a:p>
          <a:p>
            <a:pPr algn="just" eaLnBrk="1" hangingPunct="1">
              <a:buFontTx/>
              <a:buNone/>
            </a:pPr>
            <a:r>
              <a:rPr lang="en-US" altLang="en-US" sz="2500" b="1"/>
              <a:t>- Thông tư số 05/2001/TT-BKH ngày 30/8/2001 của Bộ Kế hoạch và Đầu tư; </a:t>
            </a:r>
          </a:p>
          <a:p>
            <a:pPr algn="just" eaLnBrk="1" hangingPunct="1">
              <a:buFontTx/>
              <a:buChar char="-"/>
            </a:pPr>
            <a:r>
              <a:rPr lang="en-US" altLang="en-US" sz="2500" b="1"/>
              <a:t>Thông tư số 01/2001/TT-NHNN Ngân hàng Nhà nước Việt Nam ngày 19/01/2001 hướng dẫn về quản lý ngoại hối đối với ĐTRNN của doanh nghiệp Việt Nam</a:t>
            </a:r>
          </a:p>
          <a:p>
            <a:pPr algn="just" eaLnBrk="1" hangingPunct="1">
              <a:buFontTx/>
              <a:buChar char="-"/>
            </a:pPr>
            <a:r>
              <a:rPr lang="en-US" altLang="en-US" sz="2500" b="1"/>
              <a:t>Nghị định 78/2006/NĐ-CP của Chính phủ quy định về ĐTRNN của doanh nghiệp Việt Nam được ban hành ngày 09/9/2006</a:t>
            </a:r>
          </a:p>
          <a:p>
            <a:pPr algn="just" eaLnBrk="1" hangingPunct="1">
              <a:buFontTx/>
              <a:buChar char="-"/>
            </a:pPr>
            <a:r>
              <a:rPr lang="en-US" altLang="en-US" sz="2500" b="1"/>
              <a:t>Luật đầu tư 2014, NĐ 83/2015/NĐ-CP, NĐ 135/2015/NĐ-CP TT09…</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p:nvPr>
        </p:nvSpPr>
        <p:spPr/>
        <p:txBody>
          <a:bodyPr/>
          <a:lstStyle/>
          <a:p>
            <a:endParaRPr lang="en-US" altLang="en-US"/>
          </a:p>
        </p:txBody>
      </p:sp>
      <p:sp>
        <p:nvSpPr>
          <p:cNvPr id="302083" name="Content Placeholder 2"/>
          <p:cNvSpPr>
            <a:spLocks noGrp="1"/>
          </p:cNvSpPr>
          <p:nvPr>
            <p:ph idx="1"/>
          </p:nvPr>
        </p:nvSpPr>
        <p:spPr>
          <a:xfrm>
            <a:off x="152400" y="304800"/>
            <a:ext cx="8686800" cy="4525963"/>
          </a:xfrm>
        </p:spPr>
        <p:txBody>
          <a:bodyPr/>
          <a:lstStyle/>
          <a:p>
            <a:pPr algn="just">
              <a:buFontTx/>
              <a:buNone/>
            </a:pPr>
            <a:r>
              <a:rPr lang="vi-VN" altLang="en-US" sz="2500" b="1" i="1"/>
              <a:t>Một số dự án lớn trên 50 triệu USD:</a:t>
            </a:r>
            <a:endParaRPr lang="vi-VN" altLang="en-US" sz="2500" b="1"/>
          </a:p>
          <a:p>
            <a:pPr algn="just"/>
            <a:r>
              <a:rPr lang="vi-VN" altLang="en-US" sz="2500" b="1"/>
              <a:t>- Dự án đầu tư mạng viễn thông tại Tanzania của Viettel (355,2 triệu USD);</a:t>
            </a:r>
          </a:p>
          <a:p>
            <a:pPr algn="just"/>
            <a:r>
              <a:rPr lang="vi-VN" altLang="en-US" sz="2500" b="1"/>
              <a:t>- Dự án đầu tư mạng viễn thông tại Burundi của Viettel (170 triệu USD);</a:t>
            </a:r>
          </a:p>
          <a:p>
            <a:pPr algn="just"/>
            <a:r>
              <a:rPr lang="vi-VN" altLang="en-US" sz="2500" b="1"/>
              <a:t>- Dự án trồng cao su tại Campuchia của CTCP An Đông Mia (80,4 triệu USD);</a:t>
            </a:r>
          </a:p>
          <a:p>
            <a:pPr algn="just"/>
            <a:r>
              <a:rPr lang="vi-VN" altLang="en-US" sz="2500" b="1"/>
              <a:t>- Dự án trồng cao su tại Campuchia của CTCP Cao su Tây Ninh (64,7 triệu USD);</a:t>
            </a:r>
          </a:p>
          <a:p>
            <a:pPr algn="just"/>
            <a:r>
              <a:rPr lang="vi-VN" altLang="en-US" sz="2500" b="1"/>
              <a:t>- Dự án trồng cao su tại Campuchia của CTCP Dầu Tiếng – Kratie (63,8 triệu USD);</a:t>
            </a:r>
          </a:p>
          <a:p>
            <a:pPr algn="just"/>
            <a:r>
              <a:rPr lang="vi-VN" altLang="en-US" sz="2500" b="1"/>
              <a:t>- Dự án trồng cao su tại Campuchia của CTCP Tân Biên – Kampongthom (61,98 triệu USD).</a:t>
            </a:r>
          </a:p>
          <a:p>
            <a:pPr algn="just"/>
            <a:endParaRPr lang="en-US" altLang="en-US" sz="2500" b="1"/>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p:nvPr>
        </p:nvSpPr>
        <p:spPr/>
        <p:txBody>
          <a:bodyPr/>
          <a:lstStyle/>
          <a:p>
            <a:endParaRPr lang="en-US" altLang="en-US"/>
          </a:p>
        </p:txBody>
      </p:sp>
      <p:sp>
        <p:nvSpPr>
          <p:cNvPr id="303107" name="Content Placeholder 2"/>
          <p:cNvSpPr>
            <a:spLocks noGrp="1"/>
          </p:cNvSpPr>
          <p:nvPr>
            <p:ph idx="1"/>
          </p:nvPr>
        </p:nvSpPr>
        <p:spPr>
          <a:xfrm>
            <a:off x="0" y="457200"/>
            <a:ext cx="9144000" cy="4525963"/>
          </a:xfrm>
        </p:spPr>
        <p:txBody>
          <a:bodyPr/>
          <a:lstStyle/>
          <a:p>
            <a:pPr algn="just">
              <a:buFontTx/>
              <a:buNone/>
            </a:pPr>
            <a:r>
              <a:rPr lang="en-US" altLang="en-US" sz="2800" b="1">
                <a:solidFill>
                  <a:srgbClr val="00B0F0"/>
                </a:solidFill>
              </a:rPr>
              <a:t>PHẦN A. Đầu tư trực tiếp ra nước ngoài</a:t>
            </a:r>
          </a:p>
          <a:p>
            <a:pPr algn="just"/>
            <a:endParaRPr lang="en-US" altLang="en-US" sz="2800" b="1">
              <a:solidFill>
                <a:srgbClr val="FF0000"/>
              </a:solidFill>
            </a:endParaRPr>
          </a:p>
          <a:p>
            <a:pPr algn="just">
              <a:buFontTx/>
              <a:buNone/>
            </a:pPr>
            <a:r>
              <a:rPr lang="en-US" altLang="en-US" sz="2800" b="1">
                <a:solidFill>
                  <a:srgbClr val="FF0000"/>
                </a:solidFill>
              </a:rPr>
              <a:t>	</a:t>
            </a:r>
            <a:r>
              <a:rPr lang="vi-VN" altLang="en-US" sz="2800" b="1">
                <a:solidFill>
                  <a:srgbClr val="FF0000"/>
                </a:solidFill>
              </a:rPr>
              <a:t>Đầu tư ra nước ngoài </a:t>
            </a:r>
            <a:r>
              <a:rPr lang="vi-VN" altLang="en-US" sz="2800" b="1"/>
              <a:t>là việc nhà đầu tư chuyển vốn; hoặc thanh toán mua một phần hoặc toàn bộ cơ sở kinh doanh; hoặc xác lập quyền sở hữu đ</a:t>
            </a:r>
            <a:r>
              <a:rPr lang="en-US" altLang="en-US" sz="2800" b="1"/>
              <a:t>ể </a:t>
            </a:r>
            <a:r>
              <a:rPr lang="vi-VN" altLang="en-US" sz="2800" b="1"/>
              <a:t>thực hiện hoạt động đầu tư kinh doanh ngoài lãnh thổ Việt Nam; đồng thời trực tiếp tham gia quản </a:t>
            </a:r>
            <a:r>
              <a:rPr lang="en-US" altLang="en-US" sz="2800" b="1"/>
              <a:t>l</a:t>
            </a:r>
            <a:r>
              <a:rPr lang="vi-VN" altLang="en-US" sz="2800" b="1"/>
              <a:t>ý hoạt động đầu tư đó.</a:t>
            </a:r>
            <a:endParaRPr lang="en-US" altLang="en-US" sz="2800" b="1"/>
          </a:p>
          <a:p>
            <a:pPr algn="just"/>
            <a:endParaRPr lang="en-US" altLang="en-US" sz="2800" b="1"/>
          </a:p>
          <a:p>
            <a:pPr algn="just"/>
            <a:endParaRPr lang="en-US" altLang="en-US"/>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title"/>
          </p:nvPr>
        </p:nvSpPr>
        <p:spPr/>
        <p:txBody>
          <a:bodyPr/>
          <a:lstStyle/>
          <a:p>
            <a:r>
              <a:rPr lang="en-US" altLang="en-US">
                <a:solidFill>
                  <a:srgbClr val="FF0000"/>
                </a:solidFill>
              </a:rPr>
              <a:t>Luật đầu tư 2014</a:t>
            </a:r>
          </a:p>
        </p:txBody>
      </p:sp>
      <p:sp>
        <p:nvSpPr>
          <p:cNvPr id="304131" name="Content Placeholder 2"/>
          <p:cNvSpPr>
            <a:spLocks noGrp="1"/>
          </p:cNvSpPr>
          <p:nvPr>
            <p:ph idx="1"/>
          </p:nvPr>
        </p:nvSpPr>
        <p:spPr>
          <a:xfrm>
            <a:off x="0" y="1600200"/>
            <a:ext cx="9144000" cy="4525963"/>
          </a:xfrm>
        </p:spPr>
        <p:txBody>
          <a:bodyPr/>
          <a:lstStyle/>
          <a:p>
            <a:r>
              <a:rPr lang="en-US" altLang="en-US" b="1"/>
              <a:t>Điều 51. Nguyên tắc thực hiện hoạt động đầu tư ra nước ngoài </a:t>
            </a:r>
          </a:p>
          <a:p>
            <a:pPr>
              <a:buFontTx/>
              <a:buNone/>
            </a:pPr>
            <a:endParaRPr lang="en-US" altLang="en-US" b="1"/>
          </a:p>
          <a:p>
            <a:r>
              <a:rPr lang="en-US" altLang="en-US" b="1"/>
              <a:t>Điều 52. Hình thức đầu tư ra nước ngoài</a:t>
            </a:r>
          </a:p>
          <a:p>
            <a:endParaRPr lang="en-US" altLang="en-US" b="1"/>
          </a:p>
          <a:p>
            <a:r>
              <a:rPr lang="en-US" altLang="en-US" b="1"/>
              <a:t>Điều 53. Nguồn vốn đầu tư ra nước ngoài</a:t>
            </a:r>
          </a:p>
          <a:p>
            <a:endParaRPr lang="en-US" altLang="en-US" b="1"/>
          </a:p>
          <a:p>
            <a:pPr>
              <a:buFontTx/>
              <a:buNone/>
            </a:pPr>
            <a:endParaRPr lang="en-US" altLang="en-US"/>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1"/>
          <p:cNvSpPr>
            <a:spLocks noGrp="1"/>
          </p:cNvSpPr>
          <p:nvPr>
            <p:ph type="title"/>
          </p:nvPr>
        </p:nvSpPr>
        <p:spPr/>
        <p:txBody>
          <a:bodyPr/>
          <a:lstStyle/>
          <a:p>
            <a:endParaRPr lang="en-US" altLang="en-US"/>
          </a:p>
        </p:txBody>
      </p:sp>
      <p:sp>
        <p:nvSpPr>
          <p:cNvPr id="305155" name="Content Placeholder 2"/>
          <p:cNvSpPr>
            <a:spLocks noGrp="1"/>
          </p:cNvSpPr>
          <p:nvPr>
            <p:ph idx="1"/>
          </p:nvPr>
        </p:nvSpPr>
        <p:spPr>
          <a:xfrm>
            <a:off x="0" y="0"/>
            <a:ext cx="9144000" cy="6705600"/>
          </a:xfrm>
        </p:spPr>
        <p:txBody>
          <a:bodyPr/>
          <a:lstStyle/>
          <a:p>
            <a:pPr algn="just">
              <a:buFontTx/>
              <a:buNone/>
            </a:pPr>
            <a:r>
              <a:rPr lang="en-US" altLang="en-US" sz="2600" b="1">
                <a:solidFill>
                  <a:srgbClr val="FF0000"/>
                </a:solidFill>
              </a:rPr>
              <a:t>	Nguyên tắc thực hiện hoạt động đầu tư ra nước ngoài: Điều 51. </a:t>
            </a:r>
          </a:p>
          <a:p>
            <a:pPr algn="just"/>
            <a:endParaRPr lang="en-US" altLang="en-US" sz="2400" b="1"/>
          </a:p>
          <a:p>
            <a:pPr algn="just"/>
            <a:r>
              <a:rPr lang="en-US" altLang="en-US" sz="2400" b="1"/>
              <a:t>1. Nhà nước khuyến khích nhà đầu tư thực hiện hoạt động đầu tư ra nước ngoài nhằm khai thác, phát triển, mở rộng thị trường; tăng khả năng xuất khẩu hàng hóa, dịch vụ, thu ngoại tệ; tiếp cận công nghệ hiện đại, nâng cao năng lực quản lý và bổ sung nguồn lực phát triển kinh tế - xã hội đất nước. </a:t>
            </a:r>
          </a:p>
          <a:p>
            <a:pPr algn="just"/>
            <a:endParaRPr lang="en-US" altLang="en-US" sz="2400" b="1"/>
          </a:p>
          <a:p>
            <a:pPr algn="just"/>
            <a:r>
              <a:rPr lang="en-US" altLang="en-US" sz="2400" b="1"/>
              <a:t>2. Nhà đầu tư thực hiện hoạt động đầu tư ở nước ngoài phải tuân thủ quy định của Luật đt, quy định khác của pháp luật có liên quan, pháp luật của quốc gia, vùng lãnh thổ tiếp nhận đầu tư (sau đây gọi là nước tiếp nhận đầu tư) và điều ước quốc tế mà Cộng hòa xã hội chủ nghĩa Việt Nam là thành viên; tự chịu trách nhiệm về hiệu quả hoạt động đầu tư ở nước ngoài. </a:t>
            </a:r>
          </a:p>
          <a:p>
            <a:pPr algn="just"/>
            <a:endParaRPr lang="en-US" altLang="en-US" sz="2600" b="1"/>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p:cNvSpPr>
            <a:spLocks noGrp="1"/>
          </p:cNvSpPr>
          <p:nvPr>
            <p:ph type="title"/>
          </p:nvPr>
        </p:nvSpPr>
        <p:spPr/>
        <p:txBody>
          <a:bodyPr/>
          <a:lstStyle/>
          <a:p>
            <a:endParaRPr lang="en-US" altLang="en-US"/>
          </a:p>
        </p:txBody>
      </p:sp>
      <p:sp>
        <p:nvSpPr>
          <p:cNvPr id="306179" name="Content Placeholder 2"/>
          <p:cNvSpPr>
            <a:spLocks noGrp="1"/>
          </p:cNvSpPr>
          <p:nvPr>
            <p:ph idx="1"/>
          </p:nvPr>
        </p:nvSpPr>
        <p:spPr>
          <a:xfrm>
            <a:off x="0" y="0"/>
            <a:ext cx="9144000" cy="6126163"/>
          </a:xfrm>
        </p:spPr>
        <p:txBody>
          <a:bodyPr/>
          <a:lstStyle/>
          <a:p>
            <a:pPr algn="just">
              <a:buFontTx/>
              <a:buNone/>
            </a:pPr>
            <a:r>
              <a:rPr lang="en-US" altLang="en-US" sz="2500" b="1">
                <a:solidFill>
                  <a:srgbClr val="FF0000"/>
                </a:solidFill>
              </a:rPr>
              <a:t>Điều 52. Hình thức đầu tư ra nước ngoài</a:t>
            </a:r>
          </a:p>
          <a:p>
            <a:pPr algn="just">
              <a:buFontTx/>
              <a:buNone/>
            </a:pPr>
            <a:r>
              <a:rPr lang="en-US" altLang="en-US" sz="2500" b="1"/>
              <a:t>1. </a:t>
            </a:r>
            <a:r>
              <a:rPr lang="en-US" altLang="en-US" sz="2500" b="1">
                <a:solidFill>
                  <a:srgbClr val="00B0F0"/>
                </a:solidFill>
              </a:rPr>
              <a:t>Nhà đầu tư thực hiện hoạt động đầu tư ra nước ngoài theo các hình thức sau đây</a:t>
            </a:r>
            <a:r>
              <a:rPr lang="en-US" altLang="en-US" sz="2500" b="1"/>
              <a:t>:</a:t>
            </a:r>
          </a:p>
          <a:p>
            <a:pPr algn="just"/>
            <a:r>
              <a:rPr lang="en-US" altLang="en-US" sz="2200" b="1"/>
              <a:t>a) Thành lập tổ chức kinh tế theo quy định của pháp luật nước tiếp nhận đầu tư;</a:t>
            </a:r>
          </a:p>
          <a:p>
            <a:pPr algn="just"/>
            <a:r>
              <a:rPr lang="en-US" altLang="en-US" sz="2200" b="1"/>
              <a:t>b) Thực hiện hợp đồng BCC ở nước ngoài;</a:t>
            </a:r>
          </a:p>
          <a:p>
            <a:pPr algn="just"/>
            <a:r>
              <a:rPr lang="en-US" altLang="en-US" sz="2200" b="1"/>
              <a:t>c) Mua lại một phần hoặc toàn bộ vốn điều lệ của tổ chức kinh tế ở nước ngoài để tham gia quản lý và thực hiện hoạt động đầu tư kinh doanh tại nước ngoài; M&amp;A</a:t>
            </a:r>
          </a:p>
          <a:p>
            <a:pPr algn="just"/>
            <a:r>
              <a:rPr lang="en-US" altLang="en-US" sz="2200" b="1"/>
              <a:t>d) Mua, b</a:t>
            </a:r>
            <a:r>
              <a:rPr lang="vi-VN" altLang="en-US" sz="2200" b="1"/>
              <a:t>án chứng khoán, giấy tờ có giá khác </a:t>
            </a:r>
            <a:r>
              <a:rPr lang="en-US" altLang="en-US" sz="2200" b="1"/>
              <a:t>hoặc đầu tư</a:t>
            </a:r>
            <a:r>
              <a:rPr lang="en-US" altLang="en-US" sz="2200" b="1" i="1"/>
              <a:t> </a:t>
            </a:r>
            <a:r>
              <a:rPr lang="vi-VN" altLang="en-US" sz="2200" b="1"/>
              <a:t>thông qua các quỹ đầu tư chứng khoán, các định chế tài chính trung gian khác </a:t>
            </a:r>
            <a:r>
              <a:rPr lang="en-US" altLang="en-US" sz="2200" b="1"/>
              <a:t>ở nước ngoài;</a:t>
            </a:r>
          </a:p>
          <a:p>
            <a:pPr algn="just"/>
            <a:r>
              <a:rPr lang="en-US" altLang="en-US" sz="2200" b="1"/>
              <a:t>đ) Các hình thức đầu tư khác theo quy định của pháp luật nước tiếp nhận đầu tư. </a:t>
            </a:r>
          </a:p>
          <a:p>
            <a:pPr algn="just">
              <a:buFontTx/>
              <a:buNone/>
            </a:pPr>
            <a:r>
              <a:rPr lang="en-US" altLang="en-US" sz="2200" b="1"/>
              <a:t> </a:t>
            </a:r>
          </a:p>
          <a:p>
            <a:pPr algn="just">
              <a:buFontTx/>
              <a:buNone/>
            </a:pPr>
            <a:r>
              <a:rPr lang="en-US" altLang="en-US" sz="2500" b="1"/>
              <a:t>2. Chính phủ quy định chi tiết việc thực hiện hình thức đầu tư quy định tại điểm d khoản 1 Điều này. (NĐ135)</a:t>
            </a:r>
          </a:p>
          <a:p>
            <a:pPr algn="just"/>
            <a:endParaRPr lang="en-US" altLang="en-US" sz="2500" b="1"/>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p:txBody>
          <a:bodyPr/>
          <a:lstStyle/>
          <a:p>
            <a:endParaRPr lang="en-US" altLang="en-US"/>
          </a:p>
        </p:txBody>
      </p:sp>
      <p:sp>
        <p:nvSpPr>
          <p:cNvPr id="307203" name="Content Placeholder 2"/>
          <p:cNvSpPr>
            <a:spLocks noGrp="1"/>
          </p:cNvSpPr>
          <p:nvPr>
            <p:ph idx="1"/>
          </p:nvPr>
        </p:nvSpPr>
        <p:spPr>
          <a:xfrm>
            <a:off x="0" y="228600"/>
            <a:ext cx="8686800" cy="6126163"/>
          </a:xfrm>
        </p:spPr>
        <p:txBody>
          <a:bodyPr/>
          <a:lstStyle/>
          <a:p>
            <a:pPr algn="just">
              <a:buFontTx/>
              <a:buNone/>
            </a:pPr>
            <a:r>
              <a:rPr lang="en-US" altLang="en-US" sz="2500" b="1">
                <a:solidFill>
                  <a:srgbClr val="FF0000"/>
                </a:solidFill>
              </a:rPr>
              <a:t>Điều 53. Nguồn vốn đầu tư ra nước ngoài </a:t>
            </a:r>
          </a:p>
          <a:p>
            <a:pPr algn="just"/>
            <a:r>
              <a:rPr lang="en-US" altLang="en-US" sz="2500" b="1"/>
              <a:t>1. Nhà đầu tư chịu trách nhiệm góp vốn và huy động các nguồn vốn để thực hiện hoạt động đầu tư ở nước ngoài. Việc vay vốn bằng ngoại tệ, chuyển vốn đầu tư bằng ngoại tệ phải tuân thủ điều kiện và thủ tục theo quy định của pháp luật về ngân hàng, về các tổ chức tín dụng, về quản lý ngoại hối. </a:t>
            </a:r>
          </a:p>
          <a:p>
            <a:pPr algn="just">
              <a:buFontTx/>
              <a:buNone/>
            </a:pPr>
            <a:endParaRPr lang="en-US" altLang="en-US" sz="2500" b="1"/>
          </a:p>
          <a:p>
            <a:pPr algn="just"/>
            <a:r>
              <a:rPr lang="en-US" altLang="en-US" sz="2500" b="1"/>
              <a:t>2. Căn cứ mục tiêu của chính sách tiền tệ, chính sách quản lý ngoại hối trong từng thời kỳ, Ngân hàng Nhà nước Việt Nam quy định việc tổ chức tín dụng, chi nhánh ngân hàng nước ngoài tại Việt Nam cho nhà đầu tư vay vốn bằng ngoại tệ theo quy định tại khoản 1 Điều này để thực hiện hoạt động đầu tư ra nước ngoài.</a:t>
            </a:r>
          </a:p>
          <a:p>
            <a:pPr algn="just"/>
            <a:endParaRPr lang="en-US" altLang="en-US" sz="2500" b="1"/>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p:txBody>
          <a:bodyPr/>
          <a:lstStyle/>
          <a:p>
            <a:endParaRPr lang="en-US" altLang="en-US"/>
          </a:p>
        </p:txBody>
      </p:sp>
      <p:sp>
        <p:nvSpPr>
          <p:cNvPr id="308227" name="Content Placeholder 2"/>
          <p:cNvSpPr>
            <a:spLocks noGrp="1"/>
          </p:cNvSpPr>
          <p:nvPr>
            <p:ph idx="1"/>
          </p:nvPr>
        </p:nvSpPr>
        <p:spPr>
          <a:xfrm>
            <a:off x="0" y="0"/>
            <a:ext cx="9144000" cy="6126163"/>
          </a:xfrm>
        </p:spPr>
        <p:txBody>
          <a:bodyPr/>
          <a:lstStyle/>
          <a:p>
            <a:pPr>
              <a:buFontTx/>
              <a:buNone/>
            </a:pPr>
            <a:r>
              <a:rPr lang="en-US" altLang="en-US" sz="2500" b="1">
                <a:solidFill>
                  <a:srgbClr val="FF0000"/>
                </a:solidFill>
              </a:rPr>
              <a:t>	</a:t>
            </a:r>
            <a:r>
              <a:rPr lang="vi-VN" altLang="en-US" sz="2500" b="1">
                <a:solidFill>
                  <a:srgbClr val="FF0000"/>
                </a:solidFill>
              </a:rPr>
              <a:t>Vốn đầu tư ra nước ngoài thể hiện dưới các hình thức sau:</a:t>
            </a:r>
            <a:endParaRPr lang="en-US" altLang="en-US" sz="2500" b="1">
              <a:solidFill>
                <a:srgbClr val="FF0000"/>
              </a:solidFill>
            </a:endParaRPr>
          </a:p>
          <a:p>
            <a:endParaRPr lang="en-US" altLang="en-US" sz="2500" b="1"/>
          </a:p>
          <a:p>
            <a:r>
              <a:rPr lang="en-US" altLang="en-US" sz="2500" b="1"/>
              <a:t>1. </a:t>
            </a:r>
            <a:r>
              <a:rPr lang="vi-VN" altLang="en-US" sz="2500" b="1"/>
              <a:t>Ngoại tệ trên tài khoản tại tổ chức tín dụng được phép hoặc mua tại tổ chức tín dụng được phép hoặc ngoại hối từ nguồn vốn hợp pháp khác theo quy định của pháp </a:t>
            </a:r>
            <a:r>
              <a:rPr lang="en-US" altLang="en-US" sz="2500" b="1"/>
              <a:t>luật.</a:t>
            </a:r>
          </a:p>
          <a:p>
            <a:r>
              <a:rPr lang="en-US" altLang="en-US" sz="2500" b="1"/>
              <a:t>2. </a:t>
            </a:r>
            <a:r>
              <a:rPr lang="vi-VN" altLang="en-US" sz="2500" b="1"/>
              <a:t>Đồng Việt Nam phù hợp với pháp </a:t>
            </a:r>
            <a:r>
              <a:rPr lang="en-US" altLang="en-US" sz="2500" b="1"/>
              <a:t>luật</a:t>
            </a:r>
            <a:r>
              <a:rPr lang="vi-VN" altLang="en-US" sz="2500" b="1"/>
              <a:t> về quản lý ngoại h</a:t>
            </a:r>
            <a:r>
              <a:rPr lang="en-US" altLang="en-US" sz="2500" b="1"/>
              <a:t>ố</a:t>
            </a:r>
            <a:r>
              <a:rPr lang="vi-VN" altLang="en-US" sz="2500" b="1"/>
              <a:t>i của Việt Nam.</a:t>
            </a:r>
            <a:endParaRPr lang="en-US" altLang="en-US" sz="2500" b="1"/>
          </a:p>
          <a:p>
            <a:r>
              <a:rPr lang="en-US" altLang="en-US" sz="2500" b="1"/>
              <a:t>3. </a:t>
            </a:r>
            <a:r>
              <a:rPr lang="vi-VN" altLang="en-US" sz="2500" b="1"/>
              <a:t>Máy móc, thiết bị; vật tư, nguyên liệu, nhiên liệu, hàng h</a:t>
            </a:r>
            <a:r>
              <a:rPr lang="en-US" altLang="en-US" sz="2500" b="1"/>
              <a:t>óa </a:t>
            </a:r>
            <a:r>
              <a:rPr lang="vi-VN" altLang="en-US" sz="2500" b="1"/>
              <a:t>thành phẩm, hàng h</a:t>
            </a:r>
            <a:r>
              <a:rPr lang="en-US" altLang="en-US" sz="2500" b="1"/>
              <a:t>óa </a:t>
            </a:r>
            <a:r>
              <a:rPr lang="vi-VN" altLang="en-US" sz="2500" b="1"/>
              <a:t>bán thành phẩm.</a:t>
            </a:r>
            <a:endParaRPr lang="en-US" altLang="en-US" sz="2500" b="1"/>
          </a:p>
          <a:p>
            <a:r>
              <a:rPr lang="en-US" altLang="en-US" sz="2500" b="1"/>
              <a:t>4. </a:t>
            </a:r>
            <a:r>
              <a:rPr lang="vi-VN" altLang="en-US" sz="2500" b="1"/>
              <a:t>Giá trị quyền sở hữu công nghiệp, bí quyết kỹ thuật, quy trình công nghệ, dịch vụ kỹ thuật, quyền sở hữu trí tuệ, thương hiệu.</a:t>
            </a:r>
            <a:endParaRPr lang="en-US" altLang="en-US" sz="2500" b="1"/>
          </a:p>
          <a:p>
            <a:r>
              <a:rPr lang="en-US" altLang="en-US" sz="2500" b="1"/>
              <a:t>5. </a:t>
            </a:r>
            <a:r>
              <a:rPr lang="vi-VN" altLang="en-US" sz="2500" b="1"/>
              <a:t>Các tài sản hợp pháp khác.</a:t>
            </a:r>
            <a:endParaRPr lang="en-US" altLang="en-US" sz="2500" b="1"/>
          </a:p>
          <a:p>
            <a:endParaRPr lang="en-US" altLang="en-US" sz="25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731838"/>
            <a:ext cx="7793038" cy="1463676"/>
          </a:xfrm>
        </p:spPr>
        <p:txBody>
          <a:bodyPr/>
          <a:lstStyle/>
          <a:p>
            <a:pPr algn="ctr" eaLnBrk="1" hangingPunct="1"/>
            <a:r>
              <a:rPr lang="en-US" altLang="en-US" sz="3600" b="1"/>
              <a:t>VĂN BẢN PHÁP LUẬT</a:t>
            </a:r>
          </a:p>
        </p:txBody>
      </p:sp>
      <p:sp>
        <p:nvSpPr>
          <p:cNvPr id="10243" name="Rectangle 3"/>
          <p:cNvSpPr>
            <a:spLocks noGrp="1" noChangeArrowheads="1"/>
          </p:cNvSpPr>
          <p:nvPr>
            <p:ph type="body" idx="1"/>
          </p:nvPr>
        </p:nvSpPr>
        <p:spPr>
          <a:xfrm>
            <a:off x="0" y="533400"/>
            <a:ext cx="9144000" cy="5486400"/>
          </a:xfrm>
        </p:spPr>
        <p:txBody>
          <a:bodyPr/>
          <a:lstStyle/>
          <a:p>
            <a:pPr marL="0" indent="0" algn="just" eaLnBrk="1" hangingPunct="1">
              <a:buFont typeface="Wingdings" panose="05000000000000000000" pitchFamily="2" charset="2"/>
              <a:buNone/>
              <a:defRPr/>
            </a:pPr>
            <a:endParaRPr lang="en-US" sz="2400" b="1" cap="all" dirty="0"/>
          </a:p>
          <a:p>
            <a:pPr algn="just">
              <a:defRPr/>
            </a:pPr>
            <a:r>
              <a:rPr lang="en-US" sz="2400" b="1" dirty="0" err="1"/>
              <a:t>Luật</a:t>
            </a:r>
            <a:r>
              <a:rPr lang="en-US" sz="2400" b="1" dirty="0"/>
              <a:t> </a:t>
            </a:r>
            <a:r>
              <a:rPr lang="en-US" sz="2400" b="1" dirty="0" err="1"/>
              <a:t>Đầu</a:t>
            </a:r>
            <a:r>
              <a:rPr lang="en-US" sz="2400" b="1" dirty="0"/>
              <a:t> </a:t>
            </a:r>
            <a:r>
              <a:rPr lang="en-US" sz="2400" b="1" dirty="0" err="1"/>
              <a:t>tư</a:t>
            </a:r>
            <a:r>
              <a:rPr lang="en-US" sz="2400" b="1" dirty="0"/>
              <a:t> </a:t>
            </a:r>
            <a:r>
              <a:rPr lang="en-US" sz="2400" b="1" dirty="0" err="1"/>
              <a:t>ngày</a:t>
            </a:r>
            <a:r>
              <a:rPr lang="en-US" sz="2400" b="1" dirty="0"/>
              <a:t> 26 </a:t>
            </a:r>
            <a:r>
              <a:rPr lang="en-US" sz="2400" b="1" dirty="0" err="1"/>
              <a:t>tháng</a:t>
            </a:r>
            <a:r>
              <a:rPr lang="en-US" sz="2400" b="1" dirty="0"/>
              <a:t> 11 </a:t>
            </a:r>
            <a:r>
              <a:rPr lang="en-US" sz="2400" b="1" dirty="0" err="1"/>
              <a:t>năm</a:t>
            </a:r>
            <a:r>
              <a:rPr lang="en-US" sz="2400" b="1" dirty="0"/>
              <a:t> 2014;</a:t>
            </a:r>
          </a:p>
          <a:p>
            <a:pPr algn="just">
              <a:defRPr/>
            </a:pPr>
            <a:endParaRPr lang="en-US" sz="2400" b="1" dirty="0"/>
          </a:p>
          <a:p>
            <a:pPr algn="just">
              <a:defRPr/>
            </a:pPr>
            <a:r>
              <a:rPr lang="vi-VN" sz="2400" b="1" dirty="0"/>
              <a:t>Luật Sửa đổi, bổ sung Điều 6 và Phụ lục 4 về Danh mục ngành, nghề đầu tư kinh doanh có điều kiện của Luật Đầu tư của Quốc hội, số 03/2016/QH14</a:t>
            </a:r>
            <a:endParaRPr lang="en-US" sz="2400" b="1" dirty="0"/>
          </a:p>
          <a:p>
            <a:pPr algn="just">
              <a:buFont typeface="Wingdings" panose="05000000000000000000" pitchFamily="2" charset="2"/>
              <a:buNone/>
              <a:defRPr/>
            </a:pPr>
            <a:endParaRPr lang="en-US" sz="2400" b="1" dirty="0"/>
          </a:p>
          <a:p>
            <a:pPr algn="just">
              <a:defRPr/>
            </a:pPr>
            <a:r>
              <a:rPr lang="en-US" sz="2400" b="1" dirty="0" err="1"/>
              <a:t>Luật</a:t>
            </a:r>
            <a:r>
              <a:rPr lang="en-US" sz="2400" b="1" dirty="0"/>
              <a:t> </a:t>
            </a:r>
            <a:r>
              <a:rPr lang="en-US" sz="2400" b="1" dirty="0" err="1"/>
              <a:t>Đầu</a:t>
            </a:r>
            <a:r>
              <a:rPr lang="en-US" sz="2400" b="1" dirty="0"/>
              <a:t> </a:t>
            </a:r>
            <a:r>
              <a:rPr lang="en-US" sz="2400" b="1" dirty="0" err="1"/>
              <a:t>tư</a:t>
            </a:r>
            <a:r>
              <a:rPr lang="en-US" sz="2400" b="1" dirty="0"/>
              <a:t> </a:t>
            </a:r>
            <a:r>
              <a:rPr lang="en-US" sz="2400" b="1" u="sng" dirty="0" err="1"/>
              <a:t>công</a:t>
            </a:r>
            <a:r>
              <a:rPr lang="en-US" sz="2400" b="1" dirty="0"/>
              <a:t> </a:t>
            </a:r>
            <a:r>
              <a:rPr lang="en-US" sz="2400" b="1" dirty="0" err="1"/>
              <a:t>ngày</a:t>
            </a:r>
            <a:r>
              <a:rPr lang="en-US" sz="2400" b="1" dirty="0"/>
              <a:t> 18 </a:t>
            </a:r>
            <a:r>
              <a:rPr lang="en-US" sz="2400" b="1" dirty="0" err="1"/>
              <a:t>tháng</a:t>
            </a:r>
            <a:r>
              <a:rPr lang="en-US" sz="2400" b="1" dirty="0"/>
              <a:t> 6 </a:t>
            </a:r>
            <a:r>
              <a:rPr lang="en-US" sz="2400" b="1" dirty="0" err="1"/>
              <a:t>năm</a:t>
            </a:r>
            <a:r>
              <a:rPr lang="en-US" sz="2400" b="1" dirty="0"/>
              <a:t> 2014;</a:t>
            </a:r>
          </a:p>
          <a:p>
            <a:pPr algn="just">
              <a:defRPr/>
            </a:pPr>
            <a:endParaRPr lang="en-US" sz="2400" b="1" dirty="0"/>
          </a:p>
          <a:p>
            <a:pPr algn="just">
              <a:defRPr/>
            </a:pPr>
            <a:r>
              <a:rPr lang="vi-VN" sz="2400" b="1" dirty="0"/>
              <a:t>Luật Quản lý, sử dụng vốn Nhà nước đầu tư vào sản xuất, kinh doanh tại doanh nghiệp của Quốc hội, số 69/2014/QH13</a:t>
            </a:r>
            <a:endParaRPr lang="en-US" sz="2400" b="1" dirty="0"/>
          </a:p>
          <a:p>
            <a:pPr algn="just">
              <a:defRPr/>
            </a:pPr>
            <a:endParaRPr lang="en-US" sz="2400" b="1" dirty="0"/>
          </a:p>
          <a:p>
            <a:pPr algn="just">
              <a:defRPr/>
            </a:pPr>
            <a:r>
              <a:rPr lang="en-US" sz="2400" b="1" dirty="0" err="1"/>
              <a:t>Luật</a:t>
            </a:r>
            <a:r>
              <a:rPr lang="en-US" sz="2400" b="1" dirty="0"/>
              <a:t> </a:t>
            </a:r>
            <a:r>
              <a:rPr lang="en-US" sz="2400" b="1" dirty="0" err="1"/>
              <a:t>Đấu</a:t>
            </a:r>
            <a:r>
              <a:rPr lang="en-US" sz="2400" b="1" dirty="0"/>
              <a:t> </a:t>
            </a:r>
            <a:r>
              <a:rPr lang="en-US" sz="2400" b="1" dirty="0" err="1"/>
              <a:t>thầu</a:t>
            </a:r>
            <a:r>
              <a:rPr lang="en-US" sz="2400" b="1" dirty="0"/>
              <a:t> </a:t>
            </a:r>
            <a:r>
              <a:rPr lang="en-US" sz="2400" b="1" dirty="0" err="1"/>
              <a:t>ngày</a:t>
            </a:r>
            <a:r>
              <a:rPr lang="en-US" sz="2400" b="1" dirty="0"/>
              <a:t> 26 </a:t>
            </a:r>
            <a:r>
              <a:rPr lang="en-US" sz="2400" b="1" dirty="0" err="1"/>
              <a:t>tháng</a:t>
            </a:r>
            <a:r>
              <a:rPr lang="en-US" sz="2400" b="1" dirty="0"/>
              <a:t> 11 </a:t>
            </a:r>
            <a:r>
              <a:rPr lang="en-US" sz="2400" b="1" dirty="0" err="1"/>
              <a:t>năm</a:t>
            </a:r>
            <a:r>
              <a:rPr lang="en-US" sz="2400" b="1" dirty="0"/>
              <a:t> 2013;</a:t>
            </a:r>
          </a:p>
          <a:p>
            <a:pPr algn="just">
              <a:defRPr/>
            </a:pPr>
            <a:endParaRPr lang="en-US" sz="2400" b="1" dirty="0"/>
          </a:p>
          <a:p>
            <a:pPr algn="just">
              <a:defRPr/>
            </a:pPr>
            <a:endParaRPr lang="en-US" sz="2400" b="1" dirty="0"/>
          </a:p>
          <a:p>
            <a:pPr algn="just">
              <a:buFont typeface="Wingdings" panose="05000000000000000000" pitchFamily="2" charset="2"/>
              <a:buNone/>
              <a:defRPr/>
            </a:pPr>
            <a:endParaRPr lang="en-US" sz="2400" b="1" cap="all" dirty="0"/>
          </a:p>
          <a:p>
            <a:pPr algn="just" eaLnBrk="1" hangingPunct="1">
              <a:buFont typeface="Wingdings" panose="05000000000000000000" pitchFamily="2" charset="2"/>
              <a:buNone/>
              <a:defRPr/>
            </a:pPr>
            <a:endParaRPr lang="en-US" sz="2400" b="1" dirty="0"/>
          </a:p>
          <a:p>
            <a:pPr algn="just" eaLnBrk="1" hangingPunct="1">
              <a:defRPr/>
            </a:pPr>
            <a:endParaRPr lang="en-US" sz="24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350963" y="-304800"/>
            <a:ext cx="7793037" cy="1462088"/>
          </a:xfrm>
        </p:spPr>
        <p:txBody>
          <a:bodyPr/>
          <a:lstStyle/>
          <a:p>
            <a:r>
              <a:rPr lang="en-US" altLang="en-US" b="1"/>
              <a:t>Phân loại đầu tư: (tt)</a:t>
            </a:r>
            <a:endParaRPr lang="en-US" altLang="en-US"/>
          </a:p>
        </p:txBody>
      </p:sp>
      <p:sp>
        <p:nvSpPr>
          <p:cNvPr id="33795" name="Content Placeholder 2"/>
          <p:cNvSpPr>
            <a:spLocks noGrp="1"/>
          </p:cNvSpPr>
          <p:nvPr>
            <p:ph idx="1"/>
          </p:nvPr>
        </p:nvSpPr>
        <p:spPr>
          <a:xfrm>
            <a:off x="0" y="1143000"/>
            <a:ext cx="9144000" cy="5715000"/>
          </a:xfrm>
        </p:spPr>
        <p:txBody>
          <a:bodyPr/>
          <a:lstStyle/>
          <a:p>
            <a:pPr>
              <a:buFont typeface="Wingdings" panose="05000000000000000000" pitchFamily="2" charset="2"/>
              <a:buNone/>
            </a:pPr>
            <a:endParaRPr lang="en-US" altLang="en-US" b="1"/>
          </a:p>
          <a:p>
            <a:pPr>
              <a:buFont typeface="Wingdings" panose="05000000000000000000" pitchFamily="2" charset="2"/>
              <a:buNone/>
            </a:pPr>
            <a:r>
              <a:rPr lang="en-US" altLang="en-US" b="1" i="1">
                <a:solidFill>
                  <a:srgbClr val="FF0000"/>
                </a:solidFill>
              </a:rPr>
              <a:t>* Mục đích đầu tư:</a:t>
            </a:r>
            <a:endParaRPr lang="en-US" altLang="en-US" b="1" i="1"/>
          </a:p>
          <a:p>
            <a:r>
              <a:rPr lang="en-US" altLang="en-US" b="1"/>
              <a:t>Đầu tư mang tính kinh doanh- thu lợi nhuận </a:t>
            </a:r>
            <a:r>
              <a:rPr lang="en-US" altLang="en-US" b="1">
                <a:solidFill>
                  <a:srgbClr val="00B0F0"/>
                </a:solidFill>
              </a:rPr>
              <a:t>(ĐT tư) </a:t>
            </a:r>
          </a:p>
          <a:p>
            <a:endParaRPr lang="en-US" altLang="en-US" b="1"/>
          </a:p>
          <a:p>
            <a:r>
              <a:rPr lang="en-US" altLang="en-US" b="1"/>
              <a:t>Đầu tư từ ngân sách nhà nước </a:t>
            </a:r>
            <a:r>
              <a:rPr lang="en-US" altLang="en-US" b="1">
                <a:solidFill>
                  <a:srgbClr val="00B050"/>
                </a:solidFill>
              </a:rPr>
              <a:t>(ĐT công)</a:t>
            </a:r>
          </a:p>
          <a:p>
            <a:endParaRPr lang="en-US" altLang="en-US" b="1"/>
          </a:p>
          <a:p>
            <a:pPr>
              <a:buFont typeface="Wingdings" panose="05000000000000000000" pitchFamily="2" charset="2"/>
              <a:buNone/>
            </a:pPr>
            <a:r>
              <a:rPr lang="en-US" altLang="en-US" b="1"/>
              <a:t>Lưu ý: Mô hình Đối tác Công- Tư: </a:t>
            </a:r>
            <a:r>
              <a:rPr lang="en-US" altLang="en-US" b="1">
                <a:solidFill>
                  <a:srgbClr val="7030A0"/>
                </a:solidFill>
              </a:rPr>
              <a:t>PPP</a:t>
            </a:r>
            <a:r>
              <a:rPr lang="en-US" altLang="en-US" b="1"/>
              <a:t>? </a:t>
            </a:r>
            <a:r>
              <a:rPr lang="en-US" altLang="en-US" sz="2800" b="1"/>
              <a:t>(Public Private Partnership)</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1"/>
          <p:cNvSpPr>
            <a:spLocks noGrp="1"/>
          </p:cNvSpPr>
          <p:nvPr>
            <p:ph type="title"/>
          </p:nvPr>
        </p:nvSpPr>
        <p:spPr/>
        <p:txBody>
          <a:bodyPr/>
          <a:lstStyle/>
          <a:p>
            <a:endParaRPr lang="en-US" altLang="en-US"/>
          </a:p>
        </p:txBody>
      </p:sp>
      <p:sp>
        <p:nvSpPr>
          <p:cNvPr id="309251" name="Content Placeholder 2"/>
          <p:cNvSpPr>
            <a:spLocks noGrp="1"/>
          </p:cNvSpPr>
          <p:nvPr>
            <p:ph idx="1"/>
          </p:nvPr>
        </p:nvSpPr>
        <p:spPr>
          <a:xfrm>
            <a:off x="0" y="457200"/>
            <a:ext cx="9144000" cy="6126163"/>
          </a:xfrm>
        </p:spPr>
        <p:txBody>
          <a:bodyPr/>
          <a:lstStyle/>
          <a:p>
            <a:pPr>
              <a:buFontTx/>
              <a:buNone/>
            </a:pPr>
            <a:r>
              <a:rPr lang="vi-VN" altLang="en-US" sz="2800" b="1">
                <a:solidFill>
                  <a:srgbClr val="FF0000"/>
                </a:solidFill>
              </a:rPr>
              <a:t>Địa điểm thực hiện dự án đầu tư</a:t>
            </a:r>
            <a:endParaRPr lang="en-US" altLang="en-US" sz="2800" b="1">
              <a:solidFill>
                <a:srgbClr val="FF0000"/>
              </a:solidFill>
            </a:endParaRPr>
          </a:p>
          <a:p>
            <a:r>
              <a:rPr lang="en-US" altLang="en-US" sz="2800" b="1"/>
              <a:t>1. </a:t>
            </a:r>
            <a:r>
              <a:rPr lang="vi-VN" altLang="en-US" sz="2800" b="1"/>
              <a:t>Các dự án đầu tư sau đây phải có tài liệu xác nhận địa điểm thực hiện dự án đầu tư:</a:t>
            </a:r>
            <a:endParaRPr lang="en-US" altLang="en-US" sz="2800" b="1"/>
          </a:p>
          <a:p>
            <a:r>
              <a:rPr lang="en-US" altLang="en-US" sz="2800" b="1"/>
              <a:t>a) </a:t>
            </a:r>
            <a:r>
              <a:rPr lang="vi-VN" altLang="en-US" sz="2800" b="1"/>
              <a:t>Dự án năng lượng;</a:t>
            </a:r>
            <a:endParaRPr lang="en-US" altLang="en-US" sz="2800" b="1"/>
          </a:p>
          <a:p>
            <a:r>
              <a:rPr lang="en-US" altLang="en-US" sz="2800" b="1"/>
              <a:t>b) </a:t>
            </a:r>
            <a:r>
              <a:rPr lang="vi-VN" altLang="en-US" sz="2800" b="1"/>
              <a:t>Dự án nuôi, trồng, đánh bắt, chế biến sản phẩm nông</a:t>
            </a:r>
            <a:r>
              <a:rPr lang="en-US" altLang="en-US" sz="2800" b="1"/>
              <a:t>, </a:t>
            </a:r>
            <a:r>
              <a:rPr lang="vi-VN" altLang="en-US" sz="2800" b="1"/>
              <a:t>lâm nghiệp, thủy hải sản;</a:t>
            </a:r>
            <a:endParaRPr lang="en-US" altLang="en-US" sz="2800" b="1"/>
          </a:p>
          <a:p>
            <a:r>
              <a:rPr lang="en-US" altLang="en-US" sz="2800" b="1"/>
              <a:t>c) </a:t>
            </a:r>
            <a:r>
              <a:rPr lang="vi-VN" altLang="en-US" sz="2800" b="1"/>
              <a:t>Dự án đầu tư trong lĩnh vực khảo sát, thăm dò, khai thác và chế biến khoáng sản;</a:t>
            </a:r>
            <a:endParaRPr lang="en-US" altLang="en-US" sz="2800" b="1"/>
          </a:p>
          <a:p>
            <a:r>
              <a:rPr lang="en-US" altLang="en-US" sz="2800" b="1"/>
              <a:t>d) </a:t>
            </a:r>
            <a:r>
              <a:rPr lang="vi-VN" altLang="en-US" sz="2800" b="1"/>
              <a:t>Dự án đầu tư xây dựng cơ sở sản xuất, chế biến, chế tạo;</a:t>
            </a:r>
            <a:endParaRPr lang="en-US" altLang="en-US" sz="2800" b="1"/>
          </a:p>
          <a:p>
            <a:r>
              <a:rPr lang="vi-VN" altLang="en-US" sz="2800" b="1"/>
              <a:t>đ) Dự án đầu tư xây dựng và kinh doanh bất động sản, cơ sở hạ tầng.</a:t>
            </a:r>
            <a:endParaRPr lang="en-US" altLang="en-US" sz="2800" b="1"/>
          </a:p>
          <a:p>
            <a:endParaRPr lang="en-US" altLang="en-US" sz="2800" b="1"/>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itle 1"/>
          <p:cNvSpPr>
            <a:spLocks noGrp="1"/>
          </p:cNvSpPr>
          <p:nvPr>
            <p:ph type="title"/>
          </p:nvPr>
        </p:nvSpPr>
        <p:spPr/>
        <p:txBody>
          <a:bodyPr/>
          <a:lstStyle/>
          <a:p>
            <a:endParaRPr lang="en-US" altLang="en-US"/>
          </a:p>
        </p:txBody>
      </p:sp>
      <p:sp>
        <p:nvSpPr>
          <p:cNvPr id="310275" name="Content Placeholder 2"/>
          <p:cNvSpPr>
            <a:spLocks noGrp="1"/>
          </p:cNvSpPr>
          <p:nvPr>
            <p:ph idx="1"/>
          </p:nvPr>
        </p:nvSpPr>
        <p:spPr>
          <a:xfrm>
            <a:off x="0" y="0"/>
            <a:ext cx="9144000" cy="6126163"/>
          </a:xfrm>
        </p:spPr>
        <p:txBody>
          <a:bodyPr/>
          <a:lstStyle/>
          <a:p>
            <a:pPr algn="just">
              <a:buFontTx/>
              <a:buNone/>
            </a:pPr>
            <a:r>
              <a:rPr lang="en-US" altLang="en-US" sz="2600" b="1">
                <a:solidFill>
                  <a:srgbClr val="FF0000"/>
                </a:solidFill>
              </a:rPr>
              <a:t>	2. </a:t>
            </a:r>
            <a:r>
              <a:rPr lang="vi-VN" altLang="en-US" sz="2600" b="1">
                <a:solidFill>
                  <a:srgbClr val="FF0000"/>
                </a:solidFill>
              </a:rPr>
              <a:t>Tài liệu xác nhận địa điểm thực hiện dự án đầu tư gồm một trong các loại sau:</a:t>
            </a:r>
            <a:endParaRPr lang="en-US" altLang="en-US" sz="2600" b="1">
              <a:solidFill>
                <a:srgbClr val="FF0000"/>
              </a:solidFill>
            </a:endParaRPr>
          </a:p>
          <a:p>
            <a:pPr algn="just"/>
            <a:r>
              <a:rPr lang="en-US" altLang="en-US" sz="2600" b="1"/>
              <a:t>a) </a:t>
            </a:r>
            <a:r>
              <a:rPr lang="vi-VN" altLang="en-US" sz="2600" b="1"/>
              <a:t>Giấy phép đầu tư hoặc văn bản có giá trị tương đương của quốc gia, vùng lãnh thổ tiếp nhận đầu tư, trong đó có nội dung xác định địa điểm và quy mô sử dụng đất;</a:t>
            </a:r>
            <a:endParaRPr lang="en-US" altLang="en-US" sz="2600" b="1"/>
          </a:p>
          <a:p>
            <a:pPr algn="just"/>
            <a:r>
              <a:rPr lang="en-US" altLang="en-US" sz="2600" b="1"/>
              <a:t>b) </a:t>
            </a:r>
            <a:r>
              <a:rPr lang="vi-VN" altLang="en-US" sz="2600" b="1"/>
              <a:t>Quyết định giao đất, cho thuê đất của cơ quan, tổ chức có thẩm quyền;</a:t>
            </a:r>
            <a:endParaRPr lang="en-US" altLang="en-US" sz="2600" b="1"/>
          </a:p>
          <a:p>
            <a:pPr algn="just"/>
            <a:r>
              <a:rPr lang="en-US" altLang="en-US" sz="2600" b="1"/>
              <a:t>c) </a:t>
            </a:r>
            <a:r>
              <a:rPr lang="vi-VN" altLang="en-US" sz="2600" b="1"/>
              <a:t>H</a:t>
            </a:r>
            <a:r>
              <a:rPr lang="en-US" altLang="en-US" sz="2600" b="1"/>
              <a:t>ợ</a:t>
            </a:r>
            <a:r>
              <a:rPr lang="vi-VN" altLang="en-US" sz="2600" b="1"/>
              <a:t>p đồng trúng thầu, thầu khoán hoặc hợp đồng giao đất, cho thuê đất; hợp đồng hợp tác đầu tư, kinh doanh, trong đó xác định rõ địa đi</a:t>
            </a:r>
            <a:r>
              <a:rPr lang="en-US" altLang="en-US" sz="2600" b="1"/>
              <a:t>ể</a:t>
            </a:r>
            <a:r>
              <a:rPr lang="vi-VN" altLang="en-US" sz="2600" b="1"/>
              <a:t>m, quy mô sử dụng đất;</a:t>
            </a:r>
            <a:endParaRPr lang="en-US" altLang="en-US" sz="2600" b="1"/>
          </a:p>
          <a:p>
            <a:pPr algn="just"/>
            <a:r>
              <a:rPr lang="en-US" altLang="en-US" sz="2600" b="1"/>
              <a:t>d) </a:t>
            </a:r>
            <a:r>
              <a:rPr lang="vi-VN" altLang="en-US" sz="2600" b="1"/>
              <a:t>Thỏa thuận nguyên tắc về việc giao đất, cho thuê đất, thuê địa đi</a:t>
            </a:r>
            <a:r>
              <a:rPr lang="en-US" altLang="en-US" sz="2600" b="1"/>
              <a:t>ể</a:t>
            </a:r>
            <a:r>
              <a:rPr lang="vi-VN" altLang="en-US" sz="2600" b="1"/>
              <a:t>m kinh doanh, thỏa thuận hợp tác đầu tư, kinh doanh của cơ quan, tổ chức, cá nhân có thẩm quyền tại quốc gia, vùng lãnh thổ tiếp nhận đầu tư.</a:t>
            </a:r>
            <a:endParaRPr lang="en-US" altLang="en-US" sz="2600" b="1"/>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le 1"/>
          <p:cNvSpPr>
            <a:spLocks noGrp="1"/>
          </p:cNvSpPr>
          <p:nvPr>
            <p:ph type="title"/>
          </p:nvPr>
        </p:nvSpPr>
        <p:spPr/>
        <p:txBody>
          <a:bodyPr/>
          <a:lstStyle/>
          <a:p>
            <a:endParaRPr lang="en-US" altLang="en-US"/>
          </a:p>
        </p:txBody>
      </p:sp>
      <p:sp>
        <p:nvSpPr>
          <p:cNvPr id="311299" name="Content Placeholder 2"/>
          <p:cNvSpPr>
            <a:spLocks noGrp="1"/>
          </p:cNvSpPr>
          <p:nvPr>
            <p:ph idx="1"/>
          </p:nvPr>
        </p:nvSpPr>
        <p:spPr>
          <a:xfrm>
            <a:off x="0" y="0"/>
            <a:ext cx="9144000" cy="6858000"/>
          </a:xfrm>
        </p:spPr>
        <p:txBody>
          <a:bodyPr/>
          <a:lstStyle/>
          <a:p>
            <a:pPr algn="just">
              <a:buFontTx/>
              <a:buNone/>
            </a:pPr>
            <a:r>
              <a:rPr lang="en-US" altLang="en-US" sz="2200" b="1">
                <a:solidFill>
                  <a:srgbClr val="00B050"/>
                </a:solidFill>
              </a:rPr>
              <a:t>THỦ TỤC QUYẾT ĐỊNH CHỦ TRƯƠNG ĐẦU TƯ RA NƯỚC NGOÀI</a:t>
            </a:r>
          </a:p>
          <a:p>
            <a:pPr algn="just">
              <a:buFontTx/>
              <a:buNone/>
            </a:pPr>
            <a:r>
              <a:rPr lang="en-US" altLang="en-US" sz="2200" b="1">
                <a:solidFill>
                  <a:srgbClr val="FF0000"/>
                </a:solidFill>
              </a:rPr>
              <a:t>Điều 54. Thẩm quyền quyết định chủ trương đầu tư ra nước ngoài</a:t>
            </a:r>
          </a:p>
          <a:p>
            <a:pPr algn="just"/>
            <a:endParaRPr lang="en-US" altLang="en-US" sz="2200" b="1"/>
          </a:p>
          <a:p>
            <a:pPr algn="just">
              <a:buFontTx/>
              <a:buNone/>
            </a:pPr>
            <a:r>
              <a:rPr lang="en-US" altLang="en-US" sz="2200" b="1"/>
              <a:t>1. </a:t>
            </a:r>
            <a:r>
              <a:rPr lang="en-US" altLang="en-US" sz="2200" b="1">
                <a:solidFill>
                  <a:srgbClr val="00B050"/>
                </a:solidFill>
              </a:rPr>
              <a:t>Quốc hội </a:t>
            </a:r>
            <a:r>
              <a:rPr lang="en-US" altLang="en-US" sz="2200" b="1"/>
              <a:t>quyết định chủ trương đầu tư ra nước ngoài đối với các dự án đầu tư sau đây:</a:t>
            </a:r>
          </a:p>
          <a:p>
            <a:pPr algn="just"/>
            <a:r>
              <a:rPr lang="en-US" altLang="en-US" sz="2200" b="1"/>
              <a:t>a) Dự án có vốn đầu tư ra nước ngoài từ 20.000 tỷ đồng trở lên;</a:t>
            </a:r>
          </a:p>
          <a:p>
            <a:pPr algn="just"/>
            <a:r>
              <a:rPr lang="en-US" altLang="en-US" sz="2200" b="1"/>
              <a:t>b) Dự án yêu cầu áp dụng cơ chế, chính sách đặc biệt cần được Quốc hội quyết định.</a:t>
            </a:r>
          </a:p>
          <a:p>
            <a:pPr algn="just"/>
            <a:endParaRPr lang="en-US" altLang="en-US" sz="2200" b="1"/>
          </a:p>
          <a:p>
            <a:pPr algn="just">
              <a:buFontTx/>
              <a:buNone/>
            </a:pPr>
            <a:r>
              <a:rPr lang="en-US" altLang="en-US" sz="2200" b="1"/>
              <a:t>2. Trừ các trường hợp quy định tại khoản 1 Điều này, </a:t>
            </a:r>
            <a:r>
              <a:rPr lang="en-US" altLang="en-US" sz="2200" b="1">
                <a:solidFill>
                  <a:srgbClr val="00B050"/>
                </a:solidFill>
              </a:rPr>
              <a:t>Thủ tướng Chính phủ </a:t>
            </a:r>
            <a:r>
              <a:rPr lang="en-US" altLang="en-US" sz="2200" b="1"/>
              <a:t>quyết định chủ trương đầu tư ra nước ngoài đối với các dự án đầu tư sau đây:</a:t>
            </a:r>
          </a:p>
          <a:p>
            <a:pPr algn="just"/>
            <a:r>
              <a:rPr lang="en-US" altLang="en-US" sz="2200" b="1"/>
              <a:t>a) Dự án thuộc lĩnh vực ngân hàng, bảo hiểm, chứng khoán, báo chí, phát thanh, truyền hình, viễn thông có vốn đầu tư ra nước ngoài từ 400 tỷ đồng trở lên;</a:t>
            </a:r>
          </a:p>
          <a:p>
            <a:pPr algn="just"/>
            <a:r>
              <a:rPr lang="en-US" altLang="en-US" sz="2200" b="1"/>
              <a:t>b) Dự án đầu tư không thuộc trường hợp quy định tại điểm a khoản này có vốn đầu tư ra nước ngoài từ 800 tỷ đồng trở lên.</a:t>
            </a:r>
          </a:p>
          <a:p>
            <a:pPr algn="just"/>
            <a:endParaRPr lang="en-US" altLang="en-US" sz="2200" b="1"/>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p:nvPr>
        </p:nvSpPr>
        <p:spPr/>
        <p:txBody>
          <a:bodyPr/>
          <a:lstStyle/>
          <a:p>
            <a:endParaRPr lang="en-US" altLang="en-US"/>
          </a:p>
        </p:txBody>
      </p:sp>
      <p:sp>
        <p:nvSpPr>
          <p:cNvPr id="312323" name="Content Placeholder 2"/>
          <p:cNvSpPr>
            <a:spLocks noGrp="1"/>
          </p:cNvSpPr>
          <p:nvPr>
            <p:ph idx="1"/>
          </p:nvPr>
        </p:nvSpPr>
        <p:spPr>
          <a:xfrm>
            <a:off x="228600" y="1600200"/>
            <a:ext cx="8458200" cy="4525963"/>
          </a:xfrm>
        </p:spPr>
        <p:txBody>
          <a:bodyPr/>
          <a:lstStyle/>
          <a:p>
            <a:pPr algn="just"/>
            <a:r>
              <a:rPr lang="vi-VN" altLang="en-US" b="1"/>
              <a:t>Điều 10. </a:t>
            </a:r>
            <a:r>
              <a:rPr lang="en-US" altLang="en-US" b="1"/>
              <a:t>NĐ 83: </a:t>
            </a:r>
            <a:r>
              <a:rPr lang="vi-VN" altLang="en-US" b="1"/>
              <a:t>Trình tự, thủ tục Thủ tướng Chính phủ quyết định </a:t>
            </a:r>
            <a:r>
              <a:rPr lang="vi-VN" altLang="en-US" b="1">
                <a:solidFill>
                  <a:srgbClr val="FF0000"/>
                </a:solidFill>
              </a:rPr>
              <a:t>chủ trương đầu tư</a:t>
            </a:r>
            <a:r>
              <a:rPr lang="vi-VN" altLang="en-US" b="1"/>
              <a:t> ra nước ngoài</a:t>
            </a:r>
            <a:endParaRPr lang="en-US" altLang="en-US" b="1"/>
          </a:p>
          <a:p>
            <a:pPr algn="just">
              <a:buFontTx/>
              <a:buNone/>
            </a:pPr>
            <a:endParaRPr lang="en-US" altLang="en-US"/>
          </a:p>
          <a:p>
            <a:pPr algn="just"/>
            <a:r>
              <a:rPr lang="vi-VN" altLang="en-US" b="1"/>
              <a:t>Điều 12. </a:t>
            </a:r>
            <a:r>
              <a:rPr lang="en-US" altLang="en-US" b="1"/>
              <a:t>NĐ 83: </a:t>
            </a:r>
            <a:r>
              <a:rPr lang="vi-VN" altLang="en-US" b="1"/>
              <a:t>Trình tự, thủ tục Thủ tướng Chính phủ quyết định chủ trương </a:t>
            </a:r>
            <a:r>
              <a:rPr lang="vi-VN" altLang="en-US" b="1">
                <a:solidFill>
                  <a:srgbClr val="FF0000"/>
                </a:solidFill>
              </a:rPr>
              <a:t>điều chỉnh </a:t>
            </a:r>
            <a:r>
              <a:rPr lang="vi-VN" altLang="en-US" b="1"/>
              <a:t>dự án đầu tư ra nước ngoài</a:t>
            </a:r>
            <a:endParaRPr lang="en-US" altLang="en-US"/>
          </a:p>
          <a:p>
            <a:endParaRPr lang="en-US" altLang="en-US"/>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itle 1"/>
          <p:cNvSpPr>
            <a:spLocks noGrp="1"/>
          </p:cNvSpPr>
          <p:nvPr>
            <p:ph type="title"/>
          </p:nvPr>
        </p:nvSpPr>
        <p:spPr/>
        <p:txBody>
          <a:bodyPr/>
          <a:lstStyle/>
          <a:p>
            <a:endParaRPr lang="en-US" altLang="en-US"/>
          </a:p>
        </p:txBody>
      </p:sp>
      <p:sp>
        <p:nvSpPr>
          <p:cNvPr id="313347" name="Content Placeholder 2"/>
          <p:cNvSpPr>
            <a:spLocks noGrp="1"/>
          </p:cNvSpPr>
          <p:nvPr>
            <p:ph idx="1"/>
          </p:nvPr>
        </p:nvSpPr>
        <p:spPr>
          <a:xfrm>
            <a:off x="228600" y="1600200"/>
            <a:ext cx="8686800" cy="4525963"/>
          </a:xfrm>
        </p:spPr>
        <p:txBody>
          <a:bodyPr/>
          <a:lstStyle/>
          <a:p>
            <a:pPr algn="just"/>
            <a:r>
              <a:rPr lang="en-US" altLang="en-US" b="1"/>
              <a:t>Điều 56. Hồ sơ, trình tự, thủ tục Quốc hội quyết định chủ trương đầu tư ra nước ngoài </a:t>
            </a:r>
          </a:p>
          <a:p>
            <a:pPr algn="just"/>
            <a:endParaRPr lang="en-US" altLang="en-US" b="1"/>
          </a:p>
          <a:p>
            <a:pPr algn="just"/>
            <a:r>
              <a:rPr lang="en-US" altLang="en-US" b="1"/>
              <a:t>Điều 55. Hồ sơ, trình tự, thủ tục Thủ tướng Chính phủ quyết định chủ trương đầu tư ra nước ngoài </a:t>
            </a:r>
          </a:p>
          <a:p>
            <a:endParaRPr lang="en-US" altLang="en-US"/>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p:nvPr>
        </p:nvSpPr>
        <p:spPr>
          <a:xfrm>
            <a:off x="457200" y="0"/>
            <a:ext cx="8229600" cy="1020763"/>
          </a:xfrm>
        </p:spPr>
        <p:txBody>
          <a:bodyPr/>
          <a:lstStyle/>
          <a:p>
            <a:pPr eaLnBrk="1" hangingPunct="1"/>
            <a:endParaRPr lang="en-US" altLang="en-US" sz="3600" b="1">
              <a:solidFill>
                <a:srgbClr val="FF0000"/>
              </a:solidFill>
            </a:endParaRPr>
          </a:p>
        </p:txBody>
      </p:sp>
      <p:sp>
        <p:nvSpPr>
          <p:cNvPr id="314371" name="Content Placeholder 2"/>
          <p:cNvSpPr>
            <a:spLocks noGrp="1"/>
          </p:cNvSpPr>
          <p:nvPr>
            <p:ph idx="1"/>
          </p:nvPr>
        </p:nvSpPr>
        <p:spPr>
          <a:xfrm>
            <a:off x="0" y="0"/>
            <a:ext cx="8915400" cy="6126163"/>
          </a:xfrm>
        </p:spPr>
        <p:txBody>
          <a:bodyPr/>
          <a:lstStyle/>
          <a:p>
            <a:pPr>
              <a:buFontTx/>
              <a:buNone/>
            </a:pPr>
            <a:r>
              <a:rPr lang="en-US" altLang="en-US" b="1">
                <a:solidFill>
                  <a:srgbClr val="FF0000"/>
                </a:solidFill>
              </a:rPr>
              <a:t>* THỦ TỤC CẤP, ĐIỀU CHỈNH VÀ CHẤM DỨT HIỆU LỰC CỦA GIẤY CHỨNG NHẬN ĐĂNG KÝ ĐẦU TƯ RA NƯỚC NGOÀI</a:t>
            </a:r>
          </a:p>
          <a:p>
            <a:pPr algn="just"/>
            <a:r>
              <a:rPr lang="en-US" altLang="en-US" sz="2700" b="1"/>
              <a:t>Điều 57. Thẩm quyền quyết định đầu tư ra nước ngoài</a:t>
            </a:r>
          </a:p>
          <a:p>
            <a:pPr algn="just"/>
            <a:r>
              <a:rPr lang="en-US" altLang="en-US" sz="2700" b="1"/>
              <a:t>Điều 58. Điều kiện cấp Giấy chứng nhận đăng ký đầu tư ra nước ngoài</a:t>
            </a:r>
          </a:p>
          <a:p>
            <a:pPr algn="just"/>
            <a:r>
              <a:rPr lang="en-US" altLang="en-US" sz="2700" b="1"/>
              <a:t>Điều 59. Thủ tục cấp Giấy chứng nhận đăng ký đầu tư ra nước ngoài</a:t>
            </a:r>
          </a:p>
          <a:p>
            <a:pPr algn="just"/>
            <a:r>
              <a:rPr lang="en-US" altLang="en-US" sz="2700" b="1"/>
              <a:t>Điều 60. Nội dung Giấy chứng nhận đăng ký đầu tư ra nước ngoài </a:t>
            </a:r>
          </a:p>
          <a:p>
            <a:pPr algn="just"/>
            <a:r>
              <a:rPr lang="en-US" altLang="en-US" sz="2700" b="1"/>
              <a:t>Điều 61. Điều chỉnh Giấy chứng nhận đăng ký đầu tư ra nước ngoài</a:t>
            </a:r>
          </a:p>
          <a:p>
            <a:pPr algn="just"/>
            <a:r>
              <a:rPr lang="en-US" altLang="en-US" sz="2700" b="1"/>
              <a:t>Điều 62. Chấm dứt dự án đầu tư ra nước ngoài</a:t>
            </a:r>
          </a:p>
          <a:p>
            <a:pPr algn="just" eaLnBrk="1" hangingPunct="1"/>
            <a:endParaRPr lang="en-US" altLang="en-US" sz="2700" b="1"/>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p:cNvSpPr>
            <a:spLocks noGrp="1"/>
          </p:cNvSpPr>
          <p:nvPr>
            <p:ph type="title"/>
          </p:nvPr>
        </p:nvSpPr>
        <p:spPr/>
        <p:txBody>
          <a:bodyPr/>
          <a:lstStyle/>
          <a:p>
            <a:endParaRPr lang="en-US" altLang="en-US"/>
          </a:p>
        </p:txBody>
      </p:sp>
      <p:sp>
        <p:nvSpPr>
          <p:cNvPr id="315395" name="Content Placeholder 2"/>
          <p:cNvSpPr>
            <a:spLocks noGrp="1"/>
          </p:cNvSpPr>
          <p:nvPr>
            <p:ph idx="1"/>
          </p:nvPr>
        </p:nvSpPr>
        <p:spPr>
          <a:xfrm>
            <a:off x="0" y="0"/>
            <a:ext cx="9144000" cy="6126163"/>
          </a:xfrm>
        </p:spPr>
        <p:txBody>
          <a:bodyPr/>
          <a:lstStyle/>
          <a:p>
            <a:pPr algn="just">
              <a:buFontTx/>
              <a:buNone/>
            </a:pPr>
            <a:r>
              <a:rPr lang="en-US" altLang="en-US" sz="2500" b="1"/>
              <a:t>	</a:t>
            </a:r>
            <a:r>
              <a:rPr lang="en-US" altLang="en-US" sz="2500" b="1">
                <a:solidFill>
                  <a:srgbClr val="00B050"/>
                </a:solidFill>
              </a:rPr>
              <a:t>Điều 57. Thẩm quyền quyết định đầu tư ra nước ngoài</a:t>
            </a:r>
          </a:p>
          <a:p>
            <a:pPr algn="just"/>
            <a:endParaRPr lang="en-US" altLang="en-US" sz="2500" b="1"/>
          </a:p>
          <a:p>
            <a:pPr algn="just"/>
            <a:r>
              <a:rPr lang="en-US" altLang="en-US" sz="2500" b="1"/>
              <a:t>1. Thẩm quyền quyết định đầu tư ra nước ngoài của nhà đầu tư là doanh nghiệp nhà nước thực hiện theo quy định của pháp luật về quản lý, sử dụng vốn nhà nước đầu tư vào sản xuất, kinh doanh tại doanh nghiệp.</a:t>
            </a:r>
          </a:p>
          <a:p>
            <a:pPr algn="just"/>
            <a:endParaRPr lang="en-US" altLang="en-US" sz="2500" b="1"/>
          </a:p>
          <a:p>
            <a:pPr algn="just"/>
            <a:r>
              <a:rPr lang="en-US" altLang="en-US" sz="2500" b="1"/>
              <a:t>2. Hoạt động đầu tư ra nước ngoài không thuộc trường hợp quy định tại khoản 1 Điều này do nhà đầu tư quyết định theo quy định của Luật này, Luật doanh nghiệp và quy định khác của pháp luật có liên quan. </a:t>
            </a:r>
          </a:p>
          <a:p>
            <a:pPr algn="just">
              <a:buFontTx/>
              <a:buNone/>
            </a:pPr>
            <a:endParaRPr lang="en-US" altLang="en-US" sz="2500" b="1"/>
          </a:p>
          <a:p>
            <a:pPr algn="just"/>
            <a:r>
              <a:rPr lang="en-US" altLang="en-US" sz="2500" b="1"/>
              <a:t>3. Nhà đầu tư và cơ quan đại diện chủ sở hữu tại doanh nghiệp theo quy định tại khoản 1 và khoản 2 Điều này chịu trách nhiệm về quyết định đầu tư ra nước ngoài. </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itle 1"/>
          <p:cNvSpPr>
            <a:spLocks noGrp="1"/>
          </p:cNvSpPr>
          <p:nvPr>
            <p:ph type="title"/>
          </p:nvPr>
        </p:nvSpPr>
        <p:spPr/>
        <p:txBody>
          <a:bodyPr/>
          <a:lstStyle/>
          <a:p>
            <a:endParaRPr lang="en-US" altLang="en-US"/>
          </a:p>
        </p:txBody>
      </p:sp>
      <p:sp>
        <p:nvSpPr>
          <p:cNvPr id="316419" name="Content Placeholder 2"/>
          <p:cNvSpPr>
            <a:spLocks noGrp="1"/>
          </p:cNvSpPr>
          <p:nvPr>
            <p:ph idx="1"/>
          </p:nvPr>
        </p:nvSpPr>
        <p:spPr>
          <a:xfrm>
            <a:off x="0" y="152400"/>
            <a:ext cx="9144000" cy="5973763"/>
          </a:xfrm>
        </p:spPr>
        <p:txBody>
          <a:bodyPr/>
          <a:lstStyle/>
          <a:p>
            <a:pPr algn="just">
              <a:buFontTx/>
              <a:buNone/>
            </a:pPr>
            <a:r>
              <a:rPr lang="en-US" altLang="en-US" sz="2200" b="1"/>
              <a:t>	</a:t>
            </a:r>
            <a:r>
              <a:rPr lang="en-US" altLang="en-US" sz="2200" b="1">
                <a:solidFill>
                  <a:srgbClr val="00B050"/>
                </a:solidFill>
              </a:rPr>
              <a:t>Điều 58. Điều kiện cấp Giấy chứng nhận đăng ký đầu tư ra nước ngoài</a:t>
            </a:r>
          </a:p>
          <a:p>
            <a:pPr algn="just"/>
            <a:r>
              <a:rPr lang="en-US" altLang="en-US" sz="2200" b="1"/>
              <a:t>1. Hoạt động đầu tư ra nước ngoài phù hợp với nguyên tắc quy định tại Điều 51 của Luật này. </a:t>
            </a:r>
          </a:p>
          <a:p>
            <a:pPr algn="just"/>
            <a:r>
              <a:rPr lang="en-US" altLang="en-US" sz="2200" b="1"/>
              <a:t>2. Hoạt động đầu tư ra nước ngoài không thuộc ngành, nghề cấm đầu tư kinh doanh quy định tại Điều 6 của Luật này.</a:t>
            </a:r>
          </a:p>
          <a:p>
            <a:pPr algn="just"/>
            <a:r>
              <a:rPr lang="en-US" altLang="en-US" sz="2200" b="1"/>
              <a:t>3. Nhà đầu tư có cam kết tự thu xếp ngoại tệ hoặc được tổ chức tín dụng được phép cam kết thu xếp ngoại tệ để thực hiện hoạt động đầu tư ra nước ngoài; trường hợp khoản vốn bằng ngoại tệ chuyển ra nước ngoài tương đương 20 tỷ đồng trở lên và không thuộc dự án quy định tại Điều 54 của Luật này thì Bộ Kế hoạch và Đầu tư lấy ý kiến bằng văn bản của Ngân hàng Nhà nước Việt Nam.</a:t>
            </a:r>
          </a:p>
          <a:p>
            <a:pPr algn="just"/>
            <a:r>
              <a:rPr lang="en-US" altLang="en-US" sz="2200" b="1"/>
              <a:t>4. Có quyết định đầu tư ra nước ngoài theo quy định tại khoản 1 và khoản 2 Điều 57 của Luật này.</a:t>
            </a:r>
          </a:p>
          <a:p>
            <a:pPr algn="just"/>
            <a:r>
              <a:rPr lang="en-US" altLang="en-US" sz="2200" b="1"/>
              <a:t>5. Có văn bản của cơ quan thuế xác nhận việc thực hiện nghĩa vụ nộp thuế của nhà đầu tư tính đến thời điểm nộp hồ sơ dự án đầu tư.</a:t>
            </a:r>
          </a:p>
          <a:p>
            <a:pPr algn="just"/>
            <a:endParaRPr lang="en-US" altLang="en-US" sz="2200" b="1"/>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itle 1"/>
          <p:cNvSpPr>
            <a:spLocks noGrp="1"/>
          </p:cNvSpPr>
          <p:nvPr>
            <p:ph type="title"/>
          </p:nvPr>
        </p:nvSpPr>
        <p:spPr/>
        <p:txBody>
          <a:bodyPr/>
          <a:lstStyle/>
          <a:p>
            <a:endParaRPr lang="en-US" altLang="en-US"/>
          </a:p>
        </p:txBody>
      </p:sp>
      <p:sp>
        <p:nvSpPr>
          <p:cNvPr id="317443" name="Content Placeholder 2"/>
          <p:cNvSpPr>
            <a:spLocks noGrp="1"/>
          </p:cNvSpPr>
          <p:nvPr>
            <p:ph idx="1"/>
          </p:nvPr>
        </p:nvSpPr>
        <p:spPr>
          <a:xfrm>
            <a:off x="0" y="0"/>
            <a:ext cx="8991600" cy="6126163"/>
          </a:xfrm>
        </p:spPr>
        <p:txBody>
          <a:bodyPr/>
          <a:lstStyle/>
          <a:p>
            <a:pPr algn="just">
              <a:buFontTx/>
              <a:buNone/>
            </a:pPr>
            <a:r>
              <a:rPr lang="en-US" altLang="en-US" sz="2500" b="1"/>
              <a:t>	</a:t>
            </a:r>
            <a:r>
              <a:rPr lang="en-US" altLang="en-US" sz="2500" b="1">
                <a:solidFill>
                  <a:srgbClr val="00B050"/>
                </a:solidFill>
              </a:rPr>
              <a:t>Điều 59. Thủ tục cấp Giấy chứng nhận đăng ký đầu tư ra nước ngoài</a:t>
            </a:r>
          </a:p>
          <a:p>
            <a:pPr algn="just"/>
            <a:r>
              <a:rPr lang="en-US" altLang="en-US" sz="2500" b="1"/>
              <a:t>1. Đối với các dự án đầu tư thuộc diện phải quyết định chủ trương đầu tư ra nước ngoài, </a:t>
            </a:r>
            <a:r>
              <a:rPr lang="en-US" altLang="en-US" sz="2500" b="1" u="sng">
                <a:solidFill>
                  <a:srgbClr val="FF0000"/>
                </a:solidFill>
              </a:rPr>
              <a:t>Bộ Kế hoạch và Đầu tư</a:t>
            </a:r>
            <a:r>
              <a:rPr lang="en-US" altLang="en-US" sz="2500" b="1">
                <a:solidFill>
                  <a:srgbClr val="FF0000"/>
                </a:solidFill>
              </a:rPr>
              <a:t> cấp Giấy chứng nhận đăng ký đầu tư </a:t>
            </a:r>
            <a:r>
              <a:rPr lang="en-US" altLang="en-US" sz="2500" b="1"/>
              <a:t>ra nước ngoài cho nhà đầu tư trong thời hạn 05 ngày làm việc kể từ ngày nhận được văn bản quyết định chủ trương đầu tư.</a:t>
            </a:r>
          </a:p>
          <a:p>
            <a:pPr algn="just"/>
            <a:r>
              <a:rPr lang="en-US" altLang="en-US" sz="2500" b="1"/>
              <a:t>2. Đối với dự án không thuộc trường hợp quy định tại khoản 1 Điều này, nhà đầu tư nộp hồ sơ </a:t>
            </a:r>
            <a:r>
              <a:rPr lang="en-US" altLang="en-US" sz="2500" b="1" u="sng"/>
              <a:t>đề nghị cấp Giấy chứng nhận đăng ký đầu tư </a:t>
            </a:r>
            <a:r>
              <a:rPr lang="en-US" altLang="en-US" sz="2500" b="1" u="sng">
                <a:solidFill>
                  <a:srgbClr val="FF0000"/>
                </a:solidFill>
              </a:rPr>
              <a:t>cho Bộ Kế hoạch và Đầu tư.</a:t>
            </a:r>
            <a:r>
              <a:rPr lang="en-US" altLang="en-US" sz="2500" b="1"/>
              <a:t> Hồ sơ gồm:</a:t>
            </a:r>
          </a:p>
          <a:p>
            <a:pPr algn="just"/>
            <a:r>
              <a:rPr lang="en-US" altLang="en-US" sz="2500" b="1"/>
              <a:t>a) Văn bản đăng ký đầu tư ra nước ngoài;</a:t>
            </a:r>
          </a:p>
          <a:p>
            <a:pPr algn="just"/>
            <a:r>
              <a:rPr lang="en-US" altLang="en-US" sz="2500" b="1"/>
              <a:t>b) Bản sao chứng minh nhân dân, thẻ căn cước hoặc hộ chiếu đối với nhà đầu tư là cá nhân; bản sao Giấy chứng nhận thành lập hoặc tài liệu tương đương khác xác nhận tư cách pháp lý đối với nhà đầu tư là tổ chức;</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title"/>
          </p:nvPr>
        </p:nvSpPr>
        <p:spPr/>
        <p:txBody>
          <a:bodyPr/>
          <a:lstStyle/>
          <a:p>
            <a:endParaRPr lang="en-US" altLang="en-US"/>
          </a:p>
        </p:txBody>
      </p:sp>
      <p:sp>
        <p:nvSpPr>
          <p:cNvPr id="318467" name="Content Placeholder 2"/>
          <p:cNvSpPr>
            <a:spLocks noGrp="1"/>
          </p:cNvSpPr>
          <p:nvPr>
            <p:ph idx="1"/>
          </p:nvPr>
        </p:nvSpPr>
        <p:spPr>
          <a:xfrm>
            <a:off x="0" y="0"/>
            <a:ext cx="8915400" cy="6705600"/>
          </a:xfrm>
        </p:spPr>
        <p:txBody>
          <a:bodyPr/>
          <a:lstStyle/>
          <a:p>
            <a:pPr algn="just"/>
            <a:r>
              <a:rPr lang="en-US" altLang="en-US" sz="2100" b="1"/>
              <a:t>c) Quyết định đầu tư ra nước ngoài theo quy định tại khoản 1 và khoản 2 Điều 57 của Luật này; </a:t>
            </a:r>
          </a:p>
          <a:p>
            <a:pPr algn="just"/>
            <a:r>
              <a:rPr lang="en-US" altLang="en-US" sz="2100" b="1"/>
              <a:t>d) Văn bản cam kết tự cân đối nguồn ngoại tệ hoặc văn bản của tổ chức tín dụng được phép cam kết thu xếp ngoại tệ cho nhà đầu tư theo quy định tại khoản 3 Điều 58 của Luật này;</a:t>
            </a:r>
          </a:p>
          <a:p>
            <a:pPr algn="just"/>
            <a:r>
              <a:rPr lang="en-US" altLang="en-US" sz="2100" b="1"/>
              <a:t>đ) Đối với dự án đầu tư ra nước ngoài trong lĩnh vực ngân hàng, chứng khoán, bảo hiểm, khoa học và công nghệ, nhà đầu tư nộp văn bản chấp thuận của cơ quan nhà nước có thẩm quyền về việc đáp ứng điều kiện đầu tư ra nước ngoài theo quy định của Luật các tổ chức tín dụng, Luật chứng khoán, Luật khoa học và công nghệ, Luật kinh doanh bảo hiểm.</a:t>
            </a:r>
          </a:p>
          <a:p>
            <a:pPr algn="just"/>
            <a:r>
              <a:rPr lang="en-US" altLang="en-US" sz="2100" b="1"/>
              <a:t>3. Trong thời hạn 15 ngày kể từ ngày nhận được hồ sơ theo quy định tại khoản 1 Điều này, </a:t>
            </a:r>
            <a:r>
              <a:rPr lang="en-US" altLang="en-US" sz="2100" b="1">
                <a:solidFill>
                  <a:srgbClr val="FF0000"/>
                </a:solidFill>
              </a:rPr>
              <a:t>Bộ Kế hoạch và Đầu tư cấp Giấy chứng nhận đăng ký đầu tư ra nước ngoài</a:t>
            </a:r>
            <a:r>
              <a:rPr lang="en-US" altLang="en-US" sz="2100" b="1"/>
              <a:t>. Trường hợp từ chối cấp Giấy chứng nhận đăng ký đầu tư ra nước ngoài thì phải thông báo cho nhà đầu tư bằng văn bản và nêu rõ lý do.</a:t>
            </a:r>
          </a:p>
          <a:p>
            <a:pPr algn="just"/>
            <a:r>
              <a:rPr lang="en-US" altLang="en-US" sz="2100" b="1"/>
              <a:t>4. Chính phủ quy định chi tiết thủ tục thẩm định dự án đầu tư ra nước ngoài; cấp, điều chỉnh, chấm dứt hiệu lực của Giấy chứng nhận đăng ký đầu tư ra nước ngoài.</a:t>
            </a:r>
          </a:p>
          <a:p>
            <a:pPr algn="just"/>
            <a:endParaRPr lang="en-US" altLang="en-US" sz="2200" b="1"/>
          </a:p>
          <a:p>
            <a:endParaRPr lang="en-US" altLang="en-US"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a:p>
        </p:txBody>
      </p:sp>
      <p:sp>
        <p:nvSpPr>
          <p:cNvPr id="34819" name="Content Placeholder 2"/>
          <p:cNvSpPr>
            <a:spLocks noGrp="1"/>
          </p:cNvSpPr>
          <p:nvPr>
            <p:ph idx="1"/>
          </p:nvPr>
        </p:nvSpPr>
        <p:spPr>
          <a:xfrm>
            <a:off x="0" y="457200"/>
            <a:ext cx="8955088" cy="6132513"/>
          </a:xfrm>
        </p:spPr>
        <p:txBody>
          <a:bodyPr/>
          <a:lstStyle/>
          <a:p>
            <a:pPr>
              <a:buFont typeface="Wingdings" panose="05000000000000000000" pitchFamily="2" charset="2"/>
              <a:buNone/>
            </a:pPr>
            <a:r>
              <a:rPr lang="en-US" altLang="en-US" b="1">
                <a:solidFill>
                  <a:srgbClr val="FF0000"/>
                </a:solidFill>
              </a:rPr>
              <a:t>*  </a:t>
            </a:r>
            <a:r>
              <a:rPr lang="en-US" altLang="en-US" b="1" i="1">
                <a:solidFill>
                  <a:srgbClr val="FF0000"/>
                </a:solidFill>
              </a:rPr>
              <a:t>Theo thời gian sử dụng vốn:</a:t>
            </a:r>
          </a:p>
          <a:p>
            <a:pPr>
              <a:buFont typeface="Wingdings" panose="05000000000000000000" pitchFamily="2" charset="2"/>
              <a:buNone/>
            </a:pPr>
            <a:endParaRPr lang="en-US" altLang="en-US" sz="3600" b="1"/>
          </a:p>
          <a:p>
            <a:pPr>
              <a:buFontTx/>
              <a:buChar char="-"/>
            </a:pPr>
            <a:endParaRPr lang="en-US" altLang="en-US" sz="3600" b="1"/>
          </a:p>
          <a:p>
            <a:pPr>
              <a:buFontTx/>
              <a:buChar char="-"/>
            </a:pPr>
            <a:r>
              <a:rPr lang="en-US" altLang="en-US" sz="3600" b="1"/>
              <a:t>đầu tư ngắn hạn</a:t>
            </a:r>
          </a:p>
          <a:p>
            <a:pPr>
              <a:buFontTx/>
              <a:buChar char="-"/>
            </a:pPr>
            <a:endParaRPr lang="en-US" altLang="en-US" sz="3600" b="1"/>
          </a:p>
          <a:p>
            <a:pPr>
              <a:buFontTx/>
              <a:buChar char="-"/>
            </a:pPr>
            <a:r>
              <a:rPr lang="en-US" altLang="en-US" sz="3600" b="1"/>
              <a:t>đầu tư trung hạn </a:t>
            </a:r>
          </a:p>
          <a:p>
            <a:pPr>
              <a:buFontTx/>
              <a:buChar char="-"/>
            </a:pPr>
            <a:endParaRPr lang="en-US" altLang="en-US" sz="3600" b="1"/>
          </a:p>
          <a:p>
            <a:pPr>
              <a:buFontTx/>
              <a:buChar char="-"/>
            </a:pPr>
            <a:r>
              <a:rPr lang="en-US" altLang="en-US" sz="3600" b="1"/>
              <a:t>đầu tư dài hạn</a:t>
            </a:r>
          </a:p>
          <a:p>
            <a:pPr>
              <a:buFont typeface="Wingdings" panose="05000000000000000000" pitchFamily="2" charset="2"/>
              <a:buNone/>
            </a:pPr>
            <a:endParaRPr lang="en-US" altLang="en-US" sz="3600" b="1"/>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p:cNvSpPr>
            <a:spLocks noGrp="1"/>
          </p:cNvSpPr>
          <p:nvPr>
            <p:ph type="title"/>
          </p:nvPr>
        </p:nvSpPr>
        <p:spPr/>
        <p:txBody>
          <a:bodyPr/>
          <a:lstStyle/>
          <a:p>
            <a:endParaRPr lang="en-US" altLang="en-US"/>
          </a:p>
        </p:txBody>
      </p:sp>
      <p:sp>
        <p:nvSpPr>
          <p:cNvPr id="319491" name="Content Placeholder 2"/>
          <p:cNvSpPr>
            <a:spLocks noGrp="1"/>
          </p:cNvSpPr>
          <p:nvPr>
            <p:ph idx="1"/>
          </p:nvPr>
        </p:nvSpPr>
        <p:spPr/>
        <p:txBody>
          <a:bodyPr/>
          <a:lstStyle/>
          <a:p>
            <a:pPr algn="just">
              <a:buFontTx/>
              <a:buNone/>
            </a:pPr>
            <a:r>
              <a:rPr lang="en-US" altLang="en-US" b="1"/>
              <a:t>	</a:t>
            </a:r>
            <a:r>
              <a:rPr lang="vi-VN" altLang="en-US" b="1"/>
              <a:t>Điều 15. </a:t>
            </a:r>
            <a:r>
              <a:rPr lang="en-US" altLang="en-US" b="1"/>
              <a:t>NĐ 83 </a:t>
            </a:r>
            <a:r>
              <a:rPr lang="vi-VN" altLang="en-US" b="1"/>
              <a:t>Trình tự, thủ tục cấp Giấy chứng nhận đăng ký đầu tư ra nước ngoài</a:t>
            </a:r>
            <a:endParaRPr lang="en-US" altLang="en-US"/>
          </a:p>
          <a:p>
            <a:endParaRPr lang="en-US" altLang="en-US"/>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p:cNvSpPr>
            <a:spLocks noGrp="1"/>
          </p:cNvSpPr>
          <p:nvPr>
            <p:ph type="title"/>
          </p:nvPr>
        </p:nvSpPr>
        <p:spPr/>
        <p:txBody>
          <a:bodyPr/>
          <a:lstStyle/>
          <a:p>
            <a:endParaRPr lang="en-US" altLang="en-US"/>
          </a:p>
        </p:txBody>
      </p:sp>
      <p:sp>
        <p:nvSpPr>
          <p:cNvPr id="320515" name="Content Placeholder 2"/>
          <p:cNvSpPr>
            <a:spLocks noGrp="1"/>
          </p:cNvSpPr>
          <p:nvPr>
            <p:ph idx="1"/>
          </p:nvPr>
        </p:nvSpPr>
        <p:spPr>
          <a:xfrm>
            <a:off x="0" y="0"/>
            <a:ext cx="8915400" cy="6126163"/>
          </a:xfrm>
        </p:spPr>
        <p:txBody>
          <a:bodyPr/>
          <a:lstStyle/>
          <a:p>
            <a:pPr algn="just">
              <a:buFontTx/>
              <a:buNone/>
            </a:pPr>
            <a:r>
              <a:rPr lang="en-US" altLang="en-US" b="1">
                <a:solidFill>
                  <a:srgbClr val="FF0000"/>
                </a:solidFill>
              </a:rPr>
              <a:t>	Điều 60. Nội dung Giấy chứng nhận đăng ký đầu tư ra nước ngoài </a:t>
            </a:r>
          </a:p>
          <a:p>
            <a:pPr algn="just"/>
            <a:r>
              <a:rPr lang="en-US" altLang="en-US" b="1"/>
              <a:t>1. Mã số dự án đầu tư.</a:t>
            </a:r>
          </a:p>
          <a:p>
            <a:pPr algn="just"/>
            <a:r>
              <a:rPr lang="en-US" altLang="en-US" b="1"/>
              <a:t>2. Tên, địa chỉ của nhà đầu tư.</a:t>
            </a:r>
          </a:p>
          <a:p>
            <a:pPr algn="just"/>
            <a:r>
              <a:rPr lang="en-US" altLang="en-US" b="1"/>
              <a:t>3. Tên dự án đầu tư.</a:t>
            </a:r>
          </a:p>
          <a:p>
            <a:pPr algn="just"/>
            <a:r>
              <a:rPr lang="en-US" altLang="en-US" b="1"/>
              <a:t>4. Mục tiêu, địa điểm đầu tư.</a:t>
            </a:r>
          </a:p>
          <a:p>
            <a:pPr algn="just"/>
            <a:r>
              <a:rPr lang="en-US" altLang="en-US" b="1"/>
              <a:t>5. Vốn đầu tư, nguồn vốn đầu tư; tiến độ góp vốn, huy động vốn và tiến độ thực hiện hoạt động đầu tư ở nước ngoài.</a:t>
            </a:r>
          </a:p>
          <a:p>
            <a:pPr algn="just"/>
            <a:r>
              <a:rPr lang="en-US" altLang="en-US" b="1"/>
              <a:t>6. Quyền và nghĩa vụ của nhà đầu tư.</a:t>
            </a:r>
          </a:p>
          <a:p>
            <a:pPr algn="just"/>
            <a:r>
              <a:rPr lang="en-US" altLang="en-US" b="1"/>
              <a:t>7. Ưu đãi và hỗ trợ đầu tư (nếu có).   </a:t>
            </a:r>
          </a:p>
          <a:p>
            <a:endParaRPr lang="en-US" altLang="en-US"/>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p:cNvSpPr>
            <a:spLocks noGrp="1"/>
          </p:cNvSpPr>
          <p:nvPr>
            <p:ph type="title"/>
          </p:nvPr>
        </p:nvSpPr>
        <p:spPr/>
        <p:txBody>
          <a:bodyPr/>
          <a:lstStyle/>
          <a:p>
            <a:endParaRPr lang="en-US" altLang="en-US"/>
          </a:p>
        </p:txBody>
      </p:sp>
      <p:sp>
        <p:nvSpPr>
          <p:cNvPr id="321539" name="Content Placeholder 2"/>
          <p:cNvSpPr>
            <a:spLocks noGrp="1"/>
          </p:cNvSpPr>
          <p:nvPr>
            <p:ph idx="1"/>
          </p:nvPr>
        </p:nvSpPr>
        <p:spPr>
          <a:xfrm>
            <a:off x="0" y="0"/>
            <a:ext cx="9144000" cy="6126163"/>
          </a:xfrm>
        </p:spPr>
        <p:txBody>
          <a:bodyPr/>
          <a:lstStyle/>
          <a:p>
            <a:pPr algn="just">
              <a:buFontTx/>
              <a:buNone/>
            </a:pPr>
            <a:r>
              <a:rPr lang="en-US" altLang="en-US" sz="2200" b="1">
                <a:solidFill>
                  <a:srgbClr val="FF0000"/>
                </a:solidFill>
              </a:rPr>
              <a:t>	Điều 61. Điều chỉnh Giấy chứng nhận đăng ký đầu tư ra nước ngoài</a:t>
            </a:r>
          </a:p>
          <a:p>
            <a:pPr algn="just">
              <a:buFontTx/>
              <a:buNone/>
            </a:pPr>
            <a:r>
              <a:rPr lang="en-US" altLang="en-US" sz="2200" b="1"/>
              <a:t>1. Khi có nhu cầu thay đổi nội dung dự án đầu tư ra nước ngoài liên quan đến nhà đầu tư thực hiện dự án, địa điểm đầu tư, mục tiêu, quy mô, vốn đầu tư, nguồn vốn đầu tư, tiến độ đầu tư, ưu đãi đầu tư, việc sử dụng lợi nhuận để thực hiện dự án đầu tư ở nước ngoài, nhà đầu tư nộp hồ sơ điều chỉnh Giấy chứng nhận đăng ký đầu tư ra nước ngoài cho Bộ Kế hoạch và Đầu tư.</a:t>
            </a:r>
          </a:p>
          <a:p>
            <a:pPr algn="just"/>
            <a:endParaRPr lang="en-US" altLang="en-US" sz="2200" b="1"/>
          </a:p>
          <a:p>
            <a:pPr algn="just">
              <a:buFontTx/>
              <a:buNone/>
            </a:pPr>
            <a:r>
              <a:rPr lang="en-US" altLang="en-US" sz="2200" b="1"/>
              <a:t>2. Hồ sơ điều chỉnh Giấy chứng nhận đăng ký đầu tư ra nước ngoài gồm: </a:t>
            </a:r>
          </a:p>
          <a:p>
            <a:pPr algn="just"/>
            <a:r>
              <a:rPr lang="en-US" altLang="en-US" sz="2200" b="1"/>
              <a:t>a) Văn bản đề nghị điều chỉnh Giấy chứng nhận đăng ký đầu tư ra nước ngoài;</a:t>
            </a:r>
          </a:p>
          <a:p>
            <a:pPr algn="just"/>
            <a:r>
              <a:rPr lang="en-US" altLang="en-US" sz="2200" b="1"/>
              <a:t>b) Bản sao chứng minh nhân dân, thẻ căn cước hoặc hộ chiếu đối với nhà đầu tư là cá nhân; bản sao Giấy chứng nhận thành lập hoặc tài liệu tương đương khác xác nhận tư cách pháp lý đối với nhà đầu tư là tổ chức; </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title"/>
          </p:nvPr>
        </p:nvSpPr>
        <p:spPr/>
        <p:txBody>
          <a:bodyPr/>
          <a:lstStyle/>
          <a:p>
            <a:endParaRPr lang="en-US" altLang="en-US"/>
          </a:p>
        </p:txBody>
      </p:sp>
      <p:sp>
        <p:nvSpPr>
          <p:cNvPr id="322563" name="Content Placeholder 2"/>
          <p:cNvSpPr>
            <a:spLocks noGrp="1"/>
          </p:cNvSpPr>
          <p:nvPr>
            <p:ph idx="1"/>
          </p:nvPr>
        </p:nvSpPr>
        <p:spPr>
          <a:xfrm>
            <a:off x="0" y="0"/>
            <a:ext cx="9144000" cy="6126163"/>
          </a:xfrm>
        </p:spPr>
        <p:txBody>
          <a:bodyPr/>
          <a:lstStyle/>
          <a:p>
            <a:pPr algn="just"/>
            <a:r>
              <a:rPr lang="en-US" altLang="en-US" sz="2500" b="1"/>
              <a:t>c) Báo cáo tình hình hoạt động của dự án đầu tư đến thời điểm nộp hồ sơ điều chỉnh Giấy chứng nhận đăng ký đầu tư ra nước ngoài; </a:t>
            </a:r>
          </a:p>
          <a:p>
            <a:pPr algn="just"/>
            <a:r>
              <a:rPr lang="en-US" altLang="en-US" sz="2500" b="1"/>
              <a:t>d) Quyết định điều chỉnh dự án đầu tư ra nước ngoài của cơ quan, tổ chức, cá nhân theo quy định tại khoản 1 và khoản 2 Điều 57 của Luật này;</a:t>
            </a:r>
          </a:p>
          <a:p>
            <a:pPr algn="just"/>
            <a:r>
              <a:rPr lang="en-US" altLang="en-US" sz="2500" b="1"/>
              <a:t>đ) Bản sao Giấy chứng nhận đăng ký đầu tư ra nước ngoài;</a:t>
            </a:r>
          </a:p>
          <a:p>
            <a:pPr algn="just"/>
            <a:r>
              <a:rPr lang="en-US" altLang="en-US" sz="2500" b="1"/>
              <a:t>e) Văn bản của cơ quan thuế xác nhận việc thực hiện nghĩa vụ nộp thuế tính đến thời điểm nộp hồ sơ trong trường hợp điều chỉnh tăng vốn đầu tư ra nước ngoài.</a:t>
            </a:r>
          </a:p>
          <a:p>
            <a:pPr algn="just"/>
            <a:endParaRPr lang="en-US" altLang="en-US" sz="2500" b="1"/>
          </a:p>
          <a:p>
            <a:pPr algn="just"/>
            <a:r>
              <a:rPr lang="en-US" altLang="en-US" sz="2500" b="1"/>
              <a:t>3. Bộ Kế hoạch và Đầu tư điều chỉnh Giấy chứng nhận đăng ký đầu tư ra nước ngoài trong thời hạn 15 ngày kể từ ngày nhận đủ hồ sơ theo quy định tại khoản 2 Điều này. </a:t>
            </a:r>
          </a:p>
          <a:p>
            <a:pPr algn="just"/>
            <a:endParaRPr lang="en-US" altLang="en-US" sz="2500" b="1"/>
          </a:p>
          <a:p>
            <a:endParaRPr lang="en-US" altLang="en-US" sz="250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itle 1"/>
          <p:cNvSpPr>
            <a:spLocks noGrp="1"/>
          </p:cNvSpPr>
          <p:nvPr>
            <p:ph type="title"/>
          </p:nvPr>
        </p:nvSpPr>
        <p:spPr/>
        <p:txBody>
          <a:bodyPr/>
          <a:lstStyle/>
          <a:p>
            <a:endParaRPr lang="en-US" altLang="en-US"/>
          </a:p>
        </p:txBody>
      </p:sp>
      <p:sp>
        <p:nvSpPr>
          <p:cNvPr id="323587" name="Content Placeholder 2"/>
          <p:cNvSpPr>
            <a:spLocks noGrp="1"/>
          </p:cNvSpPr>
          <p:nvPr>
            <p:ph idx="1"/>
          </p:nvPr>
        </p:nvSpPr>
        <p:spPr>
          <a:xfrm>
            <a:off x="0" y="0"/>
            <a:ext cx="8991600" cy="6126163"/>
          </a:xfrm>
        </p:spPr>
        <p:txBody>
          <a:bodyPr/>
          <a:lstStyle/>
          <a:p>
            <a:pPr algn="just"/>
            <a:r>
              <a:rPr lang="en-US" altLang="en-US" sz="2500" b="1"/>
              <a:t>4. Đối với các dự án thuộc diện quyết định chủ trương đầu tư ra nước ngoài, khi điều chỉnh các nội dung quy định tại khoản 1 Điều này, Bộ Kế hoạch và Đầu tư thực hiện thủ tục quyết định chủ trương đầu tư ra nước ngoài trước khi điều chỉnh Giấy chứng nhận đăng ký đầu tư ra nước ngoài.</a:t>
            </a:r>
          </a:p>
          <a:p>
            <a:pPr algn="just">
              <a:buFontTx/>
              <a:buNone/>
            </a:pPr>
            <a:endParaRPr lang="en-US" altLang="en-US" sz="2500" b="1"/>
          </a:p>
          <a:p>
            <a:pPr algn="just"/>
            <a:r>
              <a:rPr lang="en-US" altLang="en-US" sz="2500" b="1"/>
              <a:t>5. Trường hợp đề xuất của nhà đầu tư về việc điều chỉnh nội dung Giấy chứng nhận đăng ký đầu tư ra nước ngoài dẫn đến dự án đầu tư thuộc diện phải quyết định chủ trương đầu tư ra nước ngoài, Bộ Kế hoạch và Đầu tư thực hiện thủ tục quyết định chủ trương đầu tư ra nước ngoài trước khi điều chỉnh Giấy chứng nhận đăng ký đầu tư ra nước ngoài.</a:t>
            </a:r>
          </a:p>
          <a:p>
            <a:endParaRPr lang="en-US" altLang="en-US" sz="250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itle 1"/>
          <p:cNvSpPr>
            <a:spLocks noGrp="1"/>
          </p:cNvSpPr>
          <p:nvPr>
            <p:ph type="title"/>
          </p:nvPr>
        </p:nvSpPr>
        <p:spPr/>
        <p:txBody>
          <a:bodyPr/>
          <a:lstStyle/>
          <a:p>
            <a:endParaRPr lang="en-US" altLang="en-US"/>
          </a:p>
        </p:txBody>
      </p:sp>
      <p:sp>
        <p:nvSpPr>
          <p:cNvPr id="324611" name="Content Placeholder 2"/>
          <p:cNvSpPr>
            <a:spLocks noGrp="1"/>
          </p:cNvSpPr>
          <p:nvPr>
            <p:ph idx="1"/>
          </p:nvPr>
        </p:nvSpPr>
        <p:spPr>
          <a:xfrm>
            <a:off x="228600" y="1219200"/>
            <a:ext cx="8229600" cy="4525963"/>
          </a:xfrm>
        </p:spPr>
        <p:txBody>
          <a:bodyPr/>
          <a:lstStyle/>
          <a:p>
            <a:pPr algn="just"/>
            <a:r>
              <a:rPr lang="vi-VN" altLang="en-US" b="1"/>
              <a:t>Điều 17. </a:t>
            </a:r>
            <a:r>
              <a:rPr lang="en-US" altLang="en-US" b="1"/>
              <a:t>NĐ 83: </a:t>
            </a:r>
            <a:r>
              <a:rPr lang="vi-VN" altLang="en-US" b="1"/>
              <a:t>Trình tự, thủ tục điều chỉnh Giấy chứng nhận đăng ký đ</a:t>
            </a:r>
            <a:r>
              <a:rPr lang="en-US" altLang="en-US" b="1"/>
              <a:t>ầ</a:t>
            </a:r>
            <a:r>
              <a:rPr lang="vi-VN" altLang="en-US" b="1"/>
              <a:t>u tư ra nước ngoài</a:t>
            </a:r>
            <a:endParaRPr lang="en-US" altLang="en-US" b="1"/>
          </a:p>
          <a:p>
            <a:pPr algn="just"/>
            <a:endParaRPr lang="en-US" altLang="en-US" b="1"/>
          </a:p>
          <a:p>
            <a:pPr algn="just"/>
            <a:r>
              <a:rPr lang="vi-VN" altLang="en-US" b="1"/>
              <a:t>Điều 18.</a:t>
            </a:r>
            <a:r>
              <a:rPr lang="en-US" altLang="en-US" b="1"/>
              <a:t> NĐ 83: </a:t>
            </a:r>
            <a:r>
              <a:rPr lang="vi-VN" altLang="en-US" b="1"/>
              <a:t> Cấp, điều chỉnh Giấy chứng nhận đăng ký đầu tư ra nước ngoài thông qua Hệ thống thông tin quốc gia về đầu tư nước ngoà</a:t>
            </a:r>
            <a:r>
              <a:rPr lang="en-US" altLang="en-US" b="1"/>
              <a:t>i </a:t>
            </a:r>
            <a:r>
              <a:rPr lang="vi-VN" altLang="en-US" b="1"/>
              <a:t>vào Việt Nam và đầu tư của Việt Nam ra nước ngoài</a:t>
            </a:r>
            <a:endParaRPr lang="en-US" altLang="en-US"/>
          </a:p>
          <a:p>
            <a:pPr algn="just"/>
            <a:endParaRPr lang="en-US" altLang="en-US"/>
          </a:p>
          <a:p>
            <a:endParaRPr lang="en-US" altLang="en-US"/>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p:nvPr>
        </p:nvSpPr>
        <p:spPr/>
        <p:txBody>
          <a:bodyPr/>
          <a:lstStyle/>
          <a:p>
            <a:endParaRPr lang="en-US" altLang="en-US"/>
          </a:p>
        </p:txBody>
      </p:sp>
      <p:sp>
        <p:nvSpPr>
          <p:cNvPr id="325635" name="Content Placeholder 2"/>
          <p:cNvSpPr>
            <a:spLocks noGrp="1"/>
          </p:cNvSpPr>
          <p:nvPr>
            <p:ph idx="1"/>
          </p:nvPr>
        </p:nvSpPr>
        <p:spPr>
          <a:xfrm>
            <a:off x="152400" y="0"/>
            <a:ext cx="8839200" cy="6126163"/>
          </a:xfrm>
        </p:spPr>
        <p:txBody>
          <a:bodyPr/>
          <a:lstStyle/>
          <a:p>
            <a:pPr algn="just">
              <a:buFontTx/>
              <a:buNone/>
            </a:pPr>
            <a:r>
              <a:rPr lang="en-US" altLang="en-US" sz="2500" b="1">
                <a:solidFill>
                  <a:srgbClr val="FF0000"/>
                </a:solidFill>
              </a:rPr>
              <a:t>Điều 62. Chấm dứt dự án đầu tư ra nước ngoài</a:t>
            </a:r>
          </a:p>
          <a:p>
            <a:pPr algn="just"/>
            <a:r>
              <a:rPr lang="en-US" altLang="en-US" sz="2500" b="1"/>
              <a:t>1. Dự án đầu tư ra nước ngoài chấm dứt hoạt động trong các trường hợp sau đây:</a:t>
            </a:r>
          </a:p>
          <a:p>
            <a:pPr algn="just"/>
            <a:r>
              <a:rPr lang="en-US" altLang="en-US" sz="2500" b="1"/>
              <a:t>a) Nhà đầu tư quyết định chấm dứt hoạt động của dự án;</a:t>
            </a:r>
          </a:p>
          <a:p>
            <a:pPr algn="just"/>
            <a:r>
              <a:rPr lang="en-US" altLang="en-US" sz="2500" b="1"/>
              <a:t>b) Hết thời hạn hoạt động của dự án đầu tư;</a:t>
            </a:r>
          </a:p>
          <a:p>
            <a:pPr algn="just"/>
            <a:r>
              <a:rPr lang="en-US" altLang="en-US" sz="2500" b="1"/>
              <a:t>c) Theo các điều kiện chấm dứt hoạt động được quy định trong hợp đồng, điều lệ doanh nghiệp;</a:t>
            </a:r>
          </a:p>
          <a:p>
            <a:pPr algn="just"/>
            <a:r>
              <a:rPr lang="en-US" altLang="en-US" sz="2500" b="1"/>
              <a:t>d) Nhà đầu tư chuyển nhượng toàn bộ vốn đầu tư ở nước ngoài cho nhà đầu tư nước ngoài;</a:t>
            </a:r>
          </a:p>
          <a:p>
            <a:pPr algn="just"/>
            <a:r>
              <a:rPr lang="en-US" altLang="en-US" sz="2500" b="1"/>
              <a:t>đ) Quá thời hạn 12 tháng kể từ ngày được cấp Giấy chứng nhận đăng ký đầu tư ra nước ngoài mà dự án đầu tư không được nước tiếp nhận đầu tư chấp thuận, hoặc quá thời hạn 12 tháng kể từ ngày dự án đầu tư được cơ quan có thẩm quyền của nước tiếp nhận đầu tư chấp thuận mà dự án đầu tư không được triển khai;</a:t>
            </a:r>
          </a:p>
          <a:p>
            <a:pPr algn="just"/>
            <a:endParaRPr lang="en-US" altLang="en-US" sz="2500" b="1"/>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itle 1"/>
          <p:cNvSpPr>
            <a:spLocks noGrp="1"/>
          </p:cNvSpPr>
          <p:nvPr>
            <p:ph type="title"/>
          </p:nvPr>
        </p:nvSpPr>
        <p:spPr/>
        <p:txBody>
          <a:bodyPr/>
          <a:lstStyle/>
          <a:p>
            <a:endParaRPr lang="en-US" altLang="en-US"/>
          </a:p>
        </p:txBody>
      </p:sp>
      <p:sp>
        <p:nvSpPr>
          <p:cNvPr id="326659" name="Content Placeholder 2"/>
          <p:cNvSpPr>
            <a:spLocks noGrp="1"/>
          </p:cNvSpPr>
          <p:nvPr>
            <p:ph idx="1"/>
          </p:nvPr>
        </p:nvSpPr>
        <p:spPr>
          <a:xfrm>
            <a:off x="0" y="0"/>
            <a:ext cx="8991600" cy="6126163"/>
          </a:xfrm>
        </p:spPr>
        <p:txBody>
          <a:bodyPr/>
          <a:lstStyle/>
          <a:p>
            <a:pPr algn="just"/>
            <a:r>
              <a:rPr lang="en-US" altLang="en-US" sz="2400" b="1"/>
              <a:t>e) Quá thời hạn 12 tháng kể từ ngày được cấp Giấy chứng nhận đăng ký đầu tư mà nhà đầu tư không thực hiện hoặc không có khả năng thực hiện dự án theo tiến độ đăng ký với cơ quan quản lý nhà nước và không thực hiện thủ tục điều chỉnh tiến độ đầu tư;</a:t>
            </a:r>
          </a:p>
          <a:p>
            <a:pPr algn="just"/>
            <a:r>
              <a:rPr lang="en-US" altLang="en-US" sz="2400" b="1"/>
              <a:t>g) Quá thời hạn 12 tháng kể từ ngày có báo cáo quyết toán thuế hoặc văn bản có giá trị pháp lý tương đương theo quy định của pháp luật nước tiếp nhận đầu tư mà nhà đầu tư không có văn bản báo cáo về tình hình hoạt động của dự án đầu tư;</a:t>
            </a:r>
          </a:p>
          <a:p>
            <a:pPr algn="just"/>
            <a:r>
              <a:rPr lang="en-US" altLang="en-US" sz="2400" b="1"/>
              <a:t>h) Tổ chức kinh tế ở nước ngoài bị giải thể hoặc phá sản theo quy định của pháp luật nước tiếp nhận đầu tư;</a:t>
            </a:r>
          </a:p>
          <a:p>
            <a:pPr algn="just"/>
            <a:r>
              <a:rPr lang="en-US" altLang="en-US" sz="2400" b="1"/>
              <a:t>i) Theo bản án, quyết định của Tòa án, Trọng tài.</a:t>
            </a:r>
          </a:p>
          <a:p>
            <a:pPr algn="just">
              <a:buFontTx/>
              <a:buNone/>
            </a:pPr>
            <a:endParaRPr lang="en-US" altLang="en-US" sz="2400" b="1"/>
          </a:p>
          <a:p>
            <a:pPr algn="just">
              <a:buFontTx/>
              <a:buNone/>
            </a:pPr>
            <a:r>
              <a:rPr lang="en-US" altLang="en-US" sz="2400" b="1"/>
              <a:t>2. Bộ Kế hoạch và Đầu tư quyết định chấm dứt hiệu lực của Giấy chứng nhận đăng ký đầu tư ra nước ngoài trong các trường hợp quy định tại khoản 1 Điều này.</a:t>
            </a:r>
          </a:p>
          <a:p>
            <a:endParaRPr lang="en-US" altLang="en-US" sz="240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itle 1"/>
          <p:cNvSpPr>
            <a:spLocks noGrp="1"/>
          </p:cNvSpPr>
          <p:nvPr>
            <p:ph type="title"/>
          </p:nvPr>
        </p:nvSpPr>
        <p:spPr/>
        <p:txBody>
          <a:bodyPr/>
          <a:lstStyle/>
          <a:p>
            <a:endParaRPr lang="en-US" altLang="en-US"/>
          </a:p>
        </p:txBody>
      </p:sp>
      <p:sp>
        <p:nvSpPr>
          <p:cNvPr id="327683" name="Content Placeholder 2"/>
          <p:cNvSpPr>
            <a:spLocks noGrp="1"/>
          </p:cNvSpPr>
          <p:nvPr>
            <p:ph idx="1"/>
          </p:nvPr>
        </p:nvSpPr>
        <p:spPr/>
        <p:txBody>
          <a:bodyPr/>
          <a:lstStyle/>
          <a:p>
            <a:pPr algn="just"/>
            <a:r>
              <a:rPr lang="vi-VN" altLang="en-US" b="1"/>
              <a:t>Điều 25. </a:t>
            </a:r>
            <a:r>
              <a:rPr lang="en-US" altLang="en-US" b="1"/>
              <a:t>NĐ 83: </a:t>
            </a:r>
            <a:r>
              <a:rPr lang="vi-VN" altLang="en-US" b="1"/>
              <a:t>Chấm dứt dự án đầu tư ra nước ngoài</a:t>
            </a:r>
            <a:endParaRPr lang="en-US" altLang="en-US"/>
          </a:p>
          <a:p>
            <a:endParaRPr lang="en-US" altLang="en-US"/>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le 1"/>
          <p:cNvSpPr>
            <a:spLocks noGrp="1"/>
          </p:cNvSpPr>
          <p:nvPr>
            <p:ph type="title"/>
          </p:nvPr>
        </p:nvSpPr>
        <p:spPr/>
        <p:txBody>
          <a:bodyPr/>
          <a:lstStyle/>
          <a:p>
            <a:endParaRPr lang="en-US" altLang="en-US"/>
          </a:p>
        </p:txBody>
      </p:sp>
      <p:sp>
        <p:nvSpPr>
          <p:cNvPr id="328707" name="Content Placeholder 2"/>
          <p:cNvSpPr>
            <a:spLocks noGrp="1"/>
          </p:cNvSpPr>
          <p:nvPr>
            <p:ph idx="1"/>
          </p:nvPr>
        </p:nvSpPr>
        <p:spPr>
          <a:xfrm>
            <a:off x="0" y="0"/>
            <a:ext cx="8686800" cy="6126163"/>
          </a:xfrm>
        </p:spPr>
        <p:txBody>
          <a:bodyPr/>
          <a:lstStyle/>
          <a:p>
            <a:pPr>
              <a:buFontTx/>
              <a:buNone/>
            </a:pPr>
            <a:r>
              <a:rPr lang="en-US" altLang="en-US" b="1">
                <a:solidFill>
                  <a:srgbClr val="FF0000"/>
                </a:solidFill>
              </a:rPr>
              <a:t>	TRIỂN KHAI HOẠT ĐỘNG ĐẦU TƯ Ở NƯỚC NGOÀI</a:t>
            </a:r>
          </a:p>
          <a:p>
            <a:pPr algn="just"/>
            <a:endParaRPr lang="en-US" altLang="en-US" b="1"/>
          </a:p>
          <a:p>
            <a:pPr algn="just"/>
            <a:r>
              <a:rPr lang="en-US" altLang="en-US" b="1"/>
              <a:t>Điều 63. Mở tài khoản vốn đầu tư ra nước ngoài </a:t>
            </a:r>
          </a:p>
          <a:p>
            <a:pPr algn="just"/>
            <a:r>
              <a:rPr lang="en-US" altLang="en-US" b="1"/>
              <a:t>Điều 64. Chuyển vốn đầu tư ra nước ngoài</a:t>
            </a:r>
          </a:p>
          <a:p>
            <a:pPr algn="just"/>
            <a:r>
              <a:rPr lang="en-US" altLang="en-US" b="1"/>
              <a:t>Điều 65. Chuyển lợi nhuận về nước </a:t>
            </a:r>
          </a:p>
          <a:p>
            <a:pPr algn="just"/>
            <a:r>
              <a:rPr lang="en-US" altLang="en-US" b="1"/>
              <a:t>Điều 66. Sử dụng lợi nhuận để đầu tư ở nước ngoài</a:t>
            </a:r>
          </a:p>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a:p>
        </p:txBody>
      </p:sp>
      <p:sp>
        <p:nvSpPr>
          <p:cNvPr id="35843" name="Content Placeholder 2"/>
          <p:cNvSpPr>
            <a:spLocks noGrp="1"/>
          </p:cNvSpPr>
          <p:nvPr>
            <p:ph idx="1"/>
          </p:nvPr>
        </p:nvSpPr>
        <p:spPr>
          <a:xfrm>
            <a:off x="0" y="152400"/>
            <a:ext cx="8955088" cy="6132513"/>
          </a:xfrm>
        </p:spPr>
        <p:txBody>
          <a:bodyPr/>
          <a:lstStyle/>
          <a:p>
            <a:pPr algn="just">
              <a:buFont typeface="Wingdings" panose="05000000000000000000" pitchFamily="2" charset="2"/>
              <a:buNone/>
            </a:pPr>
            <a:r>
              <a:rPr lang="en-US" altLang="en-US" sz="3400" b="1">
                <a:solidFill>
                  <a:srgbClr val="FF0000"/>
                </a:solidFill>
              </a:rPr>
              <a:t>*  Theo tính chất sử dụng vốn đầu tư</a:t>
            </a:r>
          </a:p>
          <a:p>
            <a:pPr algn="just"/>
            <a:r>
              <a:rPr lang="en-US" altLang="en-US" sz="3400" b="1" i="1">
                <a:solidFill>
                  <a:srgbClr val="00B0F0"/>
                </a:solidFill>
              </a:rPr>
              <a:t>Đầu tư phát triển</a:t>
            </a:r>
            <a:r>
              <a:rPr lang="en-US" altLang="en-US" sz="3400" b="1">
                <a:solidFill>
                  <a:srgbClr val="00B0F0"/>
                </a:solidFill>
              </a:rPr>
              <a:t>: </a:t>
            </a:r>
            <a:r>
              <a:rPr lang="en-US" altLang="en-US" sz="3400" b="1"/>
              <a:t>là phương thức đầu tư trực tiếp, trong đó việc bỏ vốn nhằm gia tăng giá trị tài sản. </a:t>
            </a:r>
          </a:p>
          <a:p>
            <a:pPr algn="just">
              <a:buFont typeface="Wingdings" panose="05000000000000000000" pitchFamily="2" charset="2"/>
              <a:buNone/>
            </a:pPr>
            <a:endParaRPr lang="en-US" altLang="en-US" sz="3400" b="1"/>
          </a:p>
          <a:p>
            <a:pPr algn="just"/>
            <a:r>
              <a:rPr lang="en-US" altLang="en-US" sz="3400" b="1" i="1">
                <a:solidFill>
                  <a:srgbClr val="00B0F0"/>
                </a:solidFill>
              </a:rPr>
              <a:t>Đầu  tư  chuyển  dịch</a:t>
            </a:r>
            <a:r>
              <a:rPr lang="en-US" altLang="en-US" sz="3400" b="1"/>
              <a:t>:  là  phương  thức  đầu  tư  trực  tiếp,  trong  đó  việc  bỏ  vốn  nhằm chuyển dịch quyền SH giá trị TS (mua cổ phiếu, trái phiếu) </a:t>
            </a:r>
          </a:p>
          <a:p>
            <a:pPr algn="just">
              <a:buFont typeface="Wingdings" panose="05000000000000000000" pitchFamily="2" charset="2"/>
              <a:buNone/>
            </a:pPr>
            <a:endParaRPr lang="en-US" altLang="en-US" sz="2200" b="1">
              <a:solidFill>
                <a:srgbClr val="FF0000"/>
              </a:solidFil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lstStyle/>
          <a:p>
            <a:endParaRPr lang="en-US" altLang="en-US"/>
          </a:p>
        </p:txBody>
      </p:sp>
      <p:sp>
        <p:nvSpPr>
          <p:cNvPr id="329731" name="Content Placeholder 2"/>
          <p:cNvSpPr>
            <a:spLocks noGrp="1"/>
          </p:cNvSpPr>
          <p:nvPr>
            <p:ph idx="1"/>
          </p:nvPr>
        </p:nvSpPr>
        <p:spPr>
          <a:xfrm>
            <a:off x="0" y="0"/>
            <a:ext cx="8991600" cy="6126163"/>
          </a:xfrm>
        </p:spPr>
        <p:txBody>
          <a:bodyPr/>
          <a:lstStyle/>
          <a:p>
            <a:pPr algn="just">
              <a:buFontTx/>
              <a:buNone/>
            </a:pPr>
            <a:r>
              <a:rPr lang="en-US" altLang="en-US" b="1"/>
              <a:t>Điều 63. Mở tài khoản vốn đầu tư ra nước ngoài </a:t>
            </a:r>
          </a:p>
          <a:p>
            <a:pPr algn="just"/>
            <a:r>
              <a:rPr lang="en-US" altLang="en-US" b="1"/>
              <a:t>G</a:t>
            </a:r>
            <a:r>
              <a:rPr lang="vi-VN" altLang="en-US" b="1"/>
              <a:t>iao dịch chuyển </a:t>
            </a:r>
            <a:r>
              <a:rPr lang="en-US" altLang="en-US" b="1"/>
              <a:t>tiền</a:t>
            </a:r>
            <a:r>
              <a:rPr lang="vi-VN" altLang="en-US" b="1"/>
              <a:t> từ Việt Nam ra nước ngoài và từ nước ngoài vào Việt Nam liên quan đến </a:t>
            </a:r>
            <a:r>
              <a:rPr lang="en-US" altLang="en-US" b="1"/>
              <a:t>hoạt động</a:t>
            </a:r>
            <a:r>
              <a:rPr lang="vi-VN" altLang="en-US" b="1"/>
              <a:t> đầu tư</a:t>
            </a:r>
            <a:r>
              <a:rPr lang="en-US" altLang="en-US" b="1"/>
              <a:t> ra nước ngoài phải </a:t>
            </a:r>
            <a:r>
              <a:rPr lang="vi-VN" altLang="en-US" b="1"/>
              <a:t>được thực hiện thông qua một tài khoản</a:t>
            </a:r>
            <a:r>
              <a:rPr lang="en-US" altLang="en-US" b="1"/>
              <a:t> vốn riêng </a:t>
            </a:r>
            <a:r>
              <a:rPr lang="vi-VN" altLang="en-US" b="1"/>
              <a:t>mở tại một tổ chức tín dụng được phé</a:t>
            </a:r>
            <a:r>
              <a:rPr lang="en-US" altLang="en-US" b="1"/>
              <a:t>p</a:t>
            </a:r>
            <a:r>
              <a:rPr lang="vi-VN" altLang="en-US" b="1"/>
              <a:t> tại Việt Nam v</a:t>
            </a:r>
            <a:r>
              <a:rPr lang="en-US" altLang="en-US" b="1"/>
              <a:t>à phải </a:t>
            </a:r>
            <a:r>
              <a:rPr lang="vi-VN" altLang="en-US" b="1"/>
              <a:t>đăng ký tại Ngân hàng </a:t>
            </a:r>
            <a:r>
              <a:rPr lang="en-US" altLang="en-US" b="1"/>
              <a:t>N</a:t>
            </a:r>
            <a:r>
              <a:rPr lang="vi-VN" altLang="en-US" b="1"/>
              <a:t>hà nước</a:t>
            </a:r>
            <a:r>
              <a:rPr lang="en-US" altLang="en-US" b="1"/>
              <a:t> Việt Nam theo quy định của pháp luật về quản lý ngoại hối.</a:t>
            </a:r>
          </a:p>
          <a:p>
            <a:endParaRPr lang="en-US" altLang="en-US"/>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itle 1"/>
          <p:cNvSpPr>
            <a:spLocks noGrp="1"/>
          </p:cNvSpPr>
          <p:nvPr>
            <p:ph type="title"/>
          </p:nvPr>
        </p:nvSpPr>
        <p:spPr/>
        <p:txBody>
          <a:bodyPr/>
          <a:lstStyle/>
          <a:p>
            <a:endParaRPr lang="en-US" altLang="en-US"/>
          </a:p>
        </p:txBody>
      </p:sp>
      <p:sp>
        <p:nvSpPr>
          <p:cNvPr id="330755" name="Content Placeholder 2"/>
          <p:cNvSpPr>
            <a:spLocks noGrp="1"/>
          </p:cNvSpPr>
          <p:nvPr>
            <p:ph idx="1"/>
          </p:nvPr>
        </p:nvSpPr>
        <p:spPr>
          <a:xfrm>
            <a:off x="0" y="0"/>
            <a:ext cx="9144000" cy="6126163"/>
          </a:xfrm>
        </p:spPr>
        <p:txBody>
          <a:bodyPr/>
          <a:lstStyle/>
          <a:p>
            <a:pPr algn="just">
              <a:buFontTx/>
              <a:buNone/>
            </a:pPr>
            <a:r>
              <a:rPr lang="en-US" altLang="en-US" sz="2100" b="1">
                <a:solidFill>
                  <a:srgbClr val="FF0000"/>
                </a:solidFill>
              </a:rPr>
              <a:t>Điều 64. Chuyển vốn đầu tư ra nước ngoài</a:t>
            </a:r>
          </a:p>
          <a:p>
            <a:pPr algn="just"/>
            <a:r>
              <a:rPr lang="en-US" altLang="en-US" sz="2100" b="1"/>
              <a:t>1. Nhà đầu tư được chuyển vốn đầu tư ra nước ngoài để thực hiện hoạt động đầu tư khi đáp ứng các điều kiện sau đây:</a:t>
            </a:r>
          </a:p>
          <a:p>
            <a:pPr algn="just"/>
            <a:r>
              <a:rPr lang="en-US" altLang="en-US" sz="2100" b="1"/>
              <a:t>a) Đã được cấp Giấy chứng nhận đăng ký đầu tư ra nước ngoài, trừ trường hợp quy định tại khoản 3 Điều này;</a:t>
            </a:r>
          </a:p>
          <a:p>
            <a:pPr algn="just"/>
            <a:r>
              <a:rPr lang="en-US" altLang="en-US" sz="2100" b="1"/>
              <a:t>b) Hoạt động đầu tư đã được cơ quan có thẩm quyền của nước tiếp nhận đầu tư chấp thuận hoặc cấp phép. Trường hợp pháp luật của nước tiếp nhận đầu tư không quy định về việc cấp phép đầu tư hoặc chấp thuận đầu tư, nhà đầu tư phải có tài liệu chứng minh quyền hoạt động đầu tư tại nước tiếp nhận đầu tư;</a:t>
            </a:r>
          </a:p>
          <a:p>
            <a:pPr algn="just"/>
            <a:r>
              <a:rPr lang="en-US" altLang="en-US" sz="2100" b="1"/>
              <a:t>c) Có tài khoản vốn theo quy định tại Điều 63 của Luật này.</a:t>
            </a:r>
          </a:p>
          <a:p>
            <a:pPr algn="just">
              <a:buFontTx/>
              <a:buNone/>
            </a:pPr>
            <a:endParaRPr lang="en-US" altLang="en-US" sz="2100" b="1"/>
          </a:p>
          <a:p>
            <a:pPr algn="just"/>
            <a:r>
              <a:rPr lang="en-US" altLang="en-US" sz="2100" b="1"/>
              <a:t>2. Việc chuyển vốn đầu tư ra nước ngoài phải tuân thủ các quy định của pháp luật về quản lý ngoại hối, xuất khẩu, chuyển giao công nghệ và quy định khác của pháp luật có liên quan. </a:t>
            </a:r>
          </a:p>
          <a:p>
            <a:pPr algn="just">
              <a:buFontTx/>
              <a:buNone/>
            </a:pPr>
            <a:endParaRPr lang="en-US" altLang="en-US" sz="2100" b="1"/>
          </a:p>
          <a:p>
            <a:pPr algn="just"/>
            <a:r>
              <a:rPr lang="en-US" altLang="en-US" sz="2100" b="1"/>
              <a:t>3. Nhà đầu tư được chuyển ngoại tệ hoặc hàng hóa, máy móc, thiết bị ra nước ngoài để phục vụ cho hoạt động khảo sát, nghiên cứu, thăm dò thị trường và thực hiện hoạt động chuẩn bị đầu tư khác theo quy định của Chính phủ.</a:t>
            </a:r>
          </a:p>
          <a:p>
            <a:pPr algn="just"/>
            <a:endParaRPr lang="en-US" altLang="en-US" sz="2100" b="1"/>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1"/>
          <p:cNvSpPr>
            <a:spLocks noGrp="1"/>
          </p:cNvSpPr>
          <p:nvPr>
            <p:ph type="title"/>
          </p:nvPr>
        </p:nvSpPr>
        <p:spPr/>
        <p:txBody>
          <a:bodyPr/>
          <a:lstStyle/>
          <a:p>
            <a:endParaRPr lang="en-US" altLang="en-US"/>
          </a:p>
        </p:txBody>
      </p:sp>
      <p:sp>
        <p:nvSpPr>
          <p:cNvPr id="331779" name="Content Placeholder 2"/>
          <p:cNvSpPr>
            <a:spLocks noGrp="1"/>
          </p:cNvSpPr>
          <p:nvPr>
            <p:ph idx="1"/>
          </p:nvPr>
        </p:nvSpPr>
        <p:spPr>
          <a:xfrm>
            <a:off x="0" y="0"/>
            <a:ext cx="9144000" cy="6126163"/>
          </a:xfrm>
        </p:spPr>
        <p:txBody>
          <a:bodyPr/>
          <a:lstStyle/>
          <a:p>
            <a:pPr algn="just">
              <a:buFontTx/>
              <a:buNone/>
            </a:pPr>
            <a:r>
              <a:rPr lang="en-US" altLang="en-US" sz="2500" b="1">
                <a:solidFill>
                  <a:srgbClr val="FF0000"/>
                </a:solidFill>
              </a:rPr>
              <a:t>Điều 65. Chuyển lợi nhuận về nước </a:t>
            </a:r>
          </a:p>
          <a:p>
            <a:pPr algn="just"/>
            <a:r>
              <a:rPr lang="en-US" altLang="en-US" sz="2500" b="1"/>
              <a:t>1. Trừ trường hợp sử dụng lợi nhuận để đầu tư ở nước ngoài theo quy định tại Điều 66 của Luật này, trong thời hạn 06 tháng kể từ ngày có báo cáo quyết toán thuế hoặc văn bản có giá trị pháp lý tương đương theo quy định của pháp luật nước tiếp nhận đầu tư, nhà đầu tư phải chuyển toàn bộ lợi nhuận thu được và các khoản thu nhập khác từ đầu tư ở nước ngoài về Việt Nam.</a:t>
            </a:r>
          </a:p>
          <a:p>
            <a:pPr algn="just"/>
            <a:endParaRPr lang="en-US" altLang="en-US" sz="2500" b="1"/>
          </a:p>
          <a:p>
            <a:pPr algn="just"/>
            <a:r>
              <a:rPr lang="en-US" altLang="en-US" sz="2500" b="1"/>
              <a:t>2. Trong thời hạn quy định tại khoản 1 Điều này mà chưa chuyển lợi nhuận và các khoản thu nhập khác về Việt Nam, nhà đầu tư phải có văn bản báo cáo Bộ Kế hoạch và Đầu tư và Ngân hàng Nhà nước Việt Nam. Thời hạn chuyển lợi nhuận về nước được gia hạn không quá hai lần, mỗi lần không quá 06 tháng và phải được Bộ Kế hoạch và Đầu tư chấp thuận bằng văn bản.</a:t>
            </a:r>
          </a:p>
          <a:p>
            <a:pPr algn="just"/>
            <a:endParaRPr lang="en-US" altLang="en-US" sz="2500" b="1"/>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itle 1"/>
          <p:cNvSpPr>
            <a:spLocks noGrp="1"/>
          </p:cNvSpPr>
          <p:nvPr>
            <p:ph type="title"/>
          </p:nvPr>
        </p:nvSpPr>
        <p:spPr/>
        <p:txBody>
          <a:bodyPr/>
          <a:lstStyle/>
          <a:p>
            <a:endParaRPr lang="en-US" altLang="en-US"/>
          </a:p>
        </p:txBody>
      </p:sp>
      <p:sp>
        <p:nvSpPr>
          <p:cNvPr id="332803" name="Content Placeholder 2"/>
          <p:cNvSpPr>
            <a:spLocks noGrp="1"/>
          </p:cNvSpPr>
          <p:nvPr>
            <p:ph idx="1"/>
          </p:nvPr>
        </p:nvSpPr>
        <p:spPr>
          <a:xfrm>
            <a:off x="0" y="457200"/>
            <a:ext cx="8991600" cy="6629400"/>
          </a:xfrm>
        </p:spPr>
        <p:txBody>
          <a:bodyPr/>
          <a:lstStyle/>
          <a:p>
            <a:pPr algn="just">
              <a:buFontTx/>
              <a:buNone/>
            </a:pPr>
            <a:r>
              <a:rPr lang="en-US" altLang="en-US" sz="2500" b="1"/>
              <a:t>	</a:t>
            </a:r>
            <a:r>
              <a:rPr lang="en-US" altLang="en-US" sz="2500" b="1">
                <a:solidFill>
                  <a:srgbClr val="FF0000"/>
                </a:solidFill>
              </a:rPr>
              <a:t>Điều 66. Sử dụng lợi nhuận để đầu tư ở nước ngoài</a:t>
            </a:r>
          </a:p>
          <a:p>
            <a:pPr algn="just"/>
            <a:r>
              <a:rPr lang="en-US" altLang="en-US" sz="2500" b="1"/>
              <a:t>1. Nhà đầu tư sử dụng lợi nhuận thu được từ hoạt động đầu tư ở nước ngoài để tăng vốn, mở rộng hoạt động đầu tư ở nước ngoài phải thực hiện thủ tục điều chỉnh Giấy chứng nhận đăng ký đầu tư ra nước ngoài và báo cáo Ngân hàng Nhà nước Việt Nam.</a:t>
            </a:r>
          </a:p>
          <a:p>
            <a:pPr algn="just">
              <a:buFontTx/>
              <a:buNone/>
            </a:pPr>
            <a:endParaRPr lang="en-US" altLang="en-US" sz="2500" b="1"/>
          </a:p>
          <a:p>
            <a:pPr algn="just"/>
            <a:r>
              <a:rPr lang="en-US" altLang="en-US" sz="2500" b="1"/>
              <a:t>2. Trường hợp dùng lợi nhuận thu được từ dự án đầu tư ở nước ngoài để thực hiện dự án đầu tư khác ở nước ngoài thì nhà đầu tư phải thực hiện thủ tục cấp Giấy chứng nhận đăng ký đầu tư ra nước ngoài cho dự án đầu tư đó và phải đăng ký tài khoản vốn, tiến độ chuyển vốn đầu tư bằng tiền với Ngân hàng Nhà nước Việt Nam.  </a:t>
            </a:r>
          </a:p>
          <a:p>
            <a:pPr algn="just"/>
            <a:endParaRPr lang="en-US" altLang="en-US" sz="2500" b="1"/>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p:nvPr>
        </p:nvSpPr>
        <p:spPr/>
        <p:txBody>
          <a:bodyPr/>
          <a:lstStyle/>
          <a:p>
            <a:endParaRPr lang="en-US" altLang="en-US"/>
          </a:p>
        </p:txBody>
      </p:sp>
      <p:sp>
        <p:nvSpPr>
          <p:cNvPr id="333827" name="Content Placeholder 2"/>
          <p:cNvSpPr>
            <a:spLocks noGrp="1"/>
          </p:cNvSpPr>
          <p:nvPr>
            <p:ph idx="1"/>
          </p:nvPr>
        </p:nvSpPr>
        <p:spPr>
          <a:xfrm>
            <a:off x="0" y="152400"/>
            <a:ext cx="9144000" cy="5973763"/>
          </a:xfrm>
        </p:spPr>
        <p:txBody>
          <a:bodyPr/>
          <a:lstStyle/>
          <a:p>
            <a:r>
              <a:rPr lang="en-US" altLang="en-US" b="1">
                <a:solidFill>
                  <a:srgbClr val="00B0F0"/>
                </a:solidFill>
              </a:rPr>
              <a:t>Phần B. ĐẦU TƯ GIÁN TiẾP RA NƯỚC NGOÀI</a:t>
            </a:r>
          </a:p>
          <a:p>
            <a:endParaRPr lang="en-US" altLang="en-US" b="1">
              <a:solidFill>
                <a:srgbClr val="00B0F0"/>
              </a:solidFill>
            </a:endParaRPr>
          </a:p>
          <a:p>
            <a:pPr algn="just">
              <a:buFontTx/>
              <a:buNone/>
            </a:pPr>
            <a:r>
              <a:rPr lang="en-US" altLang="en-US"/>
              <a:t>	</a:t>
            </a:r>
            <a:r>
              <a:rPr lang="vi-VN" altLang="en-US" b="1">
                <a:solidFill>
                  <a:srgbClr val="FF0000"/>
                </a:solidFill>
              </a:rPr>
              <a:t>Đầu tư gián tiếp ra nước ngoài </a:t>
            </a:r>
            <a:r>
              <a:rPr lang="vi-VN" altLang="en-US" b="1"/>
              <a:t>là hoạt động đầu tư ra nước ngoài dưới hình thức mua, bán chứng khoán, các giấy tờ có giá khác hoặc đầu tư thông qua các quỹ đầu tư chứng khoán, các định chế tài chính trung gian khác ở nước ngoài.</a:t>
            </a:r>
            <a:endParaRPr lang="en-US" altLang="en-US" b="1"/>
          </a:p>
          <a:p>
            <a:pPr>
              <a:buFontTx/>
              <a:buNone/>
            </a:pPr>
            <a:endParaRPr lang="en-US" altLang="en-US" b="1">
              <a:solidFill>
                <a:srgbClr val="00B0F0"/>
              </a:solidFill>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itle 1"/>
          <p:cNvSpPr>
            <a:spLocks noGrp="1"/>
          </p:cNvSpPr>
          <p:nvPr>
            <p:ph type="title"/>
          </p:nvPr>
        </p:nvSpPr>
        <p:spPr/>
        <p:txBody>
          <a:bodyPr/>
          <a:lstStyle/>
          <a:p>
            <a:endParaRPr lang="en-US" altLang="en-US"/>
          </a:p>
        </p:txBody>
      </p:sp>
      <p:sp>
        <p:nvSpPr>
          <p:cNvPr id="334851" name="Content Placeholder 2"/>
          <p:cNvSpPr>
            <a:spLocks noGrp="1"/>
          </p:cNvSpPr>
          <p:nvPr>
            <p:ph idx="1"/>
          </p:nvPr>
        </p:nvSpPr>
        <p:spPr>
          <a:xfrm>
            <a:off x="0" y="304800"/>
            <a:ext cx="8915400" cy="5821363"/>
          </a:xfrm>
        </p:spPr>
        <p:txBody>
          <a:bodyPr/>
          <a:lstStyle/>
          <a:p>
            <a:pPr algn="just">
              <a:buFontTx/>
              <a:buNone/>
            </a:pPr>
            <a:r>
              <a:rPr lang="vi-VN" altLang="en-US" b="1"/>
              <a:t>Nhà đầu tư gồm các đối tượng sau:</a:t>
            </a:r>
            <a:endParaRPr lang="en-US" altLang="en-US" b="1"/>
          </a:p>
          <a:p>
            <a:pPr algn="just"/>
            <a:endParaRPr lang="en-US" altLang="en-US" b="1"/>
          </a:p>
          <a:p>
            <a:pPr algn="just"/>
            <a:r>
              <a:rPr lang="vi-VN" altLang="en-US" b="1"/>
              <a:t>a) Tổ chức kinh tế theo quy định tại Khoản 16 Điều 3 Luật Đầu tư;</a:t>
            </a:r>
            <a:endParaRPr lang="en-US" altLang="en-US" b="1"/>
          </a:p>
          <a:p>
            <a:pPr algn="just">
              <a:buFontTx/>
              <a:buNone/>
            </a:pPr>
            <a:endParaRPr lang="en-US" altLang="en-US" b="1"/>
          </a:p>
          <a:p>
            <a:pPr algn="just"/>
            <a:r>
              <a:rPr lang="vi-VN" altLang="en-US" b="1"/>
              <a:t>b) Cá nhân có quốc tịch Việt Nam thuộc đối tượng được tham gia chương trình thưởng cổ phiếu phát hành ở nước ngoài.</a:t>
            </a:r>
            <a:endParaRPr lang="en-US" altLang="en-US" b="1"/>
          </a:p>
          <a:p>
            <a:pPr algn="just"/>
            <a:endParaRPr lang="en-US" altLang="en-US" b="1"/>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itle 1"/>
          <p:cNvSpPr>
            <a:spLocks noGrp="1"/>
          </p:cNvSpPr>
          <p:nvPr>
            <p:ph type="title"/>
          </p:nvPr>
        </p:nvSpPr>
        <p:spPr/>
        <p:txBody>
          <a:bodyPr/>
          <a:lstStyle/>
          <a:p>
            <a:endParaRPr lang="en-US" altLang="en-US"/>
          </a:p>
        </p:txBody>
      </p:sp>
      <p:sp>
        <p:nvSpPr>
          <p:cNvPr id="335875" name="Content Placeholder 2"/>
          <p:cNvSpPr>
            <a:spLocks noGrp="1"/>
          </p:cNvSpPr>
          <p:nvPr>
            <p:ph idx="1"/>
          </p:nvPr>
        </p:nvSpPr>
        <p:spPr>
          <a:xfrm>
            <a:off x="228600" y="0"/>
            <a:ext cx="8915400" cy="4525963"/>
          </a:xfrm>
        </p:spPr>
        <p:txBody>
          <a:bodyPr/>
          <a:lstStyle/>
          <a:p>
            <a:pPr algn="just">
              <a:buFontTx/>
              <a:buNone/>
            </a:pPr>
            <a:r>
              <a:rPr lang="vi-VN" altLang="en-US" sz="2600" b="1"/>
              <a:t>Lư</a:t>
            </a:r>
            <a:r>
              <a:rPr lang="en-US" altLang="en-US" sz="2600" b="1"/>
              <a:t>u ý: </a:t>
            </a:r>
          </a:p>
          <a:p>
            <a:pPr algn="just">
              <a:buFontTx/>
              <a:buChar char="-"/>
            </a:pPr>
            <a:r>
              <a:rPr lang="vi-VN" altLang="en-US" sz="2600" b="1"/>
              <a:t>Tổ chức kinh tế có vốn đầu tư nước ngoài (thuộc đối tượng quy định tại Khoản 1 Điều 23 Luật Đầu tư</a:t>
            </a:r>
            <a:r>
              <a:rPr lang="en-US" altLang="en-US" sz="2600" b="1"/>
              <a:t>: F1,F2,Fn</a:t>
            </a:r>
            <a:r>
              <a:rPr lang="vi-VN" altLang="en-US" sz="2600" b="1"/>
              <a:t>) </a:t>
            </a:r>
            <a:r>
              <a:rPr lang="vi-VN" altLang="en-US" sz="2600" b="1">
                <a:solidFill>
                  <a:srgbClr val="FF0000"/>
                </a:solidFill>
              </a:rPr>
              <a:t>không được thực hiện đầu tư gián tiếp ra nước ngoài </a:t>
            </a:r>
            <a:r>
              <a:rPr lang="vi-VN" altLang="en-US" sz="2600" b="1"/>
              <a:t>theo quy định tại Nghị định </a:t>
            </a:r>
            <a:r>
              <a:rPr lang="en-US" altLang="en-US" sz="2600" b="1"/>
              <a:t>135.</a:t>
            </a:r>
          </a:p>
          <a:p>
            <a:pPr algn="just">
              <a:buFontTx/>
              <a:buNone/>
            </a:pPr>
            <a:endParaRPr lang="en-US" altLang="en-US" sz="2600" b="1"/>
          </a:p>
          <a:p>
            <a:pPr algn="just">
              <a:buFontTx/>
              <a:buChar char="-"/>
            </a:pPr>
            <a:r>
              <a:rPr lang="vi-VN" altLang="en-US" sz="2600" b="1">
                <a:solidFill>
                  <a:srgbClr val="FF0000"/>
                </a:solidFill>
              </a:rPr>
              <a:t>Nhà đầu tư là cá nhân có quốc tịch Việt Nam</a:t>
            </a:r>
            <a:r>
              <a:rPr lang="en-US" altLang="en-US" sz="2600" b="1">
                <a:solidFill>
                  <a:srgbClr val="FF0000"/>
                </a:solidFill>
              </a:rPr>
              <a:t>:</a:t>
            </a:r>
          </a:p>
          <a:p>
            <a:pPr algn="just">
              <a:buFontTx/>
              <a:buNone/>
            </a:pPr>
            <a:r>
              <a:rPr lang="en-US" altLang="en-US" sz="2600" b="1"/>
              <a:t>+</a:t>
            </a:r>
            <a:r>
              <a:rPr lang="vi-VN" altLang="en-US" sz="2600" b="1">
                <a:solidFill>
                  <a:srgbClr val="FF0000"/>
                </a:solidFill>
              </a:rPr>
              <a:t> </a:t>
            </a:r>
            <a:r>
              <a:rPr lang="vi-VN" altLang="en-US" sz="2600" b="1"/>
              <a:t>chỉ được thực hiện đầu tư gián tiếp ra nước ngoài dưới hình thức tham gia chương trình thưởng c</a:t>
            </a:r>
            <a:r>
              <a:rPr lang="en-US" altLang="en-US" sz="2600" b="1"/>
              <a:t>ổ </a:t>
            </a:r>
            <a:r>
              <a:rPr lang="vi-VN" altLang="en-US" sz="2600" b="1"/>
              <a:t>phiếu phát hành ở nước ngoài.</a:t>
            </a:r>
            <a:endParaRPr lang="en-US" altLang="en-US" sz="2600" b="1"/>
          </a:p>
          <a:p>
            <a:pPr algn="just">
              <a:buFontTx/>
              <a:buNone/>
            </a:pPr>
            <a:endParaRPr lang="en-US" altLang="en-US" sz="2600" b="1"/>
          </a:p>
          <a:p>
            <a:pPr algn="just">
              <a:buFontTx/>
              <a:buNone/>
            </a:pPr>
            <a:r>
              <a:rPr lang="en-US" altLang="en-US" sz="2600" b="1"/>
              <a:t>+ </a:t>
            </a:r>
            <a:r>
              <a:rPr lang="vi-VN" altLang="en-US" sz="2600" b="1"/>
              <a:t>Chương tr</a:t>
            </a:r>
            <a:r>
              <a:rPr lang="en-US" altLang="en-US" sz="2600" b="1"/>
              <a:t>ình </a:t>
            </a:r>
            <a:r>
              <a:rPr lang="vi-VN" altLang="en-US" sz="2600" b="1"/>
              <a:t>thưởng cổ phiếu phát hành ở nước ngoài là chương trình của tổ chức nước ngoài thưởng cổ phiếu cho người lao động làm việc trong các tổ chức nước ngoài tại Việt Nam.</a:t>
            </a:r>
            <a:endParaRPr lang="en-US" altLang="en-US" sz="2600" b="1"/>
          </a:p>
          <a:p>
            <a:pPr algn="just">
              <a:buFontTx/>
              <a:buChar char="-"/>
            </a:pPr>
            <a:endParaRPr lang="en-US" altLang="en-US" sz="2600" b="1"/>
          </a:p>
          <a:p>
            <a:pPr algn="just">
              <a:buFontTx/>
              <a:buChar char="-"/>
            </a:pPr>
            <a:endParaRPr lang="en-US" altLang="en-US" sz="2600" b="1"/>
          </a:p>
          <a:p>
            <a:pPr algn="just"/>
            <a:endParaRPr lang="en-US" altLang="en-US" sz="2600" b="1"/>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le 1"/>
          <p:cNvSpPr>
            <a:spLocks noGrp="1"/>
          </p:cNvSpPr>
          <p:nvPr>
            <p:ph type="title"/>
          </p:nvPr>
        </p:nvSpPr>
        <p:spPr/>
        <p:txBody>
          <a:bodyPr/>
          <a:lstStyle/>
          <a:p>
            <a:endParaRPr lang="en-US" altLang="en-US"/>
          </a:p>
        </p:txBody>
      </p:sp>
      <p:sp>
        <p:nvSpPr>
          <p:cNvPr id="336899" name="Content Placeholder 2"/>
          <p:cNvSpPr>
            <a:spLocks noGrp="1"/>
          </p:cNvSpPr>
          <p:nvPr>
            <p:ph idx="1"/>
          </p:nvPr>
        </p:nvSpPr>
        <p:spPr>
          <a:xfrm>
            <a:off x="0" y="0"/>
            <a:ext cx="8915400" cy="6126163"/>
          </a:xfrm>
        </p:spPr>
        <p:txBody>
          <a:bodyPr/>
          <a:lstStyle/>
          <a:p>
            <a:pPr algn="just">
              <a:buFontTx/>
              <a:buNone/>
            </a:pPr>
            <a:r>
              <a:rPr lang="en-US" altLang="en-US" sz="2400" b="1"/>
              <a:t>	</a:t>
            </a:r>
            <a:r>
              <a:rPr lang="vi-VN" altLang="en-US" sz="2400" b="1" i="1">
                <a:solidFill>
                  <a:srgbClr val="FF0000"/>
                </a:solidFill>
              </a:rPr>
              <a:t>Phương thức đầu tư gián tiếp ra nước ngoài</a:t>
            </a:r>
            <a:endParaRPr lang="en-US" altLang="en-US" sz="2400" b="1" i="1">
              <a:solidFill>
                <a:srgbClr val="FF0000"/>
              </a:solidFill>
            </a:endParaRPr>
          </a:p>
          <a:p>
            <a:pPr algn="just">
              <a:buFontTx/>
              <a:buNone/>
            </a:pPr>
            <a:r>
              <a:rPr lang="en-US" altLang="en-US" sz="2400" b="1"/>
              <a:t>	</a:t>
            </a:r>
          </a:p>
          <a:p>
            <a:pPr algn="just">
              <a:buFontTx/>
              <a:buNone/>
            </a:pPr>
            <a:r>
              <a:rPr lang="vi-VN" altLang="en-US" sz="2400" b="1">
                <a:solidFill>
                  <a:srgbClr val="00B0F0"/>
                </a:solidFill>
              </a:rPr>
              <a:t>1. Tự doanh đầu tư gián tiếp ra nước ngoài.</a:t>
            </a:r>
            <a:endParaRPr lang="en-US" altLang="en-US" sz="2400" b="1">
              <a:solidFill>
                <a:srgbClr val="00B0F0"/>
              </a:solidFill>
            </a:endParaRPr>
          </a:p>
          <a:p>
            <a:pPr algn="just"/>
            <a:r>
              <a:rPr lang="en-US" altLang="en-US" sz="2400" b="1"/>
              <a:t>L</a:t>
            </a:r>
            <a:r>
              <a:rPr lang="vi-VN" altLang="en-US" sz="2400" b="1"/>
              <a:t>à việc tổ chức được phép tự doanh thực hiện mua, bán chứng khoán và giấy tờ có giá khác ở nước ngoài hoặc đầu tư thông qua các quỹ đầu tư ch</a:t>
            </a:r>
            <a:r>
              <a:rPr lang="en-US" altLang="en-US" sz="2400" b="1"/>
              <a:t>ứ</a:t>
            </a:r>
            <a:r>
              <a:rPr lang="vi-VN" altLang="en-US" sz="2400" b="1"/>
              <a:t>ng khoán, các định chế tài chính trung gian khác ở nước ngoài cho chính mình.</a:t>
            </a:r>
            <a:endParaRPr lang="en-US" altLang="en-US" sz="2400" b="1"/>
          </a:p>
          <a:p>
            <a:pPr algn="just">
              <a:buFontTx/>
              <a:buNone/>
            </a:pPr>
            <a:endParaRPr lang="en-US" altLang="en-US" sz="2400" b="1"/>
          </a:p>
          <a:p>
            <a:pPr algn="just">
              <a:buFontTx/>
              <a:buNone/>
            </a:pPr>
            <a:r>
              <a:rPr lang="vi-VN" altLang="en-US" sz="2400" b="1"/>
              <a:t>2</a:t>
            </a:r>
            <a:r>
              <a:rPr lang="vi-VN" altLang="en-US" sz="2400" b="1">
                <a:solidFill>
                  <a:srgbClr val="00B0F0"/>
                </a:solidFill>
              </a:rPr>
              <a:t>. </a:t>
            </a:r>
            <a:r>
              <a:rPr lang="en-US" altLang="en-US" sz="2400" b="1">
                <a:solidFill>
                  <a:srgbClr val="00B0F0"/>
                </a:solidFill>
              </a:rPr>
              <a:t>Ủy</a:t>
            </a:r>
            <a:r>
              <a:rPr lang="vi-VN" altLang="en-US" sz="2400" b="1">
                <a:solidFill>
                  <a:srgbClr val="00B0F0"/>
                </a:solidFill>
              </a:rPr>
              <a:t> thác đầu tư gián tiếp ra nước ngoài.</a:t>
            </a:r>
            <a:endParaRPr lang="en-US" altLang="en-US" sz="2400" b="1">
              <a:solidFill>
                <a:srgbClr val="00B0F0"/>
              </a:solidFill>
            </a:endParaRPr>
          </a:p>
          <a:p>
            <a:pPr algn="just"/>
            <a:r>
              <a:rPr lang="en-US" altLang="en-US" sz="2400" b="1"/>
              <a:t>L</a:t>
            </a:r>
            <a:r>
              <a:rPr lang="vi-VN" altLang="en-US" sz="2400" b="1"/>
              <a:t>à việc tổ chức kinh tế (sau đây gọi là tổ chức ủy thác) giao vốn bằng ngoại tệ cho tổ chức được phép nhận ủy thác đầu tư ở trong nước (sau đây gọi là tổ chức nhận ủy thác) thực hiện đầu tư gián tiếp ra nước ngoài thông qua h</a:t>
            </a:r>
            <a:r>
              <a:rPr lang="en-US" altLang="en-US" sz="2400" b="1"/>
              <a:t>ợ</a:t>
            </a:r>
            <a:r>
              <a:rPr lang="vi-VN" altLang="en-US" sz="2400" b="1"/>
              <a:t>p đồng ủy thác đầu tư.</a:t>
            </a:r>
            <a:endParaRPr lang="en-US" altLang="en-US" sz="2400" b="1"/>
          </a:p>
          <a:p>
            <a:pPr algn="just"/>
            <a:endParaRPr lang="en-US" altLang="en-US" sz="2500" b="1"/>
          </a:p>
          <a:p>
            <a:pPr algn="just"/>
            <a:endParaRPr lang="en-US" altLang="en-US" sz="2500" b="1"/>
          </a:p>
          <a:p>
            <a:pPr algn="just"/>
            <a:endParaRPr lang="en-US" altLang="en-US" sz="2500" b="1"/>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1"/>
          <p:cNvSpPr>
            <a:spLocks noGrp="1"/>
          </p:cNvSpPr>
          <p:nvPr>
            <p:ph type="title"/>
          </p:nvPr>
        </p:nvSpPr>
        <p:spPr/>
        <p:txBody>
          <a:bodyPr/>
          <a:lstStyle/>
          <a:p>
            <a:endParaRPr lang="en-US" altLang="en-US"/>
          </a:p>
        </p:txBody>
      </p:sp>
      <p:sp>
        <p:nvSpPr>
          <p:cNvPr id="337923" name="Content Placeholder 2"/>
          <p:cNvSpPr>
            <a:spLocks noGrp="1"/>
          </p:cNvSpPr>
          <p:nvPr>
            <p:ph idx="1"/>
          </p:nvPr>
        </p:nvSpPr>
        <p:spPr>
          <a:xfrm>
            <a:off x="0" y="228600"/>
            <a:ext cx="9144000" cy="5897563"/>
          </a:xfrm>
        </p:spPr>
        <p:txBody>
          <a:bodyPr/>
          <a:lstStyle/>
          <a:p>
            <a:pPr algn="just">
              <a:buFontTx/>
              <a:buNone/>
            </a:pPr>
            <a:r>
              <a:rPr lang="vi-VN" altLang="en-US" sz="2800" b="1">
                <a:solidFill>
                  <a:srgbClr val="00B0F0"/>
                </a:solidFill>
              </a:rPr>
              <a:t>H</a:t>
            </a:r>
            <a:r>
              <a:rPr lang="en-US" altLang="en-US" sz="2800" b="1">
                <a:solidFill>
                  <a:srgbClr val="00B0F0"/>
                </a:solidFill>
              </a:rPr>
              <a:t>ì</a:t>
            </a:r>
            <a:r>
              <a:rPr lang="vi-VN" altLang="en-US" sz="2800" b="1">
                <a:solidFill>
                  <a:srgbClr val="00B0F0"/>
                </a:solidFill>
              </a:rPr>
              <a:t>nh thức đầu tư gián tiếp ở nước ngoài</a:t>
            </a:r>
            <a:endParaRPr lang="en-US" altLang="en-US" sz="2800" b="1">
              <a:solidFill>
                <a:srgbClr val="00B0F0"/>
              </a:solidFill>
            </a:endParaRPr>
          </a:p>
          <a:p>
            <a:pPr algn="just"/>
            <a:endParaRPr lang="en-US" altLang="en-US" sz="2800" b="1"/>
          </a:p>
          <a:p>
            <a:pPr algn="just">
              <a:buFontTx/>
              <a:buNone/>
            </a:pPr>
            <a:r>
              <a:rPr lang="en-US" altLang="en-US" sz="2800" b="1"/>
              <a:t>	</a:t>
            </a:r>
            <a:r>
              <a:rPr lang="vi-VN" altLang="en-US" sz="2800" b="1"/>
              <a:t>Tổ chức tự doanh, tổ chức nhận ủy thác được đầu tư gián tiếp ở nước ngoài theo các hình thức sau:</a:t>
            </a:r>
            <a:endParaRPr lang="en-US" altLang="en-US" sz="2800" b="1"/>
          </a:p>
          <a:p>
            <a:pPr algn="just"/>
            <a:endParaRPr lang="en-US" altLang="en-US" sz="2800" b="1"/>
          </a:p>
          <a:p>
            <a:pPr algn="just"/>
            <a:r>
              <a:rPr lang="vi-VN" altLang="en-US" sz="2800" b="1"/>
              <a:t>1. Trực tiếp mua, bán chứng khoán, các giấy tờ có giá khác ở nước ngoài.</a:t>
            </a:r>
            <a:endParaRPr lang="en-US" altLang="en-US" sz="2800" b="1"/>
          </a:p>
          <a:p>
            <a:pPr algn="just"/>
            <a:endParaRPr lang="en-US" altLang="en-US" sz="2800" b="1"/>
          </a:p>
          <a:p>
            <a:pPr algn="just"/>
            <a:r>
              <a:rPr lang="vi-VN" altLang="en-US" sz="2800" b="1"/>
              <a:t>2. Đầu tư thông qua việc mua, bán chứng chỉ quỹ đầu tư chứng khoán ở nước ngoài, ủy thác đầu tư cho các định chế tài chính trung gian khác ở nước ngoài.</a:t>
            </a:r>
            <a:endParaRPr lang="en-US" altLang="en-US" sz="2800" b="1"/>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itle 1"/>
          <p:cNvSpPr>
            <a:spLocks noGrp="1"/>
          </p:cNvSpPr>
          <p:nvPr>
            <p:ph type="title"/>
          </p:nvPr>
        </p:nvSpPr>
        <p:spPr/>
        <p:txBody>
          <a:bodyPr/>
          <a:lstStyle/>
          <a:p>
            <a:endParaRPr lang="en-US" altLang="en-US"/>
          </a:p>
        </p:txBody>
      </p:sp>
      <p:sp>
        <p:nvSpPr>
          <p:cNvPr id="338947" name="Content Placeholder 2"/>
          <p:cNvSpPr>
            <a:spLocks noGrp="1"/>
          </p:cNvSpPr>
          <p:nvPr>
            <p:ph idx="1"/>
          </p:nvPr>
        </p:nvSpPr>
        <p:spPr>
          <a:xfrm>
            <a:off x="0" y="0"/>
            <a:ext cx="9144000" cy="6126163"/>
          </a:xfrm>
        </p:spPr>
        <p:txBody>
          <a:bodyPr/>
          <a:lstStyle/>
          <a:p>
            <a:pPr algn="just">
              <a:buFontTx/>
              <a:buNone/>
            </a:pPr>
            <a:r>
              <a:rPr lang="vi-VN" altLang="en-US" sz="2500" b="1">
                <a:solidFill>
                  <a:srgbClr val="00B0F0"/>
                </a:solidFill>
              </a:rPr>
              <a:t>Nguồn vốn để đầu tư gián tiếp ra nước ngoài</a:t>
            </a:r>
            <a:endParaRPr lang="en-US" altLang="en-US" sz="2500" b="1">
              <a:solidFill>
                <a:srgbClr val="00B0F0"/>
              </a:solidFill>
            </a:endParaRPr>
          </a:p>
          <a:p>
            <a:pPr algn="just"/>
            <a:endParaRPr lang="en-US" altLang="en-US" sz="2500" b="1"/>
          </a:p>
          <a:p>
            <a:pPr algn="just"/>
            <a:r>
              <a:rPr lang="vi-VN" altLang="en-US" sz="2500" b="1"/>
              <a:t>1. Tổ chức tự doanh (trừ ngân hàng thương mại và công ty tài chính tổng hợp) được sử dụng ngoại tệ tự có trên tài khoản và ngoại tệ mua từ tổ chức tín dụng, chi nhánh ngân hàng nước ngoài được phép cung ứng dịch vụ ngoại hối tại Việt Nam theo hạn mức tự doanh được Ngân hàng Nhà nước Việt Nam xác nhận đăng ký để thực hiện đầu tư gián tiếp ra nước ngoài.</a:t>
            </a:r>
            <a:endParaRPr lang="en-US" altLang="en-US" sz="2500" b="1"/>
          </a:p>
          <a:p>
            <a:pPr algn="just">
              <a:buFontTx/>
              <a:buNone/>
            </a:pPr>
            <a:endParaRPr lang="en-US" altLang="en-US" sz="2500" b="1"/>
          </a:p>
          <a:p>
            <a:pPr algn="just"/>
            <a:r>
              <a:rPr lang="vi-VN" altLang="en-US" sz="2500" b="1"/>
              <a:t>2. Tổ chức ủy thác (trừ ngân hàng thương mại và công ty tài chính tổng h</a:t>
            </a:r>
            <a:r>
              <a:rPr lang="en-US" altLang="en-US" sz="2500" b="1"/>
              <a:t>ợ</a:t>
            </a:r>
            <a:r>
              <a:rPr lang="vi-VN" altLang="en-US" sz="2500" b="1"/>
              <a:t>p) chỉ được sử dụng ngoại tệ tự có trên tài khoản đ</a:t>
            </a:r>
            <a:r>
              <a:rPr lang="en-US" altLang="en-US" sz="2500" b="1"/>
              <a:t>ể </a:t>
            </a:r>
            <a:r>
              <a:rPr lang="vi-VN" altLang="en-US" sz="2500" b="1"/>
              <a:t>thực hiện đ</a:t>
            </a:r>
            <a:r>
              <a:rPr lang="en-US" altLang="en-US" sz="2500" b="1"/>
              <a:t>ầ</a:t>
            </a:r>
            <a:r>
              <a:rPr lang="vi-VN" altLang="en-US" sz="2500" b="1"/>
              <a:t>u tư gián tiếp ra nước ngoài thông qua hình thức ủy thác cho tổ chức nhận ủy thác.</a:t>
            </a:r>
            <a:endParaRPr lang="en-US" altLang="en-US" sz="25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a:p>
        </p:txBody>
      </p:sp>
      <p:sp>
        <p:nvSpPr>
          <p:cNvPr id="36867" name="Content Placeholder 2"/>
          <p:cNvSpPr>
            <a:spLocks noGrp="1"/>
          </p:cNvSpPr>
          <p:nvPr>
            <p:ph idx="1"/>
          </p:nvPr>
        </p:nvSpPr>
        <p:spPr>
          <a:xfrm>
            <a:off x="0" y="152400"/>
            <a:ext cx="8955088" cy="5980113"/>
          </a:xfrm>
        </p:spPr>
        <p:txBody>
          <a:bodyPr/>
          <a:lstStyle/>
          <a:p>
            <a:pPr algn="just">
              <a:buFont typeface="Wingdings" panose="05000000000000000000" pitchFamily="2" charset="2"/>
              <a:buNone/>
            </a:pPr>
            <a:r>
              <a:rPr lang="en-US" altLang="en-US" b="1">
                <a:solidFill>
                  <a:srgbClr val="FF0000"/>
                </a:solidFill>
              </a:rPr>
              <a:t>*  Theo ngành đầu tư</a:t>
            </a:r>
          </a:p>
          <a:p>
            <a:pPr algn="just"/>
            <a:r>
              <a:rPr lang="en-US" altLang="en-US" b="1" i="1">
                <a:solidFill>
                  <a:srgbClr val="00B0F0"/>
                </a:solidFill>
              </a:rPr>
              <a:t>Đầu tư phát triển CSHT</a:t>
            </a:r>
            <a:r>
              <a:rPr lang="en-US" altLang="en-US" b="1"/>
              <a:t>: là hoạt động đầu tư phát triển nhằm xây dựng CSHT kỹ thuật (GTVT, BCVT, điện nước) và hạ tầng xã hội (trường học, bệnh viện, cơ sở thông tin VH)</a:t>
            </a:r>
          </a:p>
          <a:p>
            <a:pPr algn="just">
              <a:buFont typeface="Wingdings" panose="05000000000000000000" pitchFamily="2" charset="2"/>
              <a:buNone/>
            </a:pPr>
            <a:endParaRPr lang="en-US" altLang="en-US" b="1"/>
          </a:p>
          <a:p>
            <a:pPr algn="just"/>
            <a:r>
              <a:rPr lang="en-US" altLang="en-US" b="1" i="1">
                <a:solidFill>
                  <a:srgbClr val="00B0F0"/>
                </a:solidFill>
              </a:rPr>
              <a:t>Đầu tư phát triển công nghiệp</a:t>
            </a:r>
            <a:r>
              <a:rPr lang="en-US" altLang="en-US" b="1"/>
              <a:t>: nhằm xây dựng các công trình công nghiệp.</a:t>
            </a:r>
          </a:p>
          <a:p>
            <a:pPr algn="just">
              <a:buFont typeface="Wingdings" panose="05000000000000000000" pitchFamily="2" charset="2"/>
              <a:buNone/>
            </a:pPr>
            <a:endParaRPr lang="en-US" altLang="en-US" b="1"/>
          </a:p>
          <a:p>
            <a:pPr algn="just"/>
            <a:r>
              <a:rPr lang="en-US" altLang="en-US" b="1" i="1">
                <a:solidFill>
                  <a:srgbClr val="00B0F0"/>
                </a:solidFill>
              </a:rPr>
              <a:t>Đầu tư phát triển dịch vụ</a:t>
            </a:r>
            <a:r>
              <a:rPr lang="en-US" altLang="en-US" b="1"/>
              <a:t>: nhằm xây dựng các công trình dịch vụ…</a:t>
            </a:r>
          </a:p>
          <a:p>
            <a:pPr algn="just"/>
            <a:endParaRPr lang="en-US" altLang="en-US" sz="4000"/>
          </a:p>
          <a:p>
            <a:endParaRPr lang="en-US" altLang="en-US"/>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itle 1"/>
          <p:cNvSpPr>
            <a:spLocks noGrp="1"/>
          </p:cNvSpPr>
          <p:nvPr>
            <p:ph type="title"/>
          </p:nvPr>
        </p:nvSpPr>
        <p:spPr/>
        <p:txBody>
          <a:bodyPr/>
          <a:lstStyle/>
          <a:p>
            <a:endParaRPr lang="en-US" altLang="en-US"/>
          </a:p>
        </p:txBody>
      </p:sp>
      <p:sp>
        <p:nvSpPr>
          <p:cNvPr id="339971" name="Content Placeholder 2"/>
          <p:cNvSpPr>
            <a:spLocks noGrp="1"/>
          </p:cNvSpPr>
          <p:nvPr>
            <p:ph idx="1"/>
          </p:nvPr>
        </p:nvSpPr>
        <p:spPr>
          <a:xfrm>
            <a:off x="0" y="304800"/>
            <a:ext cx="9144000" cy="6126163"/>
          </a:xfrm>
        </p:spPr>
        <p:txBody>
          <a:bodyPr/>
          <a:lstStyle/>
          <a:p>
            <a:pPr algn="just"/>
            <a:r>
              <a:rPr lang="vi-VN" altLang="en-US" sz="2600" b="1"/>
              <a:t>3. Ngân hàng thương mại, công ty tài chính tổng hợp tự cân đối nguồn ngoại tệ để thực hiện đầu tư gián tiếp ra nước ngoài trên cơ sở đảm bảo tuân thủ quy định về trạng thái ngoại tệ, các giới hạn, tỷ lệ đảm bảo an toàn trong hoạt động ngân hàng.</a:t>
            </a:r>
            <a:endParaRPr lang="en-US" altLang="en-US" sz="2600" b="1"/>
          </a:p>
          <a:p>
            <a:pPr algn="just"/>
            <a:endParaRPr lang="en-US" altLang="en-US" sz="2600" b="1"/>
          </a:p>
          <a:p>
            <a:pPr algn="just"/>
            <a:r>
              <a:rPr lang="vi-VN" altLang="en-US" sz="2600" b="1"/>
              <a:t>4. Nhà đầu tư không được sử dụng nguồn vốn vay bằng đồng Việt Nam từ tổ chức tín dụng, chi nhánh ngân hàng nước ngoài để mua ngoại tệ đầu tư gián tiếp ra nước ngoài.</a:t>
            </a:r>
            <a:endParaRPr lang="en-US" altLang="en-US" sz="2600" b="1"/>
          </a:p>
          <a:p>
            <a:pPr algn="just"/>
            <a:endParaRPr lang="en-US" altLang="en-US" sz="2600" b="1"/>
          </a:p>
          <a:p>
            <a:pPr algn="just"/>
            <a:r>
              <a:rPr lang="vi-VN" altLang="en-US" sz="2600" b="1"/>
              <a:t>5. Nhà đầu tư không được sử dụng nguồn vốn vay ngoại tệ trong nước và nước ngoài để đầu tư gián tiếp ra nước ngoài.</a:t>
            </a:r>
            <a:endParaRPr lang="en-US" altLang="en-US" sz="2600" b="1"/>
          </a:p>
          <a:p>
            <a:pPr algn="just"/>
            <a:endParaRPr lang="en-US" altLang="en-US" sz="2600" b="1"/>
          </a:p>
          <a:p>
            <a:endParaRPr lang="en-US" altLang="en-US" sz="2600"/>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itle 1"/>
          <p:cNvSpPr>
            <a:spLocks noGrp="1"/>
          </p:cNvSpPr>
          <p:nvPr>
            <p:ph type="title"/>
          </p:nvPr>
        </p:nvSpPr>
        <p:spPr/>
        <p:txBody>
          <a:bodyPr/>
          <a:lstStyle/>
          <a:p>
            <a:endParaRPr lang="en-US" altLang="en-US"/>
          </a:p>
        </p:txBody>
      </p:sp>
      <p:sp>
        <p:nvSpPr>
          <p:cNvPr id="340995" name="Content Placeholder 2"/>
          <p:cNvSpPr>
            <a:spLocks noGrp="1"/>
          </p:cNvSpPr>
          <p:nvPr>
            <p:ph idx="1"/>
          </p:nvPr>
        </p:nvSpPr>
        <p:spPr/>
        <p:txBody>
          <a:bodyPr/>
          <a:lstStyle/>
          <a:p>
            <a:r>
              <a:rPr lang="vi-VN" altLang="en-US" b="1">
                <a:solidFill>
                  <a:srgbClr val="00B0F0"/>
                </a:solidFill>
              </a:rPr>
              <a:t>TỰ DOANH ĐẦU TƯ GIÁN TIẾP RA NƯỚC NGOÀI</a:t>
            </a:r>
            <a:endParaRPr lang="en-US" altLang="en-US">
              <a:solidFill>
                <a:srgbClr val="00B0F0"/>
              </a:solidFill>
            </a:endParaRPr>
          </a:p>
          <a:p>
            <a:endParaRPr lang="en-US" altLang="en-US"/>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itle 1"/>
          <p:cNvSpPr>
            <a:spLocks noGrp="1"/>
          </p:cNvSpPr>
          <p:nvPr>
            <p:ph type="title"/>
          </p:nvPr>
        </p:nvSpPr>
        <p:spPr/>
        <p:txBody>
          <a:bodyPr/>
          <a:lstStyle/>
          <a:p>
            <a:endParaRPr lang="en-US" altLang="en-US"/>
          </a:p>
        </p:txBody>
      </p:sp>
      <p:sp>
        <p:nvSpPr>
          <p:cNvPr id="342019" name="Content Placeholder 2"/>
          <p:cNvSpPr>
            <a:spLocks noGrp="1"/>
          </p:cNvSpPr>
          <p:nvPr>
            <p:ph idx="1"/>
          </p:nvPr>
        </p:nvSpPr>
        <p:spPr>
          <a:xfrm>
            <a:off x="0" y="0"/>
            <a:ext cx="9144000" cy="6126163"/>
          </a:xfrm>
        </p:spPr>
        <p:txBody>
          <a:bodyPr/>
          <a:lstStyle/>
          <a:p>
            <a:pPr algn="just">
              <a:buFontTx/>
              <a:buNone/>
            </a:pPr>
            <a:r>
              <a:rPr lang="en-US" altLang="en-US" sz="2600" b="1"/>
              <a:t>	</a:t>
            </a:r>
            <a:r>
              <a:rPr lang="vi-VN" altLang="en-US" sz="2600" b="1">
                <a:solidFill>
                  <a:srgbClr val="00B0F0"/>
                </a:solidFill>
              </a:rPr>
              <a:t>Đối tượng được phép tự doanh đầu tư gián tiếp ra nước ngoài</a:t>
            </a:r>
            <a:endParaRPr lang="en-US" altLang="en-US" sz="2600" b="1">
              <a:solidFill>
                <a:srgbClr val="00B0F0"/>
              </a:solidFill>
            </a:endParaRPr>
          </a:p>
          <a:p>
            <a:pPr algn="just">
              <a:buFontTx/>
              <a:buNone/>
            </a:pPr>
            <a:endParaRPr lang="en-US" altLang="en-US" sz="2600" b="1">
              <a:solidFill>
                <a:srgbClr val="00B0F0"/>
              </a:solidFill>
            </a:endParaRPr>
          </a:p>
          <a:p>
            <a:pPr algn="just">
              <a:buFontTx/>
              <a:buNone/>
            </a:pPr>
            <a:r>
              <a:rPr lang="en-US" altLang="en-US" sz="2600" b="1">
                <a:solidFill>
                  <a:srgbClr val="00B0F0"/>
                </a:solidFill>
              </a:rPr>
              <a:t>	</a:t>
            </a:r>
            <a:r>
              <a:rPr lang="vi-VN" altLang="en-US" sz="2200" b="1"/>
              <a:t>Các tổ chức được phép tự doanh đầu tư gián tiếp ra nước ngoài bao g</a:t>
            </a:r>
            <a:r>
              <a:rPr lang="en-US" altLang="en-US" sz="2200" b="1"/>
              <a:t>ồ</a:t>
            </a:r>
            <a:r>
              <a:rPr lang="vi-VN" altLang="en-US" sz="2200" b="1"/>
              <a:t>m:</a:t>
            </a:r>
            <a:endParaRPr lang="en-US" altLang="en-US" sz="2200" b="1"/>
          </a:p>
          <a:p>
            <a:pPr algn="just"/>
            <a:r>
              <a:rPr lang="vi-VN" altLang="en-US" sz="2600" b="1"/>
              <a:t>1. Công ty chứng khoán, công ty quản lý quỹ.</a:t>
            </a:r>
            <a:endParaRPr lang="en-US" altLang="en-US" sz="2600" b="1"/>
          </a:p>
          <a:p>
            <a:pPr algn="just"/>
            <a:r>
              <a:rPr lang="vi-VN" altLang="en-US" sz="2600" b="1"/>
              <a:t>2. Quỹ đầu tư chứng khoán thông qua công ty quản lý quỹ (sau đây gọi là quỹ đầu tư chứng khoán), công ty đầu tư chứng khoán.</a:t>
            </a:r>
            <a:endParaRPr lang="en-US" altLang="en-US" sz="2600" b="1"/>
          </a:p>
          <a:p>
            <a:pPr algn="just"/>
            <a:r>
              <a:rPr lang="vi-VN" altLang="en-US" sz="2600" b="1"/>
              <a:t>3. Doanh nghiệp kinh doanh bảo hiểm.</a:t>
            </a:r>
            <a:endParaRPr lang="en-US" altLang="en-US" sz="2600" b="1"/>
          </a:p>
          <a:p>
            <a:pPr algn="just"/>
            <a:r>
              <a:rPr lang="vi-VN" altLang="en-US" sz="2600" b="1"/>
              <a:t>4. Ngân hàng thương mại.</a:t>
            </a:r>
            <a:endParaRPr lang="en-US" altLang="en-US" sz="2600" b="1"/>
          </a:p>
          <a:p>
            <a:pPr algn="just"/>
            <a:r>
              <a:rPr lang="vi-VN" altLang="en-US" sz="2600" b="1"/>
              <a:t>5. Công ty tài chính tổng hợp.</a:t>
            </a:r>
            <a:endParaRPr lang="en-US" altLang="en-US" sz="2600" b="1"/>
          </a:p>
          <a:p>
            <a:pPr algn="just"/>
            <a:r>
              <a:rPr lang="vi-VN" altLang="en-US" sz="2600" b="1"/>
              <a:t>6. Tổng công ty đầu tư và kinh doanh vốn nhà nước.</a:t>
            </a:r>
            <a:endParaRPr lang="en-US" altLang="en-US" sz="2600" b="1"/>
          </a:p>
          <a:p>
            <a:pPr algn="just"/>
            <a:endParaRPr lang="en-US" altLang="en-US" sz="2600" b="1"/>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itle 1"/>
          <p:cNvSpPr>
            <a:spLocks noGrp="1"/>
          </p:cNvSpPr>
          <p:nvPr>
            <p:ph type="title"/>
          </p:nvPr>
        </p:nvSpPr>
        <p:spPr/>
        <p:txBody>
          <a:bodyPr/>
          <a:lstStyle/>
          <a:p>
            <a:endParaRPr lang="en-US" altLang="en-US"/>
          </a:p>
        </p:txBody>
      </p:sp>
      <p:sp>
        <p:nvSpPr>
          <p:cNvPr id="343043" name="Content Placeholder 2"/>
          <p:cNvSpPr>
            <a:spLocks noGrp="1"/>
          </p:cNvSpPr>
          <p:nvPr>
            <p:ph idx="1"/>
          </p:nvPr>
        </p:nvSpPr>
        <p:spPr>
          <a:xfrm>
            <a:off x="0" y="0"/>
            <a:ext cx="8382000" cy="4525963"/>
          </a:xfrm>
        </p:spPr>
        <p:txBody>
          <a:bodyPr/>
          <a:lstStyle/>
          <a:p>
            <a:pPr algn="just">
              <a:buFontTx/>
              <a:buNone/>
            </a:pPr>
            <a:r>
              <a:rPr lang="en-US" altLang="en-US" sz="2600" b="1"/>
              <a:t>	</a:t>
            </a:r>
            <a:r>
              <a:rPr lang="vi-VN" altLang="en-US" sz="2600" b="1">
                <a:solidFill>
                  <a:srgbClr val="00B0F0"/>
                </a:solidFill>
              </a:rPr>
              <a:t>Điều kiện để được tự doanh đầu tư gián tiếp ra nước ngoài:</a:t>
            </a:r>
            <a:endParaRPr lang="en-US" altLang="en-US" sz="2600" b="1">
              <a:solidFill>
                <a:srgbClr val="00B0F0"/>
              </a:solidFill>
            </a:endParaRPr>
          </a:p>
          <a:p>
            <a:pPr algn="just"/>
            <a:endParaRPr lang="en-US" altLang="en-US" sz="2600" b="1"/>
          </a:p>
          <a:p>
            <a:pPr algn="just"/>
            <a:r>
              <a:rPr lang="vi-VN" altLang="en-US" sz="2600" b="1"/>
              <a:t>a) Để được tự doanh đầu tư gián tiếp ra n</a:t>
            </a:r>
            <a:r>
              <a:rPr lang="en-US" altLang="en-US" sz="2600" b="1"/>
              <a:t>ướ</a:t>
            </a:r>
            <a:r>
              <a:rPr lang="vi-VN" altLang="en-US" sz="2600" b="1"/>
              <a:t>c ngoài, </a:t>
            </a:r>
            <a:r>
              <a:rPr lang="vi-VN" altLang="en-US" sz="2600" b="1">
                <a:solidFill>
                  <a:srgbClr val="FF0000"/>
                </a:solidFill>
              </a:rPr>
              <a:t>tổ chức tự doanh </a:t>
            </a:r>
            <a:r>
              <a:rPr lang="vi-VN" altLang="en-US" sz="2600" b="1"/>
              <a:t>phải được cơ quan có thẩm quyền </a:t>
            </a:r>
            <a:r>
              <a:rPr lang="vi-VN" altLang="en-US" sz="2600" b="1">
                <a:solidFill>
                  <a:srgbClr val="00B050"/>
                </a:solidFill>
              </a:rPr>
              <a:t>cấp giấy chứng nhận đăng ký đầu tư gián tiếp ra nước ngoài</a:t>
            </a:r>
            <a:r>
              <a:rPr lang="vi-VN" altLang="en-US" sz="2600" b="1"/>
              <a:t> (không áp dụng đ</a:t>
            </a:r>
            <a:r>
              <a:rPr lang="en-US" altLang="en-US" sz="2600" b="1"/>
              <a:t>ố</a:t>
            </a:r>
            <a:r>
              <a:rPr lang="vi-VN" altLang="en-US" sz="2600" b="1"/>
              <a:t>i với T</a:t>
            </a:r>
            <a:r>
              <a:rPr lang="en-US" altLang="en-US" sz="2600" b="1"/>
              <a:t>ổ</a:t>
            </a:r>
            <a:r>
              <a:rPr lang="vi-VN" altLang="en-US" sz="2600" b="1"/>
              <a:t>ng công ty đầu tư và kinh doanh v</a:t>
            </a:r>
            <a:r>
              <a:rPr lang="en-US" altLang="en-US" sz="2600" b="1"/>
              <a:t>ố</a:t>
            </a:r>
            <a:r>
              <a:rPr lang="vi-VN" altLang="en-US" sz="2600" b="1"/>
              <a:t>n nhà nước, quỹ đầu tư chứng khoán, công ty đầu tư chứng khoán);</a:t>
            </a:r>
            <a:endParaRPr lang="en-US" altLang="en-US" sz="2600" b="1"/>
          </a:p>
          <a:p>
            <a:pPr algn="just"/>
            <a:endParaRPr lang="en-US" altLang="en-US" sz="2600" b="1"/>
          </a:p>
          <a:p>
            <a:pPr algn="just"/>
            <a:r>
              <a:rPr lang="vi-VN" altLang="en-US" sz="2600" b="1"/>
              <a:t>b) Đ</a:t>
            </a:r>
            <a:r>
              <a:rPr lang="en-US" altLang="en-US" sz="2600" b="1"/>
              <a:t>ể </a:t>
            </a:r>
            <a:r>
              <a:rPr lang="vi-VN" altLang="en-US" sz="2600" b="1"/>
              <a:t>được tự doanh đầu tư gián tiếp ra nước ngoài, </a:t>
            </a:r>
            <a:r>
              <a:rPr lang="vi-VN" altLang="en-US" sz="2600" b="1">
                <a:solidFill>
                  <a:srgbClr val="FF0000"/>
                </a:solidFill>
              </a:rPr>
              <a:t>tổ chức tự doanh là quỹ đầu tư chứng khoán, công ty đầu tư chứng khoán </a:t>
            </a:r>
            <a:r>
              <a:rPr lang="vi-VN" altLang="en-US" sz="2600" b="1"/>
              <a:t>phải được cơ quan có thẩm quyền </a:t>
            </a:r>
            <a:r>
              <a:rPr lang="vi-VN" altLang="en-US" sz="2600" b="1">
                <a:solidFill>
                  <a:srgbClr val="00B050"/>
                </a:solidFill>
              </a:rPr>
              <a:t>chấp thuận cho phép </a:t>
            </a:r>
            <a:r>
              <a:rPr lang="vi-VN" altLang="en-US" sz="2600" b="1"/>
              <a:t>đầu tư gián tiếp ra nước ngoài.</a:t>
            </a:r>
            <a:endParaRPr lang="en-US" altLang="en-US" sz="2600" b="1"/>
          </a:p>
          <a:p>
            <a:pPr algn="just"/>
            <a:endParaRPr lang="en-US" altLang="en-US" sz="2600" b="1"/>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a:xfrm>
            <a:off x="0" y="0"/>
            <a:ext cx="9144000" cy="6126163"/>
          </a:xfrm>
        </p:spPr>
        <p:txBody>
          <a:bodyPr/>
          <a:lstStyle/>
          <a:p>
            <a:pPr algn="just">
              <a:buFontTx/>
              <a:buNone/>
              <a:defRPr/>
            </a:pPr>
            <a:r>
              <a:rPr lang="en-US" sz="2200" b="1" dirty="0"/>
              <a:t>	</a:t>
            </a:r>
            <a:r>
              <a:rPr lang="vi-VN" sz="2200" b="1" dirty="0">
                <a:solidFill>
                  <a:srgbClr val="00B050"/>
                </a:solidFill>
              </a:rPr>
              <a:t>Thẩm quyền, trình tự, thủ tục cấp, thu hồi giấy chứng nhận đăng ký đầu tư gián tiếp ra nước ngoài, văn bản chấp thuận cho phép đầu tư gián tiếp ra nước ngoài</a:t>
            </a:r>
            <a:endParaRPr lang="en-US" sz="2200" b="1" dirty="0">
              <a:solidFill>
                <a:srgbClr val="00B050"/>
              </a:solidFill>
            </a:endParaRPr>
          </a:p>
          <a:p>
            <a:pPr algn="just">
              <a:defRPr/>
            </a:pPr>
            <a:endParaRPr lang="en-US" sz="2200" b="1" dirty="0"/>
          </a:p>
          <a:p>
            <a:pPr marL="457200" indent="-457200" algn="just">
              <a:buFontTx/>
              <a:buAutoNum type="arabicPeriod"/>
              <a:defRPr/>
            </a:pPr>
            <a:r>
              <a:rPr lang="vi-VN" sz="2200" b="1" dirty="0"/>
              <a:t>Bộ Tài chính thực hiện:</a:t>
            </a:r>
            <a:endParaRPr lang="en-US" sz="2200" b="1" dirty="0"/>
          </a:p>
          <a:p>
            <a:pPr marL="457200" indent="-457200" algn="just">
              <a:buFontTx/>
              <a:buNone/>
              <a:defRPr/>
            </a:pPr>
            <a:endParaRPr lang="en-US" sz="2200" b="1" dirty="0"/>
          </a:p>
          <a:p>
            <a:pPr algn="just">
              <a:defRPr/>
            </a:pPr>
            <a:r>
              <a:rPr lang="vi-VN" sz="2200" b="1" dirty="0"/>
              <a:t>a) Quy định chi tiết về quy trình, thủ tục cấp, thu hồi giấy chứng nhận đăng ký đầu tư gián tiếp ra nước ngoài cho tổ chức tự doanh là công ty chứng khoán, công ty quản lý quỹ, doanh nghiệp kinh doanh bảo hi</a:t>
            </a:r>
            <a:r>
              <a:rPr lang="en-US" sz="2200" b="1" dirty="0"/>
              <a:t>ể</a:t>
            </a:r>
            <a:r>
              <a:rPr lang="vi-VN" sz="2200" b="1" dirty="0"/>
              <a:t>m;</a:t>
            </a:r>
            <a:endParaRPr lang="en-US" sz="2200" b="1" dirty="0"/>
          </a:p>
          <a:p>
            <a:pPr algn="just">
              <a:defRPr/>
            </a:pPr>
            <a:r>
              <a:rPr lang="vi-VN" sz="2200" b="1" dirty="0"/>
              <a:t>b) Xem xét </a:t>
            </a:r>
            <a:r>
              <a:rPr lang="vi-VN" sz="2200" b="1" dirty="0">
                <a:solidFill>
                  <a:srgbClr val="00B0F0"/>
                </a:solidFill>
              </a:rPr>
              <a:t>cấp, thu hồi giấy chứng nhận đăng ký đầu tư </a:t>
            </a:r>
            <a:r>
              <a:rPr lang="vi-VN" sz="2200" b="1" dirty="0"/>
              <a:t>gián tiếp ra nước ngoài cho công ty chứng khoán, công ty quản lý quỹ, doanh nghiệp kinh doanh bảo hiểm được thực hiện hoạt động tự doanh đầu tư gián ti</a:t>
            </a:r>
            <a:r>
              <a:rPr lang="en-US" sz="2200" b="1" dirty="0"/>
              <a:t>ế</a:t>
            </a:r>
            <a:r>
              <a:rPr lang="vi-VN" sz="2200" b="1" dirty="0"/>
              <a:t>p ra nước ngoài;</a:t>
            </a:r>
            <a:endParaRPr lang="en-US" sz="2200" b="1" dirty="0"/>
          </a:p>
          <a:p>
            <a:pPr algn="just">
              <a:defRPr/>
            </a:pPr>
            <a:r>
              <a:rPr lang="vi-VN" sz="2200" b="1" dirty="0"/>
              <a:t>c) Quy định chi tiết về hình thức, quy trình, thủ tục cấp, thu hồi văn bản chấp thuận cho phép đầu tư gián tiếp ra nước ngoài của tổ chức tự doanh là quỹ đ</a:t>
            </a:r>
            <a:r>
              <a:rPr lang="en-US" sz="2200" b="1" dirty="0"/>
              <a:t>ầ</a:t>
            </a:r>
            <a:r>
              <a:rPr lang="vi-VN" sz="2200" b="1" dirty="0"/>
              <a:t>u tư chứng khoán, công ty đầu tư chứng khoán.</a:t>
            </a:r>
            <a:endParaRPr lang="en-US" sz="2200" b="1" dirty="0"/>
          </a:p>
          <a:p>
            <a:pPr algn="just">
              <a:defRPr/>
            </a:pPr>
            <a:endParaRPr lang="en-US" sz="2200" b="1" dirty="0"/>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itle 1"/>
          <p:cNvSpPr>
            <a:spLocks noGrp="1"/>
          </p:cNvSpPr>
          <p:nvPr>
            <p:ph type="title"/>
          </p:nvPr>
        </p:nvSpPr>
        <p:spPr/>
        <p:txBody>
          <a:bodyPr/>
          <a:lstStyle/>
          <a:p>
            <a:endParaRPr lang="en-US" altLang="en-US"/>
          </a:p>
        </p:txBody>
      </p:sp>
      <p:sp>
        <p:nvSpPr>
          <p:cNvPr id="345091" name="Content Placeholder 2"/>
          <p:cNvSpPr>
            <a:spLocks noGrp="1"/>
          </p:cNvSpPr>
          <p:nvPr>
            <p:ph idx="1"/>
          </p:nvPr>
        </p:nvSpPr>
        <p:spPr>
          <a:xfrm>
            <a:off x="0" y="152400"/>
            <a:ext cx="8686800" cy="5973763"/>
          </a:xfrm>
        </p:spPr>
        <p:txBody>
          <a:bodyPr/>
          <a:lstStyle/>
          <a:p>
            <a:pPr algn="just">
              <a:buFontTx/>
              <a:buNone/>
            </a:pPr>
            <a:r>
              <a:rPr lang="vi-VN" altLang="en-US" sz="2400" b="1"/>
              <a:t>2. Ngân hàng Nhà nước Việt Nam thực hiện:</a:t>
            </a:r>
            <a:endParaRPr lang="en-US" altLang="en-US" sz="2400" b="1"/>
          </a:p>
          <a:p>
            <a:pPr algn="just"/>
            <a:endParaRPr lang="en-US" altLang="en-US" sz="2400" b="1"/>
          </a:p>
          <a:p>
            <a:pPr algn="just"/>
            <a:r>
              <a:rPr lang="vi-VN" altLang="en-US" sz="2400" b="1"/>
              <a:t>a) Quy định chi tiết về quy trình, thủ tục cấp, thu hồi giấy chứng nhận đăng ký đầu tư gián tiếp ra nước ngoài cho tổ chức tự doanh là ngân hàng thương mại, công ty tài chính tổng hợp;</a:t>
            </a:r>
            <a:endParaRPr lang="en-US" altLang="en-US" sz="2400" b="1"/>
          </a:p>
          <a:p>
            <a:pPr algn="just"/>
            <a:endParaRPr lang="en-US" altLang="en-US" sz="2400" b="1"/>
          </a:p>
          <a:p>
            <a:pPr algn="just"/>
            <a:r>
              <a:rPr lang="vi-VN" altLang="en-US" sz="2400" b="1"/>
              <a:t>b) Xem xét </a:t>
            </a:r>
            <a:r>
              <a:rPr lang="vi-VN" altLang="en-US" sz="2400" b="1">
                <a:solidFill>
                  <a:srgbClr val="00B0F0"/>
                </a:solidFill>
              </a:rPr>
              <a:t>cấp, thu hồi giấy chứng nhận đăng ký đầu tư gián tiếp ra nước ngoài </a:t>
            </a:r>
            <a:r>
              <a:rPr lang="vi-VN" altLang="en-US" sz="2400" b="1"/>
              <a:t>cho ngân hàng thương mại, công ty tài chính t</a:t>
            </a:r>
            <a:r>
              <a:rPr lang="en-US" altLang="en-US" sz="2400" b="1"/>
              <a:t>ổ</a:t>
            </a:r>
            <a:r>
              <a:rPr lang="vi-VN" altLang="en-US" sz="2400" b="1"/>
              <a:t>ng hợp.</a:t>
            </a:r>
            <a:endParaRPr lang="en-US" altLang="en-US" sz="2400" b="1"/>
          </a:p>
          <a:p>
            <a:endParaRPr lang="en-US" altLang="en-US"/>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itle 1"/>
          <p:cNvSpPr>
            <a:spLocks noGrp="1"/>
          </p:cNvSpPr>
          <p:nvPr>
            <p:ph type="title"/>
          </p:nvPr>
        </p:nvSpPr>
        <p:spPr/>
        <p:txBody>
          <a:bodyPr/>
          <a:lstStyle/>
          <a:p>
            <a:endParaRPr lang="en-US" altLang="en-US"/>
          </a:p>
        </p:txBody>
      </p:sp>
      <p:sp>
        <p:nvSpPr>
          <p:cNvPr id="346115" name="Content Placeholder 2"/>
          <p:cNvSpPr>
            <a:spLocks noGrp="1"/>
          </p:cNvSpPr>
          <p:nvPr>
            <p:ph idx="1"/>
          </p:nvPr>
        </p:nvSpPr>
        <p:spPr/>
        <p:txBody>
          <a:bodyPr/>
          <a:lstStyle/>
          <a:p>
            <a:r>
              <a:rPr lang="vi-VN" altLang="en-US" b="1"/>
              <a:t>ỦY THÁC ĐẦU TƯ, NHẬN ỦY THÁC ĐẦU TƯ GIÁN TIẾP RA NƯỚC NGOÀI</a:t>
            </a:r>
            <a:endParaRPr lang="en-US" altLang="en-US"/>
          </a:p>
          <a:p>
            <a:endParaRPr lang="en-US" altLang="en-US"/>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itle 1"/>
          <p:cNvSpPr>
            <a:spLocks noGrp="1"/>
          </p:cNvSpPr>
          <p:nvPr>
            <p:ph type="title"/>
          </p:nvPr>
        </p:nvSpPr>
        <p:spPr/>
        <p:txBody>
          <a:bodyPr/>
          <a:lstStyle/>
          <a:p>
            <a:endParaRPr lang="en-US" altLang="en-US"/>
          </a:p>
        </p:txBody>
      </p:sp>
      <p:sp>
        <p:nvSpPr>
          <p:cNvPr id="347139" name="Content Placeholder 2"/>
          <p:cNvSpPr>
            <a:spLocks noGrp="1"/>
          </p:cNvSpPr>
          <p:nvPr>
            <p:ph idx="1"/>
          </p:nvPr>
        </p:nvSpPr>
        <p:spPr>
          <a:xfrm>
            <a:off x="152400" y="152400"/>
            <a:ext cx="8839200" cy="5973763"/>
          </a:xfrm>
        </p:spPr>
        <p:txBody>
          <a:bodyPr/>
          <a:lstStyle/>
          <a:p>
            <a:pPr algn="just"/>
            <a:r>
              <a:rPr lang="en-US" altLang="en-US" sz="2800" b="1">
                <a:solidFill>
                  <a:srgbClr val="FF0000"/>
                </a:solidFill>
              </a:rPr>
              <a:t>1. </a:t>
            </a:r>
            <a:r>
              <a:rPr lang="vi-VN" altLang="en-US" sz="2800" b="1">
                <a:solidFill>
                  <a:srgbClr val="FF0000"/>
                </a:solidFill>
              </a:rPr>
              <a:t>Bộ Tài chính thực hiện:</a:t>
            </a:r>
            <a:endParaRPr lang="en-US" altLang="en-US" sz="2800" b="1">
              <a:solidFill>
                <a:srgbClr val="FF0000"/>
              </a:solidFill>
            </a:endParaRPr>
          </a:p>
          <a:p>
            <a:pPr algn="just">
              <a:buFontTx/>
              <a:buNone/>
            </a:pPr>
            <a:endParaRPr lang="en-US" altLang="en-US" sz="2800" b="1"/>
          </a:p>
          <a:p>
            <a:pPr algn="just"/>
            <a:r>
              <a:rPr lang="en-US" altLang="en-US" sz="2800" b="1"/>
              <a:t>a) </a:t>
            </a:r>
            <a:r>
              <a:rPr lang="vi-VN" altLang="en-US" sz="2800" b="1"/>
              <a:t>Quy định chi tiết về quy trình, thủ tục cấp, thu hồi giấy chứng nhận đăng ký hoạt động nhận ủy thác đầu tư gián tiếp ra nước ngoài cho tổ chức nhận ủy thác là công ty quản lý quỹ;</a:t>
            </a:r>
            <a:endParaRPr lang="en-US" altLang="en-US" sz="2800" b="1"/>
          </a:p>
          <a:p>
            <a:pPr algn="just"/>
            <a:endParaRPr lang="en-US" altLang="en-US" sz="2800" b="1"/>
          </a:p>
          <a:p>
            <a:pPr algn="just"/>
            <a:r>
              <a:rPr lang="en-US" altLang="en-US" sz="2800" b="1"/>
              <a:t>b) </a:t>
            </a:r>
            <a:r>
              <a:rPr lang="vi-VN" altLang="en-US" sz="2800" b="1"/>
              <a:t>Xem xét </a:t>
            </a:r>
            <a:r>
              <a:rPr lang="vi-VN" altLang="en-US" sz="2800" b="1">
                <a:solidFill>
                  <a:srgbClr val="FF0000"/>
                </a:solidFill>
              </a:rPr>
              <a:t>cấp, thu hồi giấy chứng nhận đăng ký hoạt động nhận ủy thác đầu tư gián tiếp ra nước ngoà</a:t>
            </a:r>
            <a:r>
              <a:rPr lang="vi-VN" altLang="en-US" sz="2800" b="1"/>
              <a:t>i cho công ty quản lý quỹ được thực hiện hoạt động nhận ủy thác đầu tư gián tiếp ra nước ngoài.</a:t>
            </a:r>
            <a:endParaRPr lang="en-US" altLang="en-US" sz="2800" b="1"/>
          </a:p>
          <a:p>
            <a:endParaRPr lang="en-US" altLang="en-US"/>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le 1"/>
          <p:cNvSpPr>
            <a:spLocks noGrp="1"/>
          </p:cNvSpPr>
          <p:nvPr>
            <p:ph type="title"/>
          </p:nvPr>
        </p:nvSpPr>
        <p:spPr/>
        <p:txBody>
          <a:bodyPr/>
          <a:lstStyle/>
          <a:p>
            <a:endParaRPr lang="en-US" altLang="en-US"/>
          </a:p>
        </p:txBody>
      </p:sp>
      <p:sp>
        <p:nvSpPr>
          <p:cNvPr id="348163" name="Content Placeholder 2"/>
          <p:cNvSpPr>
            <a:spLocks noGrp="1"/>
          </p:cNvSpPr>
          <p:nvPr>
            <p:ph idx="1"/>
          </p:nvPr>
        </p:nvSpPr>
        <p:spPr>
          <a:xfrm>
            <a:off x="152400" y="152400"/>
            <a:ext cx="8763000" cy="5973763"/>
          </a:xfrm>
        </p:spPr>
        <p:txBody>
          <a:bodyPr/>
          <a:lstStyle/>
          <a:p>
            <a:pPr algn="just">
              <a:buFontTx/>
              <a:buNone/>
            </a:pPr>
            <a:r>
              <a:rPr lang="en-US" altLang="en-US" sz="2600" b="1"/>
              <a:t>2. </a:t>
            </a:r>
            <a:r>
              <a:rPr lang="vi-VN" altLang="en-US" sz="2600" b="1"/>
              <a:t>Ngân hàng Nhà nước Việt Nam thực hiện:</a:t>
            </a:r>
            <a:endParaRPr lang="en-US" altLang="en-US" sz="2600" b="1"/>
          </a:p>
          <a:p>
            <a:pPr algn="just"/>
            <a:endParaRPr lang="en-US" altLang="en-US" sz="2600" b="1"/>
          </a:p>
          <a:p>
            <a:pPr algn="just"/>
            <a:r>
              <a:rPr lang="en-US" altLang="en-US" sz="2600" b="1"/>
              <a:t>a) </a:t>
            </a:r>
            <a:r>
              <a:rPr lang="vi-VN" altLang="en-US" sz="2600" b="1"/>
              <a:t>Quy định chi tiết về quy trình, thủ tục cấp, thu hồi giấy chứng nhận đăng ký hoạt động nhận ủy thác đầu tư gián ti</a:t>
            </a:r>
            <a:r>
              <a:rPr lang="en-US" altLang="en-US" sz="2600" b="1"/>
              <a:t>ế</a:t>
            </a:r>
            <a:r>
              <a:rPr lang="vi-VN" altLang="en-US" sz="2600" b="1"/>
              <a:t>p ra nước ngoài cho tổ chức nhận ủy thác là ngân hàng thương mại;</a:t>
            </a:r>
            <a:endParaRPr lang="en-US" altLang="en-US" sz="2600" b="1"/>
          </a:p>
          <a:p>
            <a:pPr algn="just"/>
            <a:endParaRPr lang="en-US" altLang="en-US" sz="2600" b="1"/>
          </a:p>
          <a:p>
            <a:pPr algn="just"/>
            <a:r>
              <a:rPr lang="en-US" altLang="en-US" sz="2600" b="1"/>
              <a:t>b) </a:t>
            </a:r>
            <a:r>
              <a:rPr lang="vi-VN" altLang="en-US" sz="2600" b="1"/>
              <a:t>Xem xét </a:t>
            </a:r>
            <a:r>
              <a:rPr lang="vi-VN" altLang="en-US" sz="2600" b="1">
                <a:solidFill>
                  <a:srgbClr val="FF0000"/>
                </a:solidFill>
              </a:rPr>
              <a:t>cấp, thu hồi giấy chứng nhận đăng ký hoạt động nhận ủy thác đầu tư gián tiếp ra nước ngoài</a:t>
            </a:r>
            <a:r>
              <a:rPr lang="vi-VN" altLang="en-US" sz="2600" b="1"/>
              <a:t> cho ngân hàng thương mại được thực hiện hoạt động nhận ủy thác đầu tư gián tiếp ra nước ngoài.</a:t>
            </a:r>
            <a:endParaRPr lang="en-US" altLang="en-US" sz="2600" b="1"/>
          </a:p>
          <a:p>
            <a:pPr algn="just"/>
            <a:endParaRPr lang="en-US" altLang="en-US" sz="2600" b="1"/>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itle 1"/>
          <p:cNvSpPr>
            <a:spLocks noGrp="1"/>
          </p:cNvSpPr>
          <p:nvPr>
            <p:ph type="title"/>
          </p:nvPr>
        </p:nvSpPr>
        <p:spPr/>
        <p:txBody>
          <a:bodyPr/>
          <a:lstStyle/>
          <a:p>
            <a:pPr eaLnBrk="1" hangingPunct="1"/>
            <a:endParaRPr lang="en-US" altLang="en-US"/>
          </a:p>
        </p:txBody>
      </p:sp>
      <p:sp>
        <p:nvSpPr>
          <p:cNvPr id="349187" name="Content Placeholder 2"/>
          <p:cNvSpPr>
            <a:spLocks noGrp="1"/>
          </p:cNvSpPr>
          <p:nvPr>
            <p:ph idx="1"/>
          </p:nvPr>
        </p:nvSpPr>
        <p:spPr/>
        <p:txBody>
          <a:bodyPr/>
          <a:lstStyle/>
          <a:p>
            <a:pPr algn="ctr" eaLnBrk="1" hangingPunct="1">
              <a:buFontTx/>
              <a:buNone/>
            </a:pPr>
            <a:r>
              <a:rPr lang="en-US" altLang="en-US" sz="4000" b="1">
                <a:solidFill>
                  <a:srgbClr val="FF0000"/>
                </a:solidFill>
              </a:rPr>
              <a:t>CẢM ƠN CÁC BẠN!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990600"/>
            <a:ext cx="8943975" cy="1676400"/>
          </a:xfrm>
        </p:spPr>
        <p:txBody>
          <a:bodyPr/>
          <a:lstStyle/>
          <a:p>
            <a:r>
              <a:rPr lang="en-US" altLang="en-US" sz="2800" b="1">
                <a:solidFill>
                  <a:srgbClr val="FF0000"/>
                </a:solidFill>
              </a:rPr>
              <a:t>2. Khái niệm D.A đầu tư, nhà đầu tư, chủ đầu tư</a:t>
            </a:r>
            <a:endParaRPr lang="en-US" altLang="en-US" sz="2800">
              <a:solidFill>
                <a:srgbClr val="FF0000"/>
              </a:solidFill>
            </a:endParaRPr>
          </a:p>
        </p:txBody>
      </p:sp>
      <p:sp>
        <p:nvSpPr>
          <p:cNvPr id="37891" name="Content Placeholder 2"/>
          <p:cNvSpPr>
            <a:spLocks noGrp="1"/>
          </p:cNvSpPr>
          <p:nvPr>
            <p:ph idx="1"/>
          </p:nvPr>
        </p:nvSpPr>
        <p:spPr>
          <a:xfrm>
            <a:off x="0" y="990600"/>
            <a:ext cx="9144000" cy="5141913"/>
          </a:xfrm>
        </p:spPr>
        <p:txBody>
          <a:bodyPr/>
          <a:lstStyle/>
          <a:p>
            <a:pPr>
              <a:buFont typeface="Wingdings" panose="05000000000000000000" pitchFamily="2" charset="2"/>
              <a:buNone/>
            </a:pPr>
            <a:r>
              <a:rPr lang="en-US" altLang="en-US" b="1" i="1">
                <a:solidFill>
                  <a:srgbClr val="00B0F0"/>
                </a:solidFill>
              </a:rPr>
              <a:t>Dự án phải trả lời được các câu hỏi sau: </a:t>
            </a:r>
          </a:p>
          <a:p>
            <a:pPr>
              <a:buFont typeface="Wingdings" panose="05000000000000000000" pitchFamily="2" charset="2"/>
              <a:buNone/>
            </a:pPr>
            <a:endParaRPr lang="en-US" altLang="en-US" b="1" i="1">
              <a:solidFill>
                <a:srgbClr val="00B0F0"/>
              </a:solidFill>
            </a:endParaRPr>
          </a:p>
          <a:p>
            <a:pPr algn="just"/>
            <a:r>
              <a:rPr lang="en-US" altLang="en-US" b="1"/>
              <a:t>a. Mục tiêu của dự án là gì? </a:t>
            </a:r>
          </a:p>
          <a:p>
            <a:pPr algn="just"/>
            <a:r>
              <a:rPr lang="en-US" altLang="en-US" b="1"/>
              <a:t>b. Thời gian thực hiện? Địa điểm nào? </a:t>
            </a:r>
          </a:p>
          <a:p>
            <a:pPr algn="just"/>
            <a:r>
              <a:rPr lang="en-US" altLang="en-US" b="1"/>
              <a:t>c. Nguồn lực cần thiết (lao động, vốn…) là bao nhiêu? </a:t>
            </a:r>
          </a:p>
          <a:p>
            <a:pPr algn="just"/>
            <a:r>
              <a:rPr lang="en-US" altLang="en-US" b="1"/>
              <a:t>d. Hoạt động của dự án được thực hiện như thế nào? </a:t>
            </a:r>
          </a:p>
          <a:p>
            <a:pPr algn="just"/>
            <a:r>
              <a:rPr lang="en-US" altLang="en-US" b="1"/>
              <a:t>e. Sản phẩm, dịch vụ  hay giá trị đầu ra được tạo ra từ dự án là gì? …</a:t>
            </a:r>
          </a:p>
          <a:p>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0" y="228600"/>
            <a:ext cx="9144000" cy="6172200"/>
          </a:xfrm>
        </p:spPr>
        <p:txBody>
          <a:bodyPr/>
          <a:lstStyle/>
          <a:p>
            <a:pPr>
              <a:buFont typeface="Wingdings" panose="05000000000000000000" pitchFamily="2" charset="2"/>
              <a:buNone/>
              <a:defRPr/>
            </a:pPr>
            <a:r>
              <a:rPr lang="en-US" sz="2800" b="1" u="sng" dirty="0">
                <a:solidFill>
                  <a:srgbClr val="FF0000"/>
                </a:solidFill>
              </a:rPr>
              <a:t>DỰ ÁN ĐẦU TƯ:</a:t>
            </a:r>
            <a:r>
              <a:rPr lang="en-US" sz="2800" b="1" dirty="0">
                <a:solidFill>
                  <a:srgbClr val="FF0000"/>
                </a:solidFill>
              </a:rPr>
              <a:t>  </a:t>
            </a:r>
            <a:r>
              <a:rPr lang="en-US" sz="2800" dirty="0"/>
              <a:t>(</a:t>
            </a:r>
            <a:r>
              <a:rPr lang="en-US" sz="2800" i="1" dirty="0"/>
              <a:t>Investment Project)</a:t>
            </a:r>
          </a:p>
          <a:p>
            <a:pPr algn="just">
              <a:buFont typeface="Wingdings" panose="05000000000000000000" pitchFamily="2" charset="2"/>
              <a:buNone/>
              <a:defRPr/>
            </a:pPr>
            <a:r>
              <a:rPr lang="en-US" sz="2800" dirty="0"/>
              <a:t>   </a:t>
            </a:r>
            <a:r>
              <a:rPr lang="en-US" sz="2800" b="1" i="1" dirty="0" err="1"/>
              <a:t>Là</a:t>
            </a:r>
            <a:r>
              <a:rPr lang="en-US" sz="2800" b="1" i="1" dirty="0"/>
              <a:t> </a:t>
            </a:r>
            <a:r>
              <a:rPr lang="en-US" sz="2800" b="1" i="1" dirty="0" err="1"/>
              <a:t>tập</a:t>
            </a:r>
            <a:r>
              <a:rPr lang="en-US" sz="2800" b="1" i="1" dirty="0"/>
              <a:t> </a:t>
            </a:r>
            <a:r>
              <a:rPr lang="en-US" sz="2800" b="1" i="1" dirty="0" err="1"/>
              <a:t>hợp</a:t>
            </a:r>
            <a:r>
              <a:rPr lang="en-US" sz="2800" b="1" i="1" dirty="0"/>
              <a:t> </a:t>
            </a:r>
            <a:r>
              <a:rPr lang="en-US" sz="2800" b="1" i="1" dirty="0" err="1"/>
              <a:t>các</a:t>
            </a:r>
            <a:r>
              <a:rPr lang="en-US" sz="2800" b="1" i="1" dirty="0"/>
              <a:t> </a:t>
            </a:r>
            <a:r>
              <a:rPr lang="en-US" sz="2800" b="1" i="1" u="sng" dirty="0" err="1">
                <a:solidFill>
                  <a:srgbClr val="00B0F0"/>
                </a:solidFill>
              </a:rPr>
              <a:t>đề</a:t>
            </a:r>
            <a:r>
              <a:rPr lang="en-US" sz="2800" b="1" i="1" u="sng" dirty="0">
                <a:solidFill>
                  <a:srgbClr val="00B0F0"/>
                </a:solidFill>
              </a:rPr>
              <a:t> </a:t>
            </a:r>
            <a:r>
              <a:rPr lang="en-US" sz="2800" b="1" i="1" u="sng" dirty="0" err="1">
                <a:solidFill>
                  <a:srgbClr val="00B0F0"/>
                </a:solidFill>
              </a:rPr>
              <a:t>xuất</a:t>
            </a:r>
            <a:r>
              <a:rPr lang="en-US" sz="2800" b="1" i="1" u="sng" dirty="0">
                <a:solidFill>
                  <a:srgbClr val="00B0F0"/>
                </a:solidFill>
              </a:rPr>
              <a:t> </a:t>
            </a:r>
            <a:r>
              <a:rPr lang="en-US" sz="2800" b="1" i="1" u="sng" dirty="0" err="1">
                <a:solidFill>
                  <a:srgbClr val="00B0F0"/>
                </a:solidFill>
              </a:rPr>
              <a:t>bỏ</a:t>
            </a:r>
            <a:r>
              <a:rPr lang="en-US" sz="2800" b="1" i="1" u="sng" dirty="0">
                <a:solidFill>
                  <a:srgbClr val="00B0F0"/>
                </a:solidFill>
              </a:rPr>
              <a:t> </a:t>
            </a:r>
            <a:r>
              <a:rPr lang="en-US" sz="2800" b="1" i="1" u="sng" dirty="0" err="1">
                <a:solidFill>
                  <a:srgbClr val="00B0F0"/>
                </a:solidFill>
              </a:rPr>
              <a:t>vốn</a:t>
            </a:r>
            <a:r>
              <a:rPr lang="en-US" sz="2800" b="1" i="1" u="sng" dirty="0">
                <a:solidFill>
                  <a:srgbClr val="00B0F0"/>
                </a:solidFill>
              </a:rPr>
              <a:t> </a:t>
            </a:r>
            <a:r>
              <a:rPr lang="en-US" sz="2800" b="1" i="1" dirty="0" err="1"/>
              <a:t>trung</a:t>
            </a:r>
            <a:r>
              <a:rPr lang="en-US" sz="2800" b="1" i="1" dirty="0"/>
              <a:t> </a:t>
            </a:r>
            <a:r>
              <a:rPr lang="en-US" sz="2800" b="1" i="1" dirty="0" err="1"/>
              <a:t>và</a:t>
            </a:r>
            <a:r>
              <a:rPr lang="en-US" sz="2800" b="1" i="1" dirty="0"/>
              <a:t> </a:t>
            </a:r>
            <a:r>
              <a:rPr lang="en-US" sz="2800" b="1" i="1" dirty="0" err="1"/>
              <a:t>dài</a:t>
            </a:r>
            <a:r>
              <a:rPr lang="en-US" sz="2800" b="1" i="1" dirty="0"/>
              <a:t> </a:t>
            </a:r>
            <a:r>
              <a:rPr lang="en-US" sz="2800" b="1" i="1" dirty="0" err="1"/>
              <a:t>hạn</a:t>
            </a:r>
            <a:r>
              <a:rPr lang="en-US" sz="2800" b="1" i="1" dirty="0"/>
              <a:t> </a:t>
            </a:r>
            <a:r>
              <a:rPr lang="en-US" sz="2800" b="1" i="1" dirty="0" err="1"/>
              <a:t>để</a:t>
            </a:r>
            <a:r>
              <a:rPr lang="en-US" sz="2800" b="1" i="1" dirty="0"/>
              <a:t> </a:t>
            </a:r>
            <a:r>
              <a:rPr lang="en-US" sz="2800" b="1" i="1" dirty="0" err="1"/>
              <a:t>tiến</a:t>
            </a:r>
            <a:r>
              <a:rPr lang="en-US" sz="2800" b="1" i="1" dirty="0"/>
              <a:t> </a:t>
            </a:r>
            <a:r>
              <a:rPr lang="en-US" sz="2800" b="1" i="1" dirty="0" err="1"/>
              <a:t>hành</a:t>
            </a:r>
            <a:r>
              <a:rPr lang="en-US" sz="2800" b="1" i="1" dirty="0"/>
              <a:t> </a:t>
            </a:r>
            <a:r>
              <a:rPr lang="en-US" sz="2800" b="1" i="1" dirty="0" err="1"/>
              <a:t>các</a:t>
            </a:r>
            <a:r>
              <a:rPr lang="en-US" sz="2800" b="1" i="1" dirty="0"/>
              <a:t> </a:t>
            </a:r>
            <a:r>
              <a:rPr lang="en-US" sz="2800" b="1" i="1" dirty="0" err="1"/>
              <a:t>hoạt</a:t>
            </a:r>
            <a:r>
              <a:rPr lang="en-US" sz="2800" b="1" i="1" dirty="0"/>
              <a:t> </a:t>
            </a:r>
            <a:r>
              <a:rPr lang="en-US" sz="2800" b="1" i="1" dirty="0" err="1"/>
              <a:t>động</a:t>
            </a:r>
            <a:r>
              <a:rPr lang="en-US" sz="2800" b="1" i="1" dirty="0"/>
              <a:t> </a:t>
            </a:r>
            <a:r>
              <a:rPr lang="en-US" sz="2800" b="1" i="1" dirty="0" err="1"/>
              <a:t>đầu</a:t>
            </a:r>
            <a:r>
              <a:rPr lang="en-US" sz="2800" b="1" i="1" dirty="0"/>
              <a:t> </a:t>
            </a:r>
            <a:r>
              <a:rPr lang="en-US" sz="2800" b="1" i="1" dirty="0" err="1"/>
              <a:t>tư</a:t>
            </a:r>
            <a:r>
              <a:rPr lang="en-US" sz="2800" b="1" i="1" dirty="0"/>
              <a:t> </a:t>
            </a:r>
            <a:r>
              <a:rPr lang="en-US" sz="2800" b="1" i="1" dirty="0" err="1"/>
              <a:t>trên</a:t>
            </a:r>
            <a:r>
              <a:rPr lang="en-US" sz="2800" b="1" i="1" dirty="0"/>
              <a:t> </a:t>
            </a:r>
            <a:r>
              <a:rPr lang="en-US" sz="2800" b="1" i="1" dirty="0" err="1"/>
              <a:t>địa</a:t>
            </a:r>
            <a:r>
              <a:rPr lang="en-US" sz="2800" b="1" i="1" dirty="0"/>
              <a:t> </a:t>
            </a:r>
            <a:r>
              <a:rPr lang="en-US" sz="2800" b="1" i="1" dirty="0" err="1"/>
              <a:t>bàn</a:t>
            </a:r>
            <a:r>
              <a:rPr lang="en-US" sz="2800" b="1" i="1" dirty="0"/>
              <a:t> </a:t>
            </a:r>
            <a:r>
              <a:rPr lang="en-US" sz="2800" b="1" i="1" dirty="0" err="1"/>
              <a:t>cụ</a:t>
            </a:r>
            <a:r>
              <a:rPr lang="en-US" sz="2800" b="1" i="1" dirty="0"/>
              <a:t> </a:t>
            </a:r>
            <a:r>
              <a:rPr lang="en-US" sz="2800" b="1" i="1" dirty="0" err="1"/>
              <a:t>thể</a:t>
            </a:r>
            <a:r>
              <a:rPr lang="en-US" sz="2800" b="1" i="1" dirty="0"/>
              <a:t>, </a:t>
            </a:r>
            <a:r>
              <a:rPr lang="en-US" sz="2800" b="1" i="1" dirty="0" err="1"/>
              <a:t>trong</a:t>
            </a:r>
            <a:r>
              <a:rPr lang="en-US" sz="2800" b="1" i="1" dirty="0"/>
              <a:t> </a:t>
            </a:r>
            <a:r>
              <a:rPr lang="en-US" sz="2800" b="1" i="1" dirty="0" err="1"/>
              <a:t>khoảng</a:t>
            </a:r>
            <a:r>
              <a:rPr lang="en-US" sz="2800" b="1" i="1" dirty="0"/>
              <a:t> </a:t>
            </a:r>
            <a:r>
              <a:rPr lang="en-US" sz="2800" b="1" i="1" dirty="0" err="1"/>
              <a:t>thời</a:t>
            </a:r>
            <a:r>
              <a:rPr lang="en-US" sz="2800" b="1" i="1" dirty="0"/>
              <a:t> </a:t>
            </a:r>
            <a:r>
              <a:rPr lang="en-US" sz="2800" b="1" i="1" dirty="0" err="1"/>
              <a:t>gian</a:t>
            </a:r>
            <a:r>
              <a:rPr lang="en-US" sz="2800" b="1" i="1" dirty="0"/>
              <a:t> </a:t>
            </a:r>
            <a:r>
              <a:rPr lang="en-US" sz="2800" b="1" i="1" dirty="0" err="1"/>
              <a:t>xác</a:t>
            </a:r>
            <a:r>
              <a:rPr lang="en-US" sz="2800" b="1" i="1" dirty="0"/>
              <a:t> </a:t>
            </a:r>
            <a:r>
              <a:rPr lang="en-US" sz="2800" b="1" i="1" dirty="0" err="1"/>
              <a:t>định</a:t>
            </a:r>
            <a:r>
              <a:rPr lang="en-US" sz="2800" b="1" i="1" dirty="0"/>
              <a:t>.</a:t>
            </a:r>
          </a:p>
          <a:p>
            <a:pPr algn="just">
              <a:buFont typeface="Wingdings" panose="05000000000000000000" pitchFamily="2" charset="2"/>
              <a:buNone/>
              <a:defRPr/>
            </a:pPr>
            <a:endParaRPr lang="en-US" sz="2800" b="1" i="1" dirty="0"/>
          </a:p>
          <a:p>
            <a:pPr algn="just">
              <a:buFont typeface="Wingdings" panose="05000000000000000000" pitchFamily="2" charset="2"/>
              <a:buNone/>
              <a:defRPr/>
            </a:pPr>
            <a:r>
              <a:rPr lang="en-SG" sz="2800" dirty="0"/>
              <a:t>      </a:t>
            </a:r>
            <a:r>
              <a:rPr lang="en-SG" sz="2800" b="1" dirty="0" err="1"/>
              <a:t>Xác</a:t>
            </a:r>
            <a:r>
              <a:rPr lang="en-SG" sz="2800" b="1" dirty="0"/>
              <a:t> </a:t>
            </a:r>
            <a:r>
              <a:rPr lang="en-SG" sz="2800" b="1" dirty="0" err="1"/>
              <a:t>định</a:t>
            </a:r>
            <a:r>
              <a:rPr lang="en-SG" sz="2800" b="1" dirty="0"/>
              <a:t> </a:t>
            </a:r>
            <a:r>
              <a:rPr lang="en-SG" sz="2800" b="1" dirty="0" err="1"/>
              <a:t>trên</a:t>
            </a:r>
            <a:r>
              <a:rPr lang="en-SG" sz="2800" b="1" dirty="0"/>
              <a:t> 3 </a:t>
            </a:r>
            <a:r>
              <a:rPr lang="en-SG" sz="2800" b="1" dirty="0" err="1"/>
              <a:t>tiêu</a:t>
            </a:r>
            <a:r>
              <a:rPr lang="en-SG" sz="2800" b="1" dirty="0"/>
              <a:t> </a:t>
            </a:r>
            <a:r>
              <a:rPr lang="en-SG" sz="2800" b="1" dirty="0" err="1"/>
              <a:t>chí</a:t>
            </a:r>
            <a:r>
              <a:rPr lang="en-SG" sz="2800" b="1" dirty="0"/>
              <a:t>: </a:t>
            </a:r>
          </a:p>
          <a:p>
            <a:pPr marL="571500" indent="-571500" algn="just">
              <a:buFont typeface="Wingdings" panose="05000000000000000000" pitchFamily="2" charset="2"/>
              <a:buAutoNum type="romanLcParenR"/>
              <a:defRPr/>
            </a:pPr>
            <a:r>
              <a:rPr lang="en-SG" sz="2800" b="1" dirty="0" err="1"/>
              <a:t>là</a:t>
            </a:r>
            <a:r>
              <a:rPr lang="en-SG" sz="2800" b="1" dirty="0"/>
              <a:t> </a:t>
            </a:r>
            <a:r>
              <a:rPr lang="en-SG" sz="2800" b="1" dirty="0" err="1"/>
              <a:t>các</a:t>
            </a:r>
            <a:r>
              <a:rPr lang="en-SG" sz="2800" b="1" dirty="0"/>
              <a:t> </a:t>
            </a:r>
            <a:r>
              <a:rPr lang="en-SG" sz="2800" b="1" dirty="0" err="1"/>
              <a:t>đề</a:t>
            </a:r>
            <a:r>
              <a:rPr lang="en-SG" sz="2800" b="1" dirty="0"/>
              <a:t> </a:t>
            </a:r>
            <a:r>
              <a:rPr lang="en-SG" sz="2800" b="1" dirty="0" err="1"/>
              <a:t>xuất</a:t>
            </a:r>
            <a:r>
              <a:rPr lang="en-SG" sz="2800" b="1" dirty="0"/>
              <a:t> </a:t>
            </a:r>
            <a:r>
              <a:rPr lang="en-SG" sz="2800" b="1" dirty="0" err="1"/>
              <a:t>bỏ</a:t>
            </a:r>
            <a:r>
              <a:rPr lang="en-SG" sz="2800" b="1" dirty="0"/>
              <a:t> </a:t>
            </a:r>
            <a:r>
              <a:rPr lang="en-SG" sz="2800" b="1" dirty="0" err="1">
                <a:solidFill>
                  <a:srgbClr val="00B0F0"/>
                </a:solidFill>
              </a:rPr>
              <a:t>vốn</a:t>
            </a:r>
            <a:r>
              <a:rPr lang="en-SG" sz="2800" b="1" dirty="0">
                <a:solidFill>
                  <a:srgbClr val="00B0F0"/>
                </a:solidFill>
              </a:rPr>
              <a:t> </a:t>
            </a:r>
            <a:r>
              <a:rPr lang="en-SG" sz="2800" b="1" dirty="0" err="1">
                <a:solidFill>
                  <a:srgbClr val="00B0F0"/>
                </a:solidFill>
              </a:rPr>
              <a:t>trung</a:t>
            </a:r>
            <a:r>
              <a:rPr lang="en-SG" sz="2800" b="1" dirty="0">
                <a:solidFill>
                  <a:srgbClr val="00B0F0"/>
                </a:solidFill>
              </a:rPr>
              <a:t> </a:t>
            </a:r>
            <a:r>
              <a:rPr lang="en-SG" sz="2800" b="1" dirty="0" err="1">
                <a:solidFill>
                  <a:srgbClr val="00B0F0"/>
                </a:solidFill>
              </a:rPr>
              <a:t>và</a:t>
            </a:r>
            <a:r>
              <a:rPr lang="en-SG" sz="2800" b="1" dirty="0">
                <a:solidFill>
                  <a:srgbClr val="00B0F0"/>
                </a:solidFill>
              </a:rPr>
              <a:t> </a:t>
            </a:r>
            <a:r>
              <a:rPr lang="en-SG" sz="2800" b="1" dirty="0" err="1">
                <a:solidFill>
                  <a:srgbClr val="00B0F0"/>
                </a:solidFill>
              </a:rPr>
              <a:t>dài</a:t>
            </a:r>
            <a:r>
              <a:rPr lang="en-SG" sz="2800" b="1" dirty="0">
                <a:solidFill>
                  <a:srgbClr val="00B0F0"/>
                </a:solidFill>
              </a:rPr>
              <a:t> </a:t>
            </a:r>
            <a:r>
              <a:rPr lang="en-SG" sz="2800" b="1" dirty="0" err="1">
                <a:solidFill>
                  <a:srgbClr val="00B0F0"/>
                </a:solidFill>
              </a:rPr>
              <a:t>hạn</a:t>
            </a:r>
            <a:r>
              <a:rPr lang="en-SG" sz="2800" b="1" dirty="0"/>
              <a:t>; </a:t>
            </a:r>
          </a:p>
          <a:p>
            <a:pPr marL="571500" indent="-571500" algn="just">
              <a:buFont typeface="Wingdings" panose="05000000000000000000" pitchFamily="2" charset="2"/>
              <a:buNone/>
              <a:defRPr/>
            </a:pPr>
            <a:endParaRPr lang="en-SG" sz="2800" b="1" dirty="0"/>
          </a:p>
          <a:p>
            <a:pPr marL="571500" indent="-571500" algn="just">
              <a:buFont typeface="Wingdings" panose="05000000000000000000" pitchFamily="2" charset="2"/>
              <a:buAutoNum type="romanLcParenR"/>
              <a:defRPr/>
            </a:pPr>
            <a:r>
              <a:rPr lang="en-SG" sz="2800" b="1" dirty="0" err="1"/>
              <a:t>thực</a:t>
            </a:r>
            <a:r>
              <a:rPr lang="en-SG" sz="2800" b="1" dirty="0"/>
              <a:t> </a:t>
            </a:r>
            <a:r>
              <a:rPr lang="en-SG" sz="2800" b="1" dirty="0" err="1"/>
              <a:t>hiện</a:t>
            </a:r>
            <a:r>
              <a:rPr lang="en-SG" sz="2800" b="1" dirty="0"/>
              <a:t> </a:t>
            </a:r>
            <a:r>
              <a:rPr lang="en-SG" sz="2800" b="1" dirty="0" err="1"/>
              <a:t>trên</a:t>
            </a:r>
            <a:r>
              <a:rPr lang="en-SG" sz="2800" b="1" dirty="0"/>
              <a:t> </a:t>
            </a:r>
            <a:r>
              <a:rPr lang="en-SG" sz="2800" b="1" dirty="0" err="1">
                <a:solidFill>
                  <a:srgbClr val="00B0F0"/>
                </a:solidFill>
              </a:rPr>
              <a:t>một</a:t>
            </a:r>
            <a:r>
              <a:rPr lang="en-SG" sz="2800" b="1" dirty="0">
                <a:solidFill>
                  <a:srgbClr val="00B0F0"/>
                </a:solidFill>
              </a:rPr>
              <a:t> </a:t>
            </a:r>
            <a:r>
              <a:rPr lang="en-SG" sz="2800" b="1" dirty="0" err="1">
                <a:solidFill>
                  <a:srgbClr val="00B0F0"/>
                </a:solidFill>
              </a:rPr>
              <a:t>địa</a:t>
            </a:r>
            <a:r>
              <a:rPr lang="en-SG" sz="2800" b="1" dirty="0">
                <a:solidFill>
                  <a:srgbClr val="00B0F0"/>
                </a:solidFill>
              </a:rPr>
              <a:t> </a:t>
            </a:r>
            <a:r>
              <a:rPr lang="en-SG" sz="2800" b="1" dirty="0" err="1">
                <a:solidFill>
                  <a:srgbClr val="00B0F0"/>
                </a:solidFill>
              </a:rPr>
              <a:t>bàn</a:t>
            </a:r>
            <a:r>
              <a:rPr lang="en-SG" sz="2800" b="1" dirty="0">
                <a:solidFill>
                  <a:srgbClr val="00B0F0"/>
                </a:solidFill>
              </a:rPr>
              <a:t> </a:t>
            </a:r>
            <a:r>
              <a:rPr lang="en-SG" sz="2800" b="1" dirty="0" err="1"/>
              <a:t>xác</a:t>
            </a:r>
            <a:r>
              <a:rPr lang="en-SG" sz="2800" b="1" dirty="0"/>
              <a:t> </a:t>
            </a:r>
            <a:r>
              <a:rPr lang="en-SG" sz="2800" b="1" dirty="0" err="1"/>
              <a:t>định</a:t>
            </a:r>
            <a:r>
              <a:rPr lang="en-SG" sz="2800" b="1" dirty="0"/>
              <a:t>; </a:t>
            </a:r>
          </a:p>
          <a:p>
            <a:pPr marL="571500" indent="-571500" algn="just">
              <a:buFont typeface="Wingdings" panose="05000000000000000000" pitchFamily="2" charset="2"/>
              <a:buNone/>
              <a:defRPr/>
            </a:pPr>
            <a:endParaRPr lang="en-SG" sz="2800" b="1" dirty="0"/>
          </a:p>
          <a:p>
            <a:pPr marL="571500" indent="-571500" algn="just">
              <a:buFont typeface="Wingdings" panose="05000000000000000000" pitchFamily="2" charset="2"/>
              <a:buAutoNum type="romanLcParenR"/>
              <a:defRPr/>
            </a:pPr>
            <a:r>
              <a:rPr lang="en-SG" sz="2800" b="1" dirty="0" err="1"/>
              <a:t>giới</a:t>
            </a:r>
            <a:r>
              <a:rPr lang="en-SG" sz="2800" b="1" dirty="0"/>
              <a:t> </a:t>
            </a:r>
            <a:r>
              <a:rPr lang="en-SG" sz="2800" b="1" dirty="0" err="1"/>
              <a:t>hạn</a:t>
            </a:r>
            <a:r>
              <a:rPr lang="en-SG" sz="2800" b="1" dirty="0"/>
              <a:t> </a:t>
            </a:r>
            <a:r>
              <a:rPr lang="en-SG" sz="2800" b="1" dirty="0" err="1"/>
              <a:t>trong</a:t>
            </a:r>
            <a:r>
              <a:rPr lang="en-SG" sz="2800" b="1" dirty="0"/>
              <a:t> </a:t>
            </a:r>
            <a:r>
              <a:rPr lang="en-SG" sz="2800" b="1" dirty="0" err="1"/>
              <a:t>một</a:t>
            </a:r>
            <a:r>
              <a:rPr lang="en-SG" sz="2800" b="1" dirty="0"/>
              <a:t> </a:t>
            </a:r>
            <a:r>
              <a:rPr lang="en-SG" sz="2800" b="1" dirty="0" err="1">
                <a:solidFill>
                  <a:srgbClr val="00B0F0"/>
                </a:solidFill>
              </a:rPr>
              <a:t>khoảng</a:t>
            </a:r>
            <a:r>
              <a:rPr lang="en-SG" sz="2800" b="1" dirty="0">
                <a:solidFill>
                  <a:srgbClr val="00B0F0"/>
                </a:solidFill>
              </a:rPr>
              <a:t> </a:t>
            </a:r>
            <a:r>
              <a:rPr lang="en-SG" sz="2800" b="1" dirty="0" err="1">
                <a:solidFill>
                  <a:srgbClr val="00B0F0"/>
                </a:solidFill>
              </a:rPr>
              <a:t>thời</a:t>
            </a:r>
            <a:r>
              <a:rPr lang="en-SG" sz="2800" b="1" dirty="0">
                <a:solidFill>
                  <a:srgbClr val="00B0F0"/>
                </a:solidFill>
              </a:rPr>
              <a:t> </a:t>
            </a:r>
            <a:r>
              <a:rPr lang="en-SG" sz="2800" b="1" dirty="0" err="1">
                <a:solidFill>
                  <a:srgbClr val="00B0F0"/>
                </a:solidFill>
              </a:rPr>
              <a:t>gian</a:t>
            </a:r>
            <a:r>
              <a:rPr lang="en-SG" sz="2800" b="1" dirty="0">
                <a:solidFill>
                  <a:srgbClr val="00B0F0"/>
                </a:solidFill>
              </a:rPr>
              <a:t> </a:t>
            </a:r>
            <a:r>
              <a:rPr lang="en-SG" sz="2800" b="1" dirty="0" err="1"/>
              <a:t>xác</a:t>
            </a:r>
            <a:r>
              <a:rPr lang="en-SG" sz="2800" b="1" dirty="0"/>
              <a:t> </a:t>
            </a:r>
            <a:r>
              <a:rPr lang="en-SG" sz="2800" b="1" dirty="0" err="1"/>
              <a:t>định</a:t>
            </a:r>
            <a:r>
              <a:rPr lang="en-SG" sz="2800" b="1" dirty="0"/>
              <a:t>.</a:t>
            </a:r>
            <a:endParaRPr lang="en-US" sz="2800" b="1" dirty="0"/>
          </a:p>
          <a:p>
            <a:pPr>
              <a:buFont typeface="Wingdings" panose="05000000000000000000" pitchFamily="2" charset="2"/>
              <a:buNone/>
              <a:defRPr/>
            </a:pPr>
            <a:endParaRPr lang="en-US" sz="2800" b="1" i="1" dirty="0"/>
          </a:p>
          <a:p>
            <a:pPr>
              <a:buFont typeface="Wingdings" panose="05000000000000000000" pitchFamily="2" charset="2"/>
              <a:buNone/>
              <a:defRPr/>
            </a:pPr>
            <a:endParaRPr lang="en-US" sz="2800" dirty="0"/>
          </a:p>
          <a:p>
            <a:pPr>
              <a:buFont typeface="Wingdings" panose="05000000000000000000" pitchFamily="2" charset="2"/>
              <a:buNone/>
              <a:defRPr/>
            </a:pPr>
            <a:endParaRPr lang="en-US" sz="2800" b="1" u="sng" dirty="0">
              <a:solidFill>
                <a:srgbClr val="FF0000"/>
              </a:solidFill>
            </a:endParaRPr>
          </a:p>
        </p:txBody>
      </p:sp>
      <p:sp>
        <p:nvSpPr>
          <p:cNvPr id="4" name="Right Arrow 3"/>
          <p:cNvSpPr/>
          <p:nvPr/>
        </p:nvSpPr>
        <p:spPr>
          <a:xfrm>
            <a:off x="0" y="25908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6" name="Title 4"/>
          <p:cNvSpPr>
            <a:spLocks noGrp="1"/>
          </p:cNvSpPr>
          <p:nvPr>
            <p:ph type="title"/>
          </p:nvPr>
        </p:nvSpPr>
        <p:spPr/>
        <p:txBody>
          <a:bodyPr/>
          <a:lstStyle/>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a:xfrm>
            <a:off x="0" y="0"/>
            <a:ext cx="8955088" cy="6132513"/>
          </a:xfrm>
        </p:spPr>
        <p:txBody>
          <a:bodyPr/>
          <a:lstStyle/>
          <a:p>
            <a:pPr marL="0" indent="0" algn="just">
              <a:buFont typeface="Wingdings" panose="05000000000000000000" pitchFamily="2" charset="2"/>
              <a:buNone/>
              <a:defRPr/>
            </a:pPr>
            <a:r>
              <a:rPr lang="pt-BR" sz="2700" b="1" dirty="0"/>
              <a:t>Đ3 LDT 2014:</a:t>
            </a:r>
          </a:p>
          <a:p>
            <a:pPr algn="just">
              <a:defRPr/>
            </a:pPr>
            <a:r>
              <a:rPr lang="pt-BR" sz="2700" b="1" dirty="0"/>
              <a:t>2. </a:t>
            </a:r>
            <a:r>
              <a:rPr lang="pt-BR" sz="2700" b="1" i="1" dirty="0">
                <a:solidFill>
                  <a:schemeClr val="accent1"/>
                </a:solidFill>
              </a:rPr>
              <a:t>Dự án đầu tư</a:t>
            </a:r>
            <a:r>
              <a:rPr lang="pt-BR" sz="2700" b="1" dirty="0"/>
              <a:t> là tập hợp </a:t>
            </a:r>
            <a:r>
              <a:rPr lang="pt-BR" sz="2700" b="1" dirty="0">
                <a:solidFill>
                  <a:srgbClr val="FF0000"/>
                </a:solidFill>
              </a:rPr>
              <a:t>đề xuất bỏ vốn </a:t>
            </a:r>
            <a:r>
              <a:rPr lang="pt-BR" sz="2700" b="1" dirty="0">
                <a:solidFill>
                  <a:srgbClr val="00B0F0"/>
                </a:solidFill>
              </a:rPr>
              <a:t>trung hạn hoặc dài hạn</a:t>
            </a:r>
            <a:r>
              <a:rPr lang="pt-BR" sz="2700" b="1" dirty="0"/>
              <a:t> để tiến hành các hoạt động đầu tư kinh doanh trên địa bàn cụ thể, trong khoảng thời gian xác định.</a:t>
            </a:r>
          </a:p>
          <a:p>
            <a:pPr algn="just">
              <a:defRPr/>
            </a:pPr>
            <a:endParaRPr lang="en-US" sz="2700" b="1" dirty="0"/>
          </a:p>
          <a:p>
            <a:pPr algn="just">
              <a:defRPr/>
            </a:pPr>
            <a:r>
              <a:rPr lang="pt-BR" sz="2700" b="1" dirty="0"/>
              <a:t>3. </a:t>
            </a:r>
            <a:r>
              <a:rPr lang="pt-BR" sz="2700" b="1" i="1" dirty="0">
                <a:solidFill>
                  <a:srgbClr val="FF0000"/>
                </a:solidFill>
              </a:rPr>
              <a:t>Dự án đầu tư mở rộng</a:t>
            </a:r>
            <a:r>
              <a:rPr lang="pt-BR" sz="2700" b="1" dirty="0">
                <a:solidFill>
                  <a:srgbClr val="FF0000"/>
                </a:solidFill>
              </a:rPr>
              <a:t> </a:t>
            </a:r>
            <a:r>
              <a:rPr lang="pt-BR" sz="2700" b="1" dirty="0"/>
              <a:t>là dự án đầu tư phát triển dự án đang hoạt động đầu tư kinh doanh bằng cách mở rộng quy mô, nâng cao công suất, đổi mới công nghệ, giảm ô nhiễm hoặc cải thiện môi trường.</a:t>
            </a:r>
          </a:p>
          <a:p>
            <a:pPr marL="0" indent="0" algn="just">
              <a:buFont typeface="Wingdings" panose="05000000000000000000" pitchFamily="2" charset="2"/>
              <a:buNone/>
              <a:defRPr/>
            </a:pPr>
            <a:endParaRPr lang="en-US" sz="2700" b="1" dirty="0"/>
          </a:p>
          <a:p>
            <a:pPr algn="just">
              <a:defRPr/>
            </a:pPr>
            <a:r>
              <a:rPr lang="pt-BR" sz="2700" b="1" dirty="0"/>
              <a:t>4. </a:t>
            </a:r>
            <a:r>
              <a:rPr lang="pt-BR" sz="2700" b="1" i="1" dirty="0">
                <a:solidFill>
                  <a:srgbClr val="FF0000"/>
                </a:solidFill>
              </a:rPr>
              <a:t>Dự án đầu tư mới</a:t>
            </a:r>
            <a:r>
              <a:rPr lang="pt-BR" sz="2700" b="1" dirty="0">
                <a:solidFill>
                  <a:srgbClr val="FF0000"/>
                </a:solidFill>
              </a:rPr>
              <a:t> </a:t>
            </a:r>
            <a:r>
              <a:rPr lang="pt-BR" sz="2700" b="1" dirty="0"/>
              <a:t>là dự án thực hiện </a:t>
            </a:r>
            <a:r>
              <a:rPr lang="pt-BR" sz="2700" b="1" dirty="0">
                <a:solidFill>
                  <a:srgbClr val="FF0000"/>
                </a:solidFill>
              </a:rPr>
              <a:t>lần đầu </a:t>
            </a:r>
            <a:r>
              <a:rPr lang="pt-BR" sz="2700" b="1" dirty="0"/>
              <a:t>hoặc dự án hoạt động </a:t>
            </a:r>
            <a:r>
              <a:rPr lang="pt-BR" sz="2700" b="1" dirty="0">
                <a:solidFill>
                  <a:srgbClr val="FF0000"/>
                </a:solidFill>
              </a:rPr>
              <a:t>độc lập </a:t>
            </a:r>
            <a:r>
              <a:rPr lang="pt-BR" sz="2700" b="1" dirty="0"/>
              <a:t>với dự án đang thực hiện hoạt động đầu tư kinh doanh.</a:t>
            </a:r>
            <a:endParaRPr lang="en-US" sz="2700" b="1" dirty="0"/>
          </a:p>
          <a:p>
            <a:pPr algn="just">
              <a:defRPr/>
            </a:pPr>
            <a:endParaRPr lang="en-US" sz="27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a:p>
        </p:txBody>
      </p:sp>
      <p:sp>
        <p:nvSpPr>
          <p:cNvPr id="40963"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en-US" altLang="en-US" sz="2800" b="1"/>
              <a:t>	</a:t>
            </a:r>
            <a:r>
              <a:rPr lang="en-US" altLang="en-US" sz="3400" b="1" i="1">
                <a:solidFill>
                  <a:srgbClr val="FF0000"/>
                </a:solidFill>
              </a:rPr>
              <a:t>Dự án đầu tư: xem xét nhiều góc độ?</a:t>
            </a:r>
          </a:p>
          <a:p>
            <a:pPr algn="just"/>
            <a:endParaRPr lang="en-US" altLang="en-US" sz="3000" b="1"/>
          </a:p>
          <a:p>
            <a:pPr algn="just"/>
            <a:r>
              <a:rPr lang="en-US" altLang="en-US" sz="3400" b="1">
                <a:solidFill>
                  <a:srgbClr val="00B0F0"/>
                </a:solidFill>
              </a:rPr>
              <a:t>Về mặt hình thức</a:t>
            </a:r>
            <a:r>
              <a:rPr lang="en-US" altLang="en-US" sz="3400" b="1"/>
              <a:t>: là một </a:t>
            </a:r>
            <a:r>
              <a:rPr lang="en-US" altLang="en-US" sz="3400" b="1">
                <a:solidFill>
                  <a:srgbClr val="00B050"/>
                </a:solidFill>
              </a:rPr>
              <a:t>tập hợp hồ sơ </a:t>
            </a:r>
            <a:r>
              <a:rPr lang="en-US" altLang="en-US" sz="3400" b="1"/>
              <a:t>tài liệu trình bày một cách chi tiết và có hệ thống các hoạt động và chi phí…</a:t>
            </a:r>
          </a:p>
          <a:p>
            <a:pPr algn="just">
              <a:buFont typeface="Wingdings" panose="05000000000000000000" pitchFamily="2" charset="2"/>
              <a:buNone/>
            </a:pPr>
            <a:endParaRPr lang="en-US" altLang="en-US" sz="3400" b="1"/>
          </a:p>
          <a:p>
            <a:pPr algn="just"/>
            <a:r>
              <a:rPr lang="en-US" altLang="en-US" sz="3400" b="1">
                <a:solidFill>
                  <a:srgbClr val="00B0F0"/>
                </a:solidFill>
              </a:rPr>
              <a:t>Về góc độ quản lý: </a:t>
            </a:r>
            <a:r>
              <a:rPr lang="en-US" altLang="en-US" sz="3400" b="1"/>
              <a:t>là một </a:t>
            </a:r>
            <a:r>
              <a:rPr lang="en-US" altLang="en-US" sz="3400" b="1">
                <a:solidFill>
                  <a:srgbClr val="00B050"/>
                </a:solidFill>
              </a:rPr>
              <a:t>công cụ quản lý</a:t>
            </a:r>
            <a:r>
              <a:rPr lang="en-US" altLang="en-US" sz="3400" b="1"/>
              <a:t> sử dụng vốn, vật tư, lao động để tạo ra các kết quả tài chính, kinh tế - xã hội trong một thời gian dài.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ltLang="en-US"/>
          </a:p>
        </p:txBody>
      </p:sp>
      <p:sp>
        <p:nvSpPr>
          <p:cNvPr id="41987" name="Content Placeholder 2"/>
          <p:cNvSpPr>
            <a:spLocks noGrp="1"/>
          </p:cNvSpPr>
          <p:nvPr>
            <p:ph idx="1"/>
          </p:nvPr>
        </p:nvSpPr>
        <p:spPr>
          <a:xfrm>
            <a:off x="0" y="152400"/>
            <a:ext cx="8955088" cy="6553200"/>
          </a:xfrm>
        </p:spPr>
        <p:txBody>
          <a:bodyPr/>
          <a:lstStyle/>
          <a:p>
            <a:pPr algn="just"/>
            <a:r>
              <a:rPr lang="en-US" altLang="en-US" b="1">
                <a:solidFill>
                  <a:srgbClr val="00B0F0"/>
                </a:solidFill>
              </a:rPr>
              <a:t>Về góc độ kế hoạch</a:t>
            </a:r>
            <a:r>
              <a:rPr lang="en-US" altLang="en-US" b="1"/>
              <a:t>: là một công cụ thể hiện kế hoạch chi tiết của một công cuộc đầu tư sản xuất kinh doanh, phát triển kinh tế - xã hội, làm tiền đề cho cho các quyết định đầu tư và tài trợ.</a:t>
            </a:r>
          </a:p>
          <a:p>
            <a:pPr algn="just">
              <a:buFont typeface="Wingdings" panose="05000000000000000000" pitchFamily="2" charset="2"/>
              <a:buNone/>
            </a:pPr>
            <a:endParaRPr lang="en-US" altLang="en-US" b="1"/>
          </a:p>
          <a:p>
            <a:pPr algn="just"/>
            <a:r>
              <a:rPr lang="en-US" altLang="en-US" b="1">
                <a:solidFill>
                  <a:srgbClr val="00B0F0"/>
                </a:solidFill>
              </a:rPr>
              <a:t>Về mặt nội dung: </a:t>
            </a:r>
            <a:r>
              <a:rPr lang="en-US" altLang="en-US" b="1"/>
              <a:t>là một tập hợp các hoạt động có liên quan với nhau được kế hoạch hoá nhằm đạt các mục tiêu đã định bằng việc tạo ra các kết quả cụ thể trong một thời gian nhất định, thông qua việc sử dụng các nguồn lực xác định.</a:t>
            </a:r>
          </a:p>
          <a:p>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28600"/>
            <a:ext cx="8334375" cy="1462088"/>
          </a:xfrm>
        </p:spPr>
        <p:txBody>
          <a:bodyPr/>
          <a:lstStyle/>
          <a:p>
            <a:r>
              <a:rPr lang="en-US" altLang="en-US" sz="3600" b="1"/>
              <a:t>PHÂN LOẠI DỰ ÁN ĐẦU TƯ:</a:t>
            </a:r>
            <a:br>
              <a:rPr lang="en-US" altLang="en-US" sz="3600"/>
            </a:br>
            <a:endParaRPr lang="en-US" altLang="en-US" sz="3600"/>
          </a:p>
        </p:txBody>
      </p:sp>
      <p:sp>
        <p:nvSpPr>
          <p:cNvPr id="43011" name="Content Placeholder 2"/>
          <p:cNvSpPr>
            <a:spLocks noGrp="1"/>
          </p:cNvSpPr>
          <p:nvPr>
            <p:ph idx="1"/>
          </p:nvPr>
        </p:nvSpPr>
        <p:spPr>
          <a:xfrm>
            <a:off x="0" y="1447800"/>
            <a:ext cx="8955088" cy="4837113"/>
          </a:xfrm>
        </p:spPr>
        <p:txBody>
          <a:bodyPr/>
          <a:lstStyle/>
          <a:p>
            <a:endParaRPr lang="en-US" altLang="en-US" b="1">
              <a:solidFill>
                <a:srgbClr val="FF0000"/>
              </a:solidFill>
            </a:endParaRPr>
          </a:p>
          <a:p>
            <a:r>
              <a:rPr lang="en-US" altLang="en-US" b="1">
                <a:solidFill>
                  <a:srgbClr val="FF0000"/>
                </a:solidFill>
              </a:rPr>
              <a:t>Chia theo tính chất ngành, nghề của DA:</a:t>
            </a:r>
          </a:p>
          <a:p>
            <a:pPr>
              <a:buFont typeface="Wingdings" panose="05000000000000000000" pitchFamily="2" charset="2"/>
              <a:buNone/>
            </a:pPr>
            <a:r>
              <a:rPr lang="en-US" altLang="en-US"/>
              <a:t>	</a:t>
            </a:r>
          </a:p>
          <a:p>
            <a:pPr>
              <a:buFont typeface="Wingdings" panose="05000000000000000000" pitchFamily="2" charset="2"/>
              <a:buNone/>
            </a:pPr>
            <a:r>
              <a:rPr lang="en-US" altLang="en-US" b="1" i="1">
                <a:solidFill>
                  <a:srgbClr val="00B0F0"/>
                </a:solidFill>
              </a:rPr>
              <a:t>(</a:t>
            </a:r>
            <a:r>
              <a:rPr lang="en-US" altLang="en-US" sz="2800" b="1" i="1">
                <a:solidFill>
                  <a:srgbClr val="00B0F0"/>
                </a:solidFill>
              </a:rPr>
              <a:t>i) Dự án đầu tư có điều kiện</a:t>
            </a:r>
          </a:p>
          <a:p>
            <a:pPr>
              <a:buFont typeface="Wingdings" panose="05000000000000000000" pitchFamily="2" charset="2"/>
              <a:buNone/>
            </a:pPr>
            <a:r>
              <a:rPr lang="en-US" altLang="en-US" sz="2800" b="1"/>
              <a:t>	</a:t>
            </a:r>
          </a:p>
          <a:p>
            <a:pPr>
              <a:buFont typeface="Wingdings" panose="05000000000000000000" pitchFamily="2" charset="2"/>
              <a:buNone/>
            </a:pPr>
            <a:r>
              <a:rPr lang="en-US" altLang="en-US" sz="2800" b="1"/>
              <a:t>	</a:t>
            </a:r>
            <a:r>
              <a:rPr lang="en-US" altLang="en-US" sz="2800" b="1" i="1">
                <a:solidFill>
                  <a:srgbClr val="00B0F0"/>
                </a:solidFill>
              </a:rPr>
              <a:t>(ii) Dự án đầu tư không điều kiện</a:t>
            </a:r>
          </a:p>
          <a:p>
            <a:pPr>
              <a:buFont typeface="Wingdings" panose="05000000000000000000" pitchFamily="2" charset="2"/>
              <a:buNone/>
            </a:pPr>
            <a:r>
              <a:rPr lang="en-US" altLang="en-US" sz="2800" b="1"/>
              <a:t>	</a:t>
            </a:r>
            <a:endParaRPr lang="en-US" altLang="en-US" b="1"/>
          </a:p>
          <a:p>
            <a:pPr>
              <a:buFont typeface="Wingdings" panose="05000000000000000000" pitchFamily="2" charset="2"/>
              <a:buNone/>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a:p>
        </p:txBody>
      </p:sp>
      <p:sp>
        <p:nvSpPr>
          <p:cNvPr id="7171" name="Content Placeholder 2"/>
          <p:cNvSpPr>
            <a:spLocks noGrp="1"/>
          </p:cNvSpPr>
          <p:nvPr>
            <p:ph idx="1"/>
          </p:nvPr>
        </p:nvSpPr>
        <p:spPr>
          <a:xfrm>
            <a:off x="0" y="-304800"/>
            <a:ext cx="8955088" cy="6858000"/>
          </a:xfrm>
        </p:spPr>
        <p:txBody>
          <a:bodyPr/>
          <a:lstStyle/>
          <a:p>
            <a:pPr algn="just" eaLnBrk="1" hangingPunct="1">
              <a:buFont typeface="Wingdings" panose="05000000000000000000" pitchFamily="2" charset="2"/>
              <a:buNone/>
            </a:pPr>
            <a:endParaRPr lang="en-US" altLang="en-US" sz="1900" b="1"/>
          </a:p>
          <a:p>
            <a:pPr algn="just" eaLnBrk="1" hangingPunct="1"/>
            <a:r>
              <a:rPr lang="vi-VN" altLang="en-US" sz="2500" b="1"/>
              <a:t>Nghị định số 118/2015/NĐ-CP </a:t>
            </a:r>
            <a:r>
              <a:rPr lang="en-US" altLang="en-US" sz="2500" b="1"/>
              <a:t>q</a:t>
            </a:r>
            <a:r>
              <a:rPr lang="vi-VN" altLang="en-US" sz="2500" b="1"/>
              <a:t>uy định chi tiết và hướng dẫn thi hành một số điều của Luật Đầu tư.</a:t>
            </a:r>
            <a:endParaRPr lang="en-US" altLang="en-US" sz="2500" b="1"/>
          </a:p>
          <a:p>
            <a:pPr algn="just" eaLnBrk="1" hangingPunct="1"/>
            <a:endParaRPr lang="en-US" altLang="en-US" sz="2500" b="1"/>
          </a:p>
          <a:p>
            <a:pPr algn="just" eaLnBrk="1" hangingPunct="1"/>
            <a:r>
              <a:rPr lang="vi-VN" altLang="en-US" sz="2500" b="1"/>
              <a:t>Thông tư 83/2016/TT-BTC của Bộ Tài chính về việc hướng dẫn thực hiện ưu đãi đầu tư theo quy định của Luật Đầu tư và Nghị định 118/2015/NĐ-CP ngày 12/11/2015 của Chính phủ quy định chi tiết và hướng dẫn thi hành một số điều của Luật Đầu tư</a:t>
            </a:r>
            <a:endParaRPr lang="en-US" altLang="en-US" sz="2500" b="1"/>
          </a:p>
          <a:p>
            <a:pPr algn="just" eaLnBrk="1" hangingPunct="1"/>
            <a:endParaRPr lang="en-US" altLang="en-US" sz="2500" b="1"/>
          </a:p>
          <a:p>
            <a:pPr algn="just" eaLnBrk="1" hangingPunct="1"/>
            <a:r>
              <a:rPr lang="vi-VN" altLang="en-US" sz="2500" b="1"/>
              <a:t>Nghị định số 15/2015/NĐ-CP về đầu tư theo hình thức đối tác công tư (Nghị định PPP)</a:t>
            </a:r>
            <a:endParaRPr lang="en-US" altLang="en-US" sz="2500" b="1"/>
          </a:p>
          <a:p>
            <a:pPr algn="just" eaLnBrk="1" hangingPunct="1">
              <a:buFont typeface="Wingdings" panose="05000000000000000000" pitchFamily="2" charset="2"/>
              <a:buNone/>
            </a:pPr>
            <a:endParaRPr lang="en-US" altLang="en-US" sz="2500" b="1"/>
          </a:p>
          <a:p>
            <a:pPr algn="just" eaLnBrk="1" hangingPunct="1"/>
            <a:r>
              <a:rPr lang="vi-VN" altLang="en-US" sz="2500" b="1"/>
              <a:t>Thông tư 06/2016/TT-BKHĐT của Bộ Kế hoạch và Đầu tư về việc hướng dẫn thực hiện một số điều của Nghị định 15/2015/NĐ-CP ngày 14/02/2015 của Chính phủ về đầu tư theo hình thức đối tác công tư</a:t>
            </a:r>
            <a:endParaRPr lang="en-US" altLang="en-US" sz="2500" b="1"/>
          </a:p>
          <a:p>
            <a:pPr algn="just" eaLnBrk="1" hangingPunct="1"/>
            <a:endParaRPr lang="en-US" altLang="en-US" sz="1900" b="1"/>
          </a:p>
          <a:p>
            <a:pPr algn="just" eaLnBrk="1" hangingPunct="1"/>
            <a:endParaRPr lang="en-US" altLang="en-US" sz="1900" b="1"/>
          </a:p>
          <a:p>
            <a:pPr algn="just" eaLnBrk="1" hangingPunct="1"/>
            <a:endParaRPr lang="vi-VN" altLang="en-US" sz="1900" b="1"/>
          </a:p>
          <a:p>
            <a:pPr algn="just" eaLnBrk="1" hangingPunct="1"/>
            <a:endParaRPr lang="en-GB" altLang="en-US" sz="1900" b="1"/>
          </a:p>
          <a:p>
            <a:endParaRPr lang="en-US" altLang="en-US" sz="1900"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228600"/>
            <a:ext cx="9144000" cy="1462088"/>
          </a:xfrm>
        </p:spPr>
        <p:txBody>
          <a:bodyPr/>
          <a:lstStyle/>
          <a:p>
            <a:r>
              <a:rPr lang="en-US" altLang="en-US" sz="3600" b="1">
                <a:solidFill>
                  <a:srgbClr val="FF0000"/>
                </a:solidFill>
              </a:rPr>
              <a:t>Chia theo địa điểm nơi thực hiện DAĐT</a:t>
            </a:r>
          </a:p>
        </p:txBody>
      </p:sp>
      <p:sp>
        <p:nvSpPr>
          <p:cNvPr id="44035" name="Content Placeholder 2"/>
          <p:cNvSpPr>
            <a:spLocks noGrp="1"/>
          </p:cNvSpPr>
          <p:nvPr>
            <p:ph idx="1"/>
          </p:nvPr>
        </p:nvSpPr>
        <p:spPr>
          <a:xfrm>
            <a:off x="0" y="1828800"/>
            <a:ext cx="9144000" cy="5029200"/>
          </a:xfrm>
        </p:spPr>
        <p:txBody>
          <a:bodyPr/>
          <a:lstStyle/>
          <a:p>
            <a:pPr algn="just"/>
            <a:r>
              <a:rPr lang="en-US" altLang="en-US" b="1"/>
              <a:t>DAĐT thực hiện </a:t>
            </a:r>
            <a:r>
              <a:rPr lang="en-US" altLang="en-US" b="1" i="1">
                <a:solidFill>
                  <a:srgbClr val="00B0F0"/>
                </a:solidFill>
              </a:rPr>
              <a:t>ngoài các khu </a:t>
            </a:r>
            <a:r>
              <a:rPr lang="en-US" altLang="en-US" b="1"/>
              <a:t>công nghiệp, khu chế xuất, khu công nghệ cao, khu kinh tế.v.v.. và </a:t>
            </a:r>
          </a:p>
          <a:p>
            <a:pPr algn="just">
              <a:buFont typeface="Wingdings" panose="05000000000000000000" pitchFamily="2" charset="2"/>
              <a:buNone/>
            </a:pPr>
            <a:endParaRPr lang="en-US" altLang="en-US" b="1"/>
          </a:p>
          <a:p>
            <a:pPr algn="just"/>
            <a:r>
              <a:rPr lang="en-US" altLang="en-US" b="1"/>
              <a:t>Dự án thực hiện </a:t>
            </a:r>
            <a:r>
              <a:rPr lang="en-US" altLang="en-US" b="1" i="1">
                <a:solidFill>
                  <a:srgbClr val="00B0F0"/>
                </a:solidFill>
              </a:rPr>
              <a:t>trong các khu </a:t>
            </a:r>
            <a:r>
              <a:rPr lang="en-US" altLang="en-US" b="1"/>
              <a:t>công nghiệp…</a:t>
            </a:r>
          </a:p>
          <a:p>
            <a:pPr algn="just"/>
            <a:endParaRPr lang="en-US" altLang="en-US"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a:xfrm>
            <a:off x="152400" y="228600"/>
            <a:ext cx="8802688" cy="5903913"/>
          </a:xfrm>
        </p:spPr>
        <p:txBody>
          <a:bodyPr/>
          <a:lstStyle/>
          <a:p>
            <a:pPr marL="0" indent="0" algn="just">
              <a:buFont typeface="Wingdings" panose="05000000000000000000" pitchFamily="2" charset="2"/>
              <a:buNone/>
              <a:defRPr/>
            </a:pPr>
            <a:r>
              <a:rPr lang="en-US" b="1" dirty="0">
                <a:solidFill>
                  <a:srgbClr val="FF0000"/>
                </a:solidFill>
              </a:rPr>
              <a:t>LDT 2014: </a:t>
            </a:r>
            <a:r>
              <a:rPr lang="en-US" b="1" dirty="0" err="1">
                <a:solidFill>
                  <a:srgbClr val="FF0000"/>
                </a:solidFill>
              </a:rPr>
              <a:t>Chia</a:t>
            </a:r>
            <a:r>
              <a:rPr lang="en-US" b="1" dirty="0">
                <a:solidFill>
                  <a:srgbClr val="FF0000"/>
                </a:solidFill>
              </a:rPr>
              <a:t> </a:t>
            </a:r>
            <a:r>
              <a:rPr lang="en-US" b="1" dirty="0" err="1">
                <a:solidFill>
                  <a:srgbClr val="FF0000"/>
                </a:solidFill>
              </a:rPr>
              <a:t>theo</a:t>
            </a:r>
            <a:r>
              <a:rPr lang="en-US" b="1" dirty="0">
                <a:solidFill>
                  <a:srgbClr val="FF0000"/>
                </a:solidFill>
              </a:rPr>
              <a:t> </a:t>
            </a:r>
            <a:r>
              <a:rPr lang="en-US" b="1" dirty="0" err="1">
                <a:solidFill>
                  <a:srgbClr val="FF0000"/>
                </a:solidFill>
              </a:rPr>
              <a:t>thẩm</a:t>
            </a:r>
            <a:r>
              <a:rPr lang="en-US" b="1" dirty="0">
                <a:solidFill>
                  <a:srgbClr val="FF0000"/>
                </a:solidFill>
              </a:rPr>
              <a:t> </a:t>
            </a:r>
            <a:r>
              <a:rPr lang="en-US" b="1" dirty="0" err="1">
                <a:solidFill>
                  <a:srgbClr val="FF0000"/>
                </a:solidFill>
              </a:rPr>
              <a:t>quyền</a:t>
            </a:r>
            <a:r>
              <a:rPr lang="en-US" b="1" dirty="0">
                <a:solidFill>
                  <a:srgbClr val="FF0000"/>
                </a:solidFill>
              </a:rPr>
              <a:t> </a:t>
            </a:r>
            <a:r>
              <a:rPr lang="en-US" b="1" dirty="0" err="1">
                <a:solidFill>
                  <a:srgbClr val="00B050"/>
                </a:solidFill>
              </a:rPr>
              <a:t>chấp</a:t>
            </a:r>
            <a:r>
              <a:rPr lang="en-US" b="1" dirty="0">
                <a:solidFill>
                  <a:srgbClr val="00B050"/>
                </a:solidFill>
              </a:rPr>
              <a:t> </a:t>
            </a:r>
            <a:r>
              <a:rPr lang="en-US" b="1" dirty="0" err="1">
                <a:solidFill>
                  <a:srgbClr val="00B050"/>
                </a:solidFill>
              </a:rPr>
              <a:t>thuận</a:t>
            </a:r>
            <a:r>
              <a:rPr lang="en-US" b="1" dirty="0">
                <a:solidFill>
                  <a:srgbClr val="00B050"/>
                </a:solidFill>
              </a:rPr>
              <a:t> </a:t>
            </a:r>
            <a:r>
              <a:rPr lang="en-US" b="1" dirty="0" err="1">
                <a:solidFill>
                  <a:srgbClr val="00B050"/>
                </a:solidFill>
              </a:rPr>
              <a:t>chủ</a:t>
            </a:r>
            <a:r>
              <a:rPr lang="en-US" b="1" dirty="0">
                <a:solidFill>
                  <a:srgbClr val="00B050"/>
                </a:solidFill>
              </a:rPr>
              <a:t> </a:t>
            </a:r>
            <a:r>
              <a:rPr lang="en-US" b="1" dirty="0" err="1">
                <a:solidFill>
                  <a:srgbClr val="00B050"/>
                </a:solidFill>
              </a:rPr>
              <a:t>trương</a:t>
            </a:r>
            <a:r>
              <a:rPr lang="en-US" b="1" dirty="0">
                <a:solidFill>
                  <a:srgbClr val="00B050"/>
                </a:solidFill>
              </a:rPr>
              <a:t> </a:t>
            </a:r>
            <a:r>
              <a:rPr lang="en-US" b="1" dirty="0" err="1">
                <a:solidFill>
                  <a:srgbClr val="FF0000"/>
                </a:solidFill>
              </a:rPr>
              <a:t>đầu</a:t>
            </a:r>
            <a:r>
              <a:rPr lang="en-US" b="1" dirty="0">
                <a:solidFill>
                  <a:srgbClr val="FF0000"/>
                </a:solidFill>
              </a:rPr>
              <a:t> </a:t>
            </a:r>
            <a:r>
              <a:rPr lang="en-US" b="1" dirty="0" err="1">
                <a:solidFill>
                  <a:srgbClr val="FF0000"/>
                </a:solidFill>
              </a:rPr>
              <a:t>tư</a:t>
            </a:r>
            <a:r>
              <a:rPr lang="en-US" b="1" dirty="0">
                <a:solidFill>
                  <a:srgbClr val="FF0000"/>
                </a:solidFill>
              </a:rPr>
              <a:t>:</a:t>
            </a:r>
          </a:p>
          <a:p>
            <a:pPr marL="0" indent="0" algn="just">
              <a:buFont typeface="Wingdings" panose="05000000000000000000" pitchFamily="2" charset="2"/>
              <a:buNone/>
              <a:defRPr/>
            </a:pPr>
            <a:endParaRPr lang="en-US" b="1" dirty="0">
              <a:solidFill>
                <a:schemeClr val="accent1"/>
              </a:solidFill>
            </a:endParaRPr>
          </a:p>
          <a:p>
            <a:pPr algn="just">
              <a:defRPr/>
            </a:pPr>
            <a:r>
              <a:rPr lang="en-US" b="1" dirty="0" err="1"/>
              <a:t>Điều</a:t>
            </a:r>
            <a:r>
              <a:rPr lang="en-US" b="1" dirty="0"/>
              <a:t> 30. </a:t>
            </a:r>
            <a:r>
              <a:rPr lang="en-US" b="1" dirty="0" err="1"/>
              <a:t>Thẩm</a:t>
            </a:r>
            <a:r>
              <a:rPr lang="en-US" b="1" dirty="0"/>
              <a:t> </a:t>
            </a:r>
            <a:r>
              <a:rPr lang="en-US" b="1" dirty="0" err="1"/>
              <a:t>quyền</a:t>
            </a:r>
            <a:r>
              <a:rPr lang="en-US" b="1" dirty="0"/>
              <a:t> </a:t>
            </a:r>
            <a:r>
              <a:rPr lang="en-US" b="1" dirty="0" err="1"/>
              <a:t>quyết</a:t>
            </a:r>
            <a:r>
              <a:rPr lang="en-US" b="1" dirty="0"/>
              <a:t> </a:t>
            </a:r>
            <a:r>
              <a:rPr lang="en-US" b="1" dirty="0" err="1"/>
              <a:t>định</a:t>
            </a:r>
            <a:r>
              <a:rPr lang="en-US" b="1" dirty="0"/>
              <a:t> </a:t>
            </a:r>
            <a:r>
              <a:rPr lang="en-US" b="1" dirty="0" err="1"/>
              <a:t>chủ</a:t>
            </a:r>
            <a:r>
              <a:rPr lang="en-US" b="1" dirty="0"/>
              <a:t> </a:t>
            </a:r>
            <a:r>
              <a:rPr lang="en-US" b="1" dirty="0" err="1"/>
              <a:t>trương</a:t>
            </a:r>
            <a:r>
              <a:rPr lang="en-US" b="1" dirty="0"/>
              <a:t> </a:t>
            </a:r>
            <a:r>
              <a:rPr lang="en-US" b="1" dirty="0" err="1"/>
              <a:t>đầu</a:t>
            </a:r>
            <a:r>
              <a:rPr lang="en-US" b="1" dirty="0"/>
              <a:t> </a:t>
            </a:r>
            <a:r>
              <a:rPr lang="en-US" b="1" dirty="0" err="1"/>
              <a:t>tư</a:t>
            </a:r>
            <a:r>
              <a:rPr lang="en-US" b="1" dirty="0"/>
              <a:t> </a:t>
            </a:r>
            <a:r>
              <a:rPr lang="en-US" b="1" dirty="0" err="1"/>
              <a:t>của</a:t>
            </a:r>
            <a:r>
              <a:rPr lang="en-US" b="1" dirty="0"/>
              <a:t> </a:t>
            </a:r>
            <a:r>
              <a:rPr lang="en-US" b="1" dirty="0" err="1"/>
              <a:t>Quốc</a:t>
            </a:r>
            <a:r>
              <a:rPr lang="en-US" b="1" dirty="0"/>
              <a:t> </a:t>
            </a:r>
            <a:r>
              <a:rPr lang="en-US" b="1" dirty="0" err="1"/>
              <a:t>hội</a:t>
            </a:r>
            <a:endParaRPr lang="en-US" b="1" dirty="0"/>
          </a:p>
          <a:p>
            <a:pPr algn="just">
              <a:defRPr/>
            </a:pPr>
            <a:r>
              <a:rPr lang="en-US" b="1" dirty="0" err="1"/>
              <a:t>Điều</a:t>
            </a:r>
            <a:r>
              <a:rPr lang="en-US" b="1" dirty="0"/>
              <a:t> 31. </a:t>
            </a:r>
            <a:r>
              <a:rPr lang="en-US" b="1" dirty="0" err="1"/>
              <a:t>Thẩm</a:t>
            </a:r>
            <a:r>
              <a:rPr lang="en-US" b="1" dirty="0"/>
              <a:t> </a:t>
            </a:r>
            <a:r>
              <a:rPr lang="en-US" b="1" dirty="0" err="1"/>
              <a:t>quyền</a:t>
            </a:r>
            <a:r>
              <a:rPr lang="en-US" b="1" dirty="0"/>
              <a:t> </a:t>
            </a:r>
            <a:r>
              <a:rPr lang="en-US" b="1" dirty="0" err="1"/>
              <a:t>quyết</a:t>
            </a:r>
            <a:r>
              <a:rPr lang="en-US" b="1" dirty="0"/>
              <a:t> </a:t>
            </a:r>
            <a:r>
              <a:rPr lang="en-US" b="1" dirty="0" err="1"/>
              <a:t>định</a:t>
            </a:r>
            <a:r>
              <a:rPr lang="en-US" b="1" dirty="0"/>
              <a:t> </a:t>
            </a:r>
            <a:r>
              <a:rPr lang="en-US" b="1" dirty="0" err="1"/>
              <a:t>chủ</a:t>
            </a:r>
            <a:r>
              <a:rPr lang="en-US" b="1" dirty="0"/>
              <a:t> </a:t>
            </a:r>
            <a:r>
              <a:rPr lang="en-US" b="1" dirty="0" err="1"/>
              <a:t>trương</a:t>
            </a:r>
            <a:r>
              <a:rPr lang="en-US" b="1" dirty="0"/>
              <a:t> </a:t>
            </a:r>
            <a:r>
              <a:rPr lang="en-US" b="1" dirty="0" err="1"/>
              <a:t>đầu</a:t>
            </a:r>
            <a:r>
              <a:rPr lang="en-US" b="1" dirty="0"/>
              <a:t> </a:t>
            </a:r>
            <a:r>
              <a:rPr lang="en-US" b="1" dirty="0" err="1"/>
              <a:t>tư</a:t>
            </a:r>
            <a:r>
              <a:rPr lang="en-US" b="1" dirty="0"/>
              <a:t> </a:t>
            </a:r>
            <a:r>
              <a:rPr lang="en-US" b="1" dirty="0" err="1"/>
              <a:t>của</a:t>
            </a:r>
            <a:r>
              <a:rPr lang="en-US" b="1" dirty="0"/>
              <a:t> </a:t>
            </a:r>
            <a:r>
              <a:rPr lang="en-US" b="1" dirty="0" err="1"/>
              <a:t>Thủ</a:t>
            </a:r>
            <a:r>
              <a:rPr lang="en-US" b="1" dirty="0"/>
              <a:t> </a:t>
            </a:r>
            <a:r>
              <a:rPr lang="en-US" b="1" dirty="0" err="1"/>
              <a:t>tướng</a:t>
            </a:r>
            <a:r>
              <a:rPr lang="en-US" b="1" dirty="0"/>
              <a:t> </a:t>
            </a:r>
            <a:r>
              <a:rPr lang="en-US" b="1" dirty="0" err="1"/>
              <a:t>Chính</a:t>
            </a:r>
            <a:r>
              <a:rPr lang="en-US" b="1" dirty="0"/>
              <a:t> </a:t>
            </a:r>
            <a:r>
              <a:rPr lang="en-US" b="1" dirty="0" err="1"/>
              <a:t>phủ</a:t>
            </a:r>
            <a:endParaRPr lang="en-US" b="1" dirty="0"/>
          </a:p>
          <a:p>
            <a:pPr algn="just">
              <a:defRPr/>
            </a:pPr>
            <a:r>
              <a:rPr lang="en-US" b="1" dirty="0" err="1"/>
              <a:t>Điều</a:t>
            </a:r>
            <a:r>
              <a:rPr lang="en-US" b="1" dirty="0"/>
              <a:t> 32. </a:t>
            </a:r>
            <a:r>
              <a:rPr lang="en-US" b="1" dirty="0" err="1"/>
              <a:t>Thẩm</a:t>
            </a:r>
            <a:r>
              <a:rPr lang="en-US" b="1" dirty="0"/>
              <a:t> </a:t>
            </a:r>
            <a:r>
              <a:rPr lang="en-US" b="1" dirty="0" err="1"/>
              <a:t>quyền</a:t>
            </a:r>
            <a:r>
              <a:rPr lang="en-US" b="1" dirty="0"/>
              <a:t> </a:t>
            </a:r>
            <a:r>
              <a:rPr lang="en-US" b="1" dirty="0" err="1"/>
              <a:t>quyết</a:t>
            </a:r>
            <a:r>
              <a:rPr lang="en-US" b="1" dirty="0"/>
              <a:t> </a:t>
            </a:r>
            <a:r>
              <a:rPr lang="en-US" b="1" dirty="0" err="1"/>
              <a:t>định</a:t>
            </a:r>
            <a:r>
              <a:rPr lang="en-US" b="1" dirty="0"/>
              <a:t> </a:t>
            </a:r>
            <a:r>
              <a:rPr lang="en-US" b="1" dirty="0" err="1"/>
              <a:t>chủ</a:t>
            </a:r>
            <a:r>
              <a:rPr lang="en-US" b="1" dirty="0"/>
              <a:t> </a:t>
            </a:r>
            <a:r>
              <a:rPr lang="en-US" b="1" dirty="0" err="1"/>
              <a:t>trương</a:t>
            </a:r>
            <a:r>
              <a:rPr lang="en-US" b="1" dirty="0"/>
              <a:t> </a:t>
            </a:r>
            <a:r>
              <a:rPr lang="en-US" b="1" dirty="0" err="1"/>
              <a:t>đầu</a:t>
            </a:r>
            <a:r>
              <a:rPr lang="en-US" b="1" dirty="0"/>
              <a:t> </a:t>
            </a:r>
            <a:r>
              <a:rPr lang="en-US" b="1" dirty="0" err="1"/>
              <a:t>tư</a:t>
            </a:r>
            <a:r>
              <a:rPr lang="en-US" b="1" dirty="0"/>
              <a:t> </a:t>
            </a:r>
            <a:r>
              <a:rPr lang="en-US" b="1" dirty="0" err="1"/>
              <a:t>của</a:t>
            </a:r>
            <a:r>
              <a:rPr lang="en-US" b="1" dirty="0"/>
              <a:t> </a:t>
            </a:r>
            <a:r>
              <a:rPr lang="en-US" b="1" dirty="0" err="1"/>
              <a:t>UBND</a:t>
            </a:r>
            <a:r>
              <a:rPr lang="en-US" b="1" dirty="0"/>
              <a:t> </a:t>
            </a:r>
            <a:r>
              <a:rPr lang="en-US" b="1" dirty="0" err="1"/>
              <a:t>cấp</a:t>
            </a:r>
            <a:r>
              <a:rPr lang="en-US" b="1" dirty="0"/>
              <a:t> </a:t>
            </a:r>
            <a:r>
              <a:rPr lang="en-US" b="1" dirty="0" err="1"/>
              <a:t>tỉnh</a:t>
            </a:r>
            <a:endParaRPr lang="en-US" b="1" dirty="0"/>
          </a:p>
          <a:p>
            <a:pPr algn="just">
              <a:defRPr/>
            </a:pPr>
            <a:r>
              <a:rPr lang="en-US" b="1" dirty="0" err="1"/>
              <a:t>Điều</a:t>
            </a:r>
            <a:r>
              <a:rPr lang="en-US" b="1" dirty="0"/>
              <a:t> 38. </a:t>
            </a:r>
            <a:r>
              <a:rPr lang="en-US" b="1" dirty="0" err="1"/>
              <a:t>Thẩm</a:t>
            </a:r>
            <a:r>
              <a:rPr lang="en-US" b="1" dirty="0"/>
              <a:t> </a:t>
            </a:r>
            <a:r>
              <a:rPr lang="en-US" b="1" dirty="0" err="1"/>
              <a:t>quyền</a:t>
            </a:r>
            <a:r>
              <a:rPr lang="en-US" b="1" dirty="0"/>
              <a:t> </a:t>
            </a:r>
            <a:r>
              <a:rPr lang="en-US" b="1" dirty="0" err="1"/>
              <a:t>cấp</a:t>
            </a:r>
            <a:r>
              <a:rPr lang="en-US" b="1" dirty="0"/>
              <a:t>, </a:t>
            </a:r>
            <a:r>
              <a:rPr lang="en-US" b="1" dirty="0" err="1"/>
              <a:t>điều</a:t>
            </a:r>
            <a:r>
              <a:rPr lang="en-US" b="1" dirty="0"/>
              <a:t> </a:t>
            </a:r>
            <a:r>
              <a:rPr lang="en-US" b="1" dirty="0" err="1"/>
              <a:t>chỉnh</a:t>
            </a:r>
            <a:r>
              <a:rPr lang="en-US" b="1" dirty="0"/>
              <a:t> </a:t>
            </a:r>
            <a:r>
              <a:rPr lang="en-US" b="1" dirty="0" err="1"/>
              <a:t>và</a:t>
            </a:r>
            <a:r>
              <a:rPr lang="en-US" b="1" dirty="0"/>
              <a:t> </a:t>
            </a:r>
            <a:r>
              <a:rPr lang="en-US" b="1" dirty="0" err="1"/>
              <a:t>thu</a:t>
            </a:r>
            <a:r>
              <a:rPr lang="en-US" b="1" dirty="0"/>
              <a:t> </a:t>
            </a:r>
            <a:r>
              <a:rPr lang="en-US" b="1" dirty="0" err="1"/>
              <a:t>hồi</a:t>
            </a:r>
            <a:r>
              <a:rPr lang="en-US" b="1" dirty="0"/>
              <a:t> </a:t>
            </a:r>
            <a:r>
              <a:rPr lang="en-US" b="1" dirty="0" err="1"/>
              <a:t>Giấy</a:t>
            </a:r>
            <a:r>
              <a:rPr lang="en-US" b="1" dirty="0"/>
              <a:t> </a:t>
            </a:r>
            <a:r>
              <a:rPr lang="en-US" b="1" dirty="0" err="1"/>
              <a:t>chứng</a:t>
            </a:r>
            <a:r>
              <a:rPr lang="en-US" b="1" dirty="0"/>
              <a:t> </a:t>
            </a:r>
            <a:r>
              <a:rPr lang="en-US" b="1" dirty="0" err="1"/>
              <a:t>nhận</a:t>
            </a:r>
            <a:r>
              <a:rPr lang="en-US" b="1" dirty="0"/>
              <a:t> </a:t>
            </a:r>
            <a:r>
              <a:rPr lang="en-US" b="1" dirty="0" err="1"/>
              <a:t>đăng</a:t>
            </a:r>
            <a:r>
              <a:rPr lang="en-US" b="1" dirty="0"/>
              <a:t> </a:t>
            </a:r>
            <a:r>
              <a:rPr lang="en-US" b="1" dirty="0" err="1"/>
              <a:t>ký</a:t>
            </a:r>
            <a:r>
              <a:rPr lang="en-US" b="1" dirty="0"/>
              <a:t> </a:t>
            </a:r>
            <a:r>
              <a:rPr lang="en-US" b="1" dirty="0" err="1"/>
              <a:t>đầu</a:t>
            </a:r>
            <a:r>
              <a:rPr lang="en-US" b="1" dirty="0"/>
              <a:t> </a:t>
            </a:r>
            <a:r>
              <a:rPr lang="en-US" b="1" dirty="0" err="1"/>
              <a:t>tư</a:t>
            </a:r>
            <a:endParaRPr lang="en-US" b="1" dirty="0"/>
          </a:p>
          <a:p>
            <a:pPr algn="just">
              <a:defRPr/>
            </a:pPr>
            <a:endParaRPr lang="en-US" b="1" dirty="0"/>
          </a:p>
          <a:p>
            <a:pP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0"/>
            <a:ext cx="8562975" cy="1081088"/>
          </a:xfrm>
        </p:spPr>
        <p:txBody>
          <a:bodyPr/>
          <a:lstStyle/>
          <a:p>
            <a:r>
              <a:rPr lang="nl-NL" altLang="en-US" sz="3200" b="1" i="1">
                <a:solidFill>
                  <a:srgbClr val="0070C0"/>
                </a:solidFill>
              </a:rPr>
              <a:t>Chia theo nguồn vốn đầu tư:</a:t>
            </a:r>
            <a:endParaRPr lang="en-US" altLang="en-US" sz="3200">
              <a:solidFill>
                <a:srgbClr val="0070C0"/>
              </a:solidFill>
            </a:endParaRPr>
          </a:p>
        </p:txBody>
      </p:sp>
      <p:sp>
        <p:nvSpPr>
          <p:cNvPr id="46083" name="Content Placeholder 2"/>
          <p:cNvSpPr>
            <a:spLocks noGrp="1"/>
          </p:cNvSpPr>
          <p:nvPr>
            <p:ph idx="1"/>
          </p:nvPr>
        </p:nvSpPr>
        <p:spPr>
          <a:xfrm>
            <a:off x="0" y="1905000"/>
            <a:ext cx="8955088" cy="5181600"/>
          </a:xfrm>
        </p:spPr>
        <p:txBody>
          <a:bodyPr/>
          <a:lstStyle/>
          <a:p>
            <a:pPr algn="just"/>
            <a:r>
              <a:rPr lang="en-SG" altLang="en-US" b="1" i="1">
                <a:solidFill>
                  <a:srgbClr val="FF0000"/>
                </a:solidFill>
              </a:rPr>
              <a:t>Dự án có vốn đầu tư nước ngoài </a:t>
            </a:r>
            <a:r>
              <a:rPr lang="en-SG" altLang="en-US" b="1" i="1"/>
              <a:t>là dự án có sự tham gia của nhà đầu tư nước ngoài</a:t>
            </a:r>
            <a:endParaRPr lang="en-SG" altLang="en-US" b="1"/>
          </a:p>
          <a:p>
            <a:pPr algn="just">
              <a:buFont typeface="Wingdings" panose="05000000000000000000" pitchFamily="2" charset="2"/>
              <a:buNone/>
            </a:pPr>
            <a:endParaRPr lang="en-SG" altLang="en-US" b="1"/>
          </a:p>
          <a:p>
            <a:pPr algn="just">
              <a:buFont typeface="Wingdings" panose="05000000000000000000" pitchFamily="2" charset="2"/>
              <a:buNone/>
            </a:pPr>
            <a:endParaRPr lang="en-US" altLang="en-US" b="1"/>
          </a:p>
          <a:p>
            <a:pPr algn="just"/>
            <a:r>
              <a:rPr lang="en-SG" altLang="en-US" b="1" i="1">
                <a:solidFill>
                  <a:srgbClr val="FF0000"/>
                </a:solidFill>
              </a:rPr>
              <a:t>Dự án đầu tư trong nước </a:t>
            </a:r>
            <a:r>
              <a:rPr lang="en-SG" altLang="en-US" b="1"/>
              <a:t>là dự án của nhà đầu tư trong nước thực hiện trên lãnh thổ Việt Nam, (không có sự tham gia của nhà đầu tư nước ngoài)</a:t>
            </a:r>
            <a:endParaRPr lang="en-US" altLang="en-US" b="1"/>
          </a:p>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0"/>
            <a:ext cx="8686800" cy="1462088"/>
          </a:xfrm>
        </p:spPr>
        <p:txBody>
          <a:bodyPr/>
          <a:lstStyle/>
          <a:p>
            <a:r>
              <a:rPr lang="en-US" altLang="en-US" sz="3200" b="1">
                <a:solidFill>
                  <a:srgbClr val="FF0000"/>
                </a:solidFill>
              </a:rPr>
              <a:t>Chia theo thủ tục: Đ36 LĐT 2014</a:t>
            </a:r>
          </a:p>
        </p:txBody>
      </p:sp>
      <p:sp>
        <p:nvSpPr>
          <p:cNvPr id="47107" name="Content Placeholder 2"/>
          <p:cNvSpPr>
            <a:spLocks noGrp="1"/>
          </p:cNvSpPr>
          <p:nvPr>
            <p:ph idx="1"/>
          </p:nvPr>
        </p:nvSpPr>
        <p:spPr>
          <a:xfrm>
            <a:off x="228600" y="2017713"/>
            <a:ext cx="8726488" cy="4114800"/>
          </a:xfrm>
        </p:spPr>
        <p:txBody>
          <a:bodyPr/>
          <a:lstStyle/>
          <a:p>
            <a:pPr algn="just"/>
            <a:r>
              <a:rPr lang="en-US" altLang="en-US" b="1">
                <a:solidFill>
                  <a:srgbClr val="FF0000"/>
                </a:solidFill>
              </a:rPr>
              <a:t>Dự án phải </a:t>
            </a:r>
            <a:r>
              <a:rPr lang="en-US" altLang="en-US" b="1"/>
              <a:t>thực hiện thủ tục cấp Giấy chứng nhận đăng ký đầu tư</a:t>
            </a:r>
          </a:p>
          <a:p>
            <a:pPr algn="just">
              <a:buFont typeface="Wingdings" panose="05000000000000000000" pitchFamily="2" charset="2"/>
              <a:buNone/>
            </a:pPr>
            <a:endParaRPr lang="en-US" altLang="en-US"/>
          </a:p>
          <a:p>
            <a:pPr algn="just"/>
            <a:r>
              <a:rPr lang="en-US" altLang="en-US" b="1">
                <a:solidFill>
                  <a:srgbClr val="FF0000"/>
                </a:solidFill>
              </a:rPr>
              <a:t>Dự án không phải </a:t>
            </a:r>
            <a:r>
              <a:rPr lang="en-US" altLang="en-US" b="1"/>
              <a:t>thực hiện thủ tục cấp Giấy chứng nhận đăng ký đầu tư</a:t>
            </a: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214313"/>
            <a:ext cx="8562975" cy="1004887"/>
          </a:xfrm>
        </p:spPr>
        <p:txBody>
          <a:bodyPr/>
          <a:lstStyle/>
          <a:p>
            <a:r>
              <a:rPr lang="en-US" altLang="en-US" b="1"/>
              <a:t>Chia theo việc thành lập TCKT</a:t>
            </a:r>
          </a:p>
        </p:txBody>
      </p:sp>
      <p:sp>
        <p:nvSpPr>
          <p:cNvPr id="48131" name="Content Placeholder 2"/>
          <p:cNvSpPr>
            <a:spLocks noGrp="1"/>
          </p:cNvSpPr>
          <p:nvPr>
            <p:ph idx="1"/>
          </p:nvPr>
        </p:nvSpPr>
        <p:spPr>
          <a:xfrm>
            <a:off x="0" y="2017713"/>
            <a:ext cx="9448800" cy="4114800"/>
          </a:xfrm>
        </p:spPr>
        <p:txBody>
          <a:bodyPr/>
          <a:lstStyle/>
          <a:p>
            <a:r>
              <a:rPr lang="en-US" altLang="en-US" b="1"/>
              <a:t>DA gắn liền với việc lập TCKT?</a:t>
            </a:r>
          </a:p>
          <a:p>
            <a:endParaRPr lang="en-US" altLang="en-US" b="1"/>
          </a:p>
          <a:p>
            <a:pPr>
              <a:buFont typeface="Wingdings" panose="05000000000000000000" pitchFamily="2" charset="2"/>
              <a:buNone/>
            </a:pPr>
            <a:endParaRPr lang="en-US" altLang="en-US" b="1"/>
          </a:p>
          <a:p>
            <a:r>
              <a:rPr lang="en-US" altLang="en-US" b="1"/>
              <a:t>DA không gắn liền với việc lập TCKT: Đầu tư bằng hợp đồng…?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altLang="en-US"/>
          </a:p>
        </p:txBody>
      </p:sp>
      <p:sp>
        <p:nvSpPr>
          <p:cNvPr id="49155" name="Content Placeholder 2"/>
          <p:cNvSpPr>
            <a:spLocks noGrp="1"/>
          </p:cNvSpPr>
          <p:nvPr>
            <p:ph idx="1"/>
          </p:nvPr>
        </p:nvSpPr>
        <p:spPr>
          <a:xfrm>
            <a:off x="0" y="228600"/>
            <a:ext cx="8955088" cy="4114800"/>
          </a:xfrm>
        </p:spPr>
        <p:txBody>
          <a:bodyPr/>
          <a:lstStyle/>
          <a:p>
            <a:pPr>
              <a:buFont typeface="Wingdings" panose="05000000000000000000" pitchFamily="2" charset="2"/>
              <a:buNone/>
            </a:pPr>
            <a:r>
              <a:rPr lang="en-US" altLang="en-US" b="1" i="1"/>
              <a:t>Chia theo tiêu chí nguồn vốn:</a:t>
            </a:r>
          </a:p>
          <a:p>
            <a:endParaRPr lang="en-US" altLang="en-US"/>
          </a:p>
          <a:p>
            <a:pPr algn="just"/>
            <a:r>
              <a:rPr lang="en-US" altLang="en-US" b="1" i="1">
                <a:solidFill>
                  <a:srgbClr val="00B050"/>
                </a:solidFill>
              </a:rPr>
              <a:t>Dự án đầu tư công</a:t>
            </a:r>
            <a:r>
              <a:rPr lang="en-US" altLang="en-US" b="1">
                <a:solidFill>
                  <a:srgbClr val="00B050"/>
                </a:solidFill>
              </a:rPr>
              <a:t> </a:t>
            </a:r>
            <a:r>
              <a:rPr lang="en-US" altLang="en-US" b="1"/>
              <a:t>là dự án đầu tư sử dụng toàn bộ hoặc một phần vốn đầu tư công.</a:t>
            </a:r>
          </a:p>
          <a:p>
            <a:pPr algn="just"/>
            <a:endParaRPr lang="en-US" altLang="en-US" b="1"/>
          </a:p>
          <a:p>
            <a:pPr algn="just"/>
            <a:r>
              <a:rPr lang="en-US" altLang="en-US" b="1">
                <a:solidFill>
                  <a:srgbClr val="00B0F0"/>
                </a:solidFill>
              </a:rPr>
              <a:t>Dự án đầu tư bằng các nguồn vốn của các tổ chức, cá nhân khác</a:t>
            </a:r>
          </a:p>
          <a:p>
            <a:pPr algn="just"/>
            <a:endParaRPr lang="en-US" altLang="en-US" b="1"/>
          </a:p>
          <a:p>
            <a:pPr algn="just"/>
            <a:r>
              <a:rPr lang="en-US" altLang="en-US" b="1">
                <a:solidFill>
                  <a:srgbClr val="00B0F0"/>
                </a:solidFill>
              </a:rPr>
              <a:t>Dự án đầu tư bằng nguồn vốn “hỗn hợp”</a:t>
            </a:r>
          </a:p>
          <a:p>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altLang="en-US"/>
          </a:p>
        </p:txBody>
      </p:sp>
      <p:sp>
        <p:nvSpPr>
          <p:cNvPr id="50179" name="Content Placeholder 2"/>
          <p:cNvSpPr>
            <a:spLocks noGrp="1"/>
          </p:cNvSpPr>
          <p:nvPr>
            <p:ph idx="1"/>
          </p:nvPr>
        </p:nvSpPr>
        <p:spPr>
          <a:xfrm>
            <a:off x="0" y="381000"/>
            <a:ext cx="8955088" cy="5751513"/>
          </a:xfrm>
        </p:spPr>
        <p:txBody>
          <a:bodyPr/>
          <a:lstStyle/>
          <a:p>
            <a:pPr>
              <a:buFont typeface="Wingdings" panose="05000000000000000000" pitchFamily="2" charset="2"/>
              <a:buNone/>
            </a:pPr>
            <a:r>
              <a:rPr lang="en-US" altLang="en-US" b="1">
                <a:solidFill>
                  <a:srgbClr val="FF0000"/>
                </a:solidFill>
              </a:rPr>
              <a:t>Luật ĐT công 2014: </a:t>
            </a:r>
          </a:p>
          <a:p>
            <a:pPr>
              <a:buFont typeface="Wingdings" panose="05000000000000000000" pitchFamily="2" charset="2"/>
              <a:buNone/>
            </a:pPr>
            <a:endParaRPr lang="en-US" altLang="en-US" b="1"/>
          </a:p>
          <a:p>
            <a:r>
              <a:rPr lang="en-US" altLang="en-US" b="1"/>
              <a:t>Điều 6. Phân loại dự án đầu tư công</a:t>
            </a:r>
            <a:endParaRPr lang="en-US" altLang="en-US"/>
          </a:p>
          <a:p>
            <a:r>
              <a:rPr lang="en-US" altLang="en-US" b="1"/>
              <a:t>Điều 7. Tiêu chí phân loại </a:t>
            </a:r>
            <a:r>
              <a:rPr lang="en-US" altLang="en-US" b="1">
                <a:solidFill>
                  <a:srgbClr val="00B050"/>
                </a:solidFill>
              </a:rPr>
              <a:t>dự án quan trọng quốc gia</a:t>
            </a:r>
            <a:endParaRPr lang="en-US" altLang="en-US">
              <a:solidFill>
                <a:srgbClr val="00B050"/>
              </a:solidFill>
            </a:endParaRPr>
          </a:p>
          <a:p>
            <a:r>
              <a:rPr lang="en-US" altLang="en-US" b="1"/>
              <a:t>Điều 8. Tiêu chí phân loại dự án </a:t>
            </a:r>
            <a:r>
              <a:rPr lang="en-US" altLang="en-US" b="1">
                <a:solidFill>
                  <a:srgbClr val="00B050"/>
                </a:solidFill>
              </a:rPr>
              <a:t>nhóm A</a:t>
            </a:r>
            <a:endParaRPr lang="en-US" altLang="en-US">
              <a:solidFill>
                <a:srgbClr val="00B050"/>
              </a:solidFill>
            </a:endParaRPr>
          </a:p>
          <a:p>
            <a:r>
              <a:rPr lang="en-US" altLang="en-US" b="1"/>
              <a:t>Điều 9. Tiêu chí phân loại dự án </a:t>
            </a:r>
            <a:r>
              <a:rPr lang="en-US" altLang="en-US" b="1">
                <a:solidFill>
                  <a:srgbClr val="00B050"/>
                </a:solidFill>
              </a:rPr>
              <a:t>nhóm B</a:t>
            </a:r>
            <a:endParaRPr lang="en-US" altLang="en-US">
              <a:solidFill>
                <a:srgbClr val="00B050"/>
              </a:solidFill>
            </a:endParaRPr>
          </a:p>
          <a:p>
            <a:r>
              <a:rPr lang="en-US" altLang="en-US" b="1"/>
              <a:t>Điều 10. Tiêu chí phân loại dự án </a:t>
            </a:r>
            <a:r>
              <a:rPr lang="en-US" altLang="en-US" b="1">
                <a:solidFill>
                  <a:srgbClr val="00B050"/>
                </a:solidFill>
              </a:rPr>
              <a:t>nhóm C</a:t>
            </a:r>
            <a:endParaRPr lang="en-US" altLang="en-US">
              <a:solidFill>
                <a:srgbClr val="00B050"/>
              </a:solidFill>
            </a:endParaRPr>
          </a:p>
          <a:p>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altLang="en-US"/>
          </a:p>
        </p:txBody>
      </p:sp>
      <p:sp>
        <p:nvSpPr>
          <p:cNvPr id="51203" name="Content Placeholder 2"/>
          <p:cNvSpPr>
            <a:spLocks noGrp="1"/>
          </p:cNvSpPr>
          <p:nvPr>
            <p:ph idx="1"/>
          </p:nvPr>
        </p:nvSpPr>
        <p:spPr>
          <a:xfrm>
            <a:off x="0" y="609600"/>
            <a:ext cx="8726488" cy="4114800"/>
          </a:xfrm>
        </p:spPr>
        <p:txBody>
          <a:bodyPr/>
          <a:lstStyle/>
          <a:p>
            <a:pPr>
              <a:buFont typeface="Wingdings" panose="05000000000000000000" pitchFamily="2" charset="2"/>
              <a:buNone/>
            </a:pPr>
            <a:r>
              <a:rPr lang="en-US" altLang="en-US" b="1"/>
              <a:t>	Lưu ý: Đ3.1 NĐ131: </a:t>
            </a:r>
            <a:r>
              <a:rPr lang="vi-VN" altLang="en-US" b="1">
                <a:solidFill>
                  <a:srgbClr val="FF0000"/>
                </a:solidFill>
              </a:rPr>
              <a:t>Dự án quan trọng quốc gia</a:t>
            </a:r>
            <a:r>
              <a:rPr lang="en-US" altLang="en-US" b="1"/>
              <a:t> </a:t>
            </a:r>
            <a:r>
              <a:rPr lang="vi-VN" altLang="en-US" b="1"/>
              <a:t>được quy định tại</a:t>
            </a:r>
            <a:r>
              <a:rPr lang="en-US" altLang="en-US" b="1"/>
              <a:t>:</a:t>
            </a:r>
          </a:p>
          <a:p>
            <a:pPr>
              <a:buFontTx/>
              <a:buChar char="-"/>
            </a:pPr>
            <a:endParaRPr lang="en-US" altLang="en-US" b="1"/>
          </a:p>
          <a:p>
            <a:pPr>
              <a:buFontTx/>
              <a:buChar char="-"/>
            </a:pPr>
            <a:r>
              <a:rPr lang="vi-VN" altLang="en-US" b="1"/>
              <a:t>Luật Đầu tư công năm 2014,</a:t>
            </a:r>
            <a:endParaRPr lang="en-US" altLang="en-US" b="1"/>
          </a:p>
          <a:p>
            <a:pPr>
              <a:buFontTx/>
              <a:buChar char="-"/>
            </a:pPr>
            <a:endParaRPr lang="en-US" altLang="en-US" b="1"/>
          </a:p>
          <a:p>
            <a:pPr>
              <a:buFontTx/>
              <a:buChar char="-"/>
            </a:pPr>
            <a:r>
              <a:rPr lang="vi-VN" altLang="en-US" b="1"/>
              <a:t>Luật Xây dựng năm 2014 </a:t>
            </a:r>
            <a:endParaRPr lang="en-US" altLang="en-US" b="1"/>
          </a:p>
          <a:p>
            <a:pPr>
              <a:buFontTx/>
              <a:buChar char="-"/>
            </a:pPr>
            <a:endParaRPr lang="en-US" altLang="en-US" b="1"/>
          </a:p>
          <a:p>
            <a:pPr>
              <a:buFontTx/>
              <a:buChar char="-"/>
            </a:pPr>
            <a:r>
              <a:rPr lang="vi-VN" altLang="en-US" b="1"/>
              <a:t>và dự án do Quốc hội quyết định chủ trương đầu tư theo quy định tại Luật Đầu tư năm 2014 </a:t>
            </a:r>
            <a:endParaRPr lang="en-US" altLang="en-US"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altLang="en-US"/>
          </a:p>
        </p:txBody>
      </p:sp>
      <p:sp>
        <p:nvSpPr>
          <p:cNvPr id="52227" name="Content Placeholder 2"/>
          <p:cNvSpPr>
            <a:spLocks noGrp="1"/>
          </p:cNvSpPr>
          <p:nvPr>
            <p:ph idx="1"/>
          </p:nvPr>
        </p:nvSpPr>
        <p:spPr>
          <a:xfrm>
            <a:off x="0" y="762000"/>
            <a:ext cx="8955088" cy="4114800"/>
          </a:xfrm>
        </p:spPr>
        <p:txBody>
          <a:bodyPr/>
          <a:lstStyle/>
          <a:p>
            <a:pPr algn="just">
              <a:buFont typeface="Wingdings" panose="05000000000000000000" pitchFamily="2" charset="2"/>
              <a:buNone/>
            </a:pPr>
            <a:r>
              <a:rPr lang="en-US" altLang="en-US" b="1" u="sng">
                <a:solidFill>
                  <a:srgbClr val="FF0000"/>
                </a:solidFill>
              </a:rPr>
              <a:t>2.2. Nhà đầu tư </a:t>
            </a:r>
            <a:endParaRPr lang="en-US" altLang="en-US"/>
          </a:p>
          <a:p>
            <a:pPr algn="just"/>
            <a:endParaRPr lang="pt-BR" altLang="en-US" b="1"/>
          </a:p>
          <a:p>
            <a:pPr algn="just">
              <a:buFont typeface="Wingdings" panose="05000000000000000000" pitchFamily="2" charset="2"/>
              <a:buNone/>
            </a:pPr>
            <a:r>
              <a:rPr lang="pt-BR" altLang="en-US" b="1"/>
              <a:t>	Đ3 LDT 2014: </a:t>
            </a:r>
            <a:r>
              <a:rPr lang="pt-BR" altLang="en-US" b="1" i="1">
                <a:solidFill>
                  <a:srgbClr val="FF0000"/>
                </a:solidFill>
              </a:rPr>
              <a:t>Nhà đầu tư</a:t>
            </a:r>
            <a:r>
              <a:rPr lang="pt-BR" altLang="en-US" b="1">
                <a:solidFill>
                  <a:srgbClr val="FF0000"/>
                </a:solidFill>
              </a:rPr>
              <a:t> </a:t>
            </a:r>
            <a:r>
              <a:rPr lang="pt-BR" altLang="en-US" b="1"/>
              <a:t>là TC, CN thực hiện hoạt động đầu tư kinh doanh, gồm:</a:t>
            </a:r>
          </a:p>
          <a:p>
            <a:pPr algn="just"/>
            <a:r>
              <a:rPr lang="pt-BR" altLang="en-US" b="1">
                <a:solidFill>
                  <a:srgbClr val="00B0F0"/>
                </a:solidFill>
              </a:rPr>
              <a:t>Nhóm 1: Nhà đầu tư trong nước </a:t>
            </a:r>
          </a:p>
          <a:p>
            <a:pPr algn="just"/>
            <a:endParaRPr lang="pt-BR" altLang="en-US" b="1">
              <a:solidFill>
                <a:srgbClr val="00B0F0"/>
              </a:solidFill>
            </a:endParaRPr>
          </a:p>
          <a:p>
            <a:pPr algn="just"/>
            <a:r>
              <a:rPr lang="pt-BR" altLang="en-US" b="1">
                <a:solidFill>
                  <a:srgbClr val="00B0F0"/>
                </a:solidFill>
              </a:rPr>
              <a:t>Nhóm 2: Nhà đầu tư nước ngoài </a:t>
            </a:r>
          </a:p>
          <a:p>
            <a:pPr algn="just"/>
            <a:endParaRPr lang="pt-BR" altLang="en-US" b="1">
              <a:solidFill>
                <a:srgbClr val="00B0F0"/>
              </a:solidFill>
            </a:endParaRPr>
          </a:p>
          <a:p>
            <a:pPr algn="just"/>
            <a:r>
              <a:rPr lang="pt-BR" altLang="en-US" b="1">
                <a:solidFill>
                  <a:srgbClr val="00B0F0"/>
                </a:solidFill>
              </a:rPr>
              <a:t>Nhóm 3: TCKT có vốn đầu tư nước ngoài (“lưỡng tính”) </a:t>
            </a:r>
            <a:endParaRPr lang="en-US" altLang="en-US" b="1">
              <a:solidFill>
                <a:srgbClr val="00B0F0"/>
              </a:solidFill>
            </a:endParaRPr>
          </a:p>
          <a:p>
            <a:pPr algn="just"/>
            <a:endParaRPr lang="en-US" altLang="en-US"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altLang="en-US"/>
          </a:p>
        </p:txBody>
      </p:sp>
      <p:sp>
        <p:nvSpPr>
          <p:cNvPr id="53251" name="Content Placeholder 2"/>
          <p:cNvSpPr>
            <a:spLocks noGrp="1"/>
          </p:cNvSpPr>
          <p:nvPr>
            <p:ph idx="1"/>
          </p:nvPr>
        </p:nvSpPr>
        <p:spPr>
          <a:xfrm>
            <a:off x="0" y="2017713"/>
            <a:ext cx="8955088" cy="4114800"/>
          </a:xfrm>
        </p:spPr>
        <p:txBody>
          <a:bodyPr/>
          <a:lstStyle/>
          <a:p>
            <a:pPr algn="just">
              <a:buFont typeface="Wingdings" panose="05000000000000000000" pitchFamily="2" charset="2"/>
              <a:buNone/>
            </a:pPr>
            <a:r>
              <a:rPr lang="pt-BR" altLang="en-US" b="1"/>
              <a:t>	Lưu ý: Đ3.16. LDT 2014: </a:t>
            </a:r>
            <a:r>
              <a:rPr lang="pt-BR" altLang="en-US" b="1" i="1">
                <a:solidFill>
                  <a:schemeClr val="accent1"/>
                </a:solidFill>
              </a:rPr>
              <a:t>Tổ chức kinh tế</a:t>
            </a:r>
            <a:r>
              <a:rPr lang="pt-BR" altLang="en-US" b="1">
                <a:solidFill>
                  <a:schemeClr val="accent1"/>
                </a:solidFill>
              </a:rPr>
              <a:t> </a:t>
            </a:r>
            <a:r>
              <a:rPr lang="pt-BR" altLang="en-US" b="1"/>
              <a:t>là tổ chức được </a:t>
            </a:r>
            <a:r>
              <a:rPr lang="pt-BR" altLang="en-US" b="1">
                <a:solidFill>
                  <a:srgbClr val="00B0F0"/>
                </a:solidFill>
              </a:rPr>
              <a:t>thành lập và hoạt động theo quy định của pháp luật Việt Nam</a:t>
            </a:r>
            <a:r>
              <a:rPr lang="pt-BR" altLang="en-US" b="1"/>
              <a:t>, gồm </a:t>
            </a:r>
            <a:r>
              <a:rPr lang="pt-BR" altLang="en-US" b="1" u="sng">
                <a:solidFill>
                  <a:srgbClr val="FF0000"/>
                </a:solidFill>
              </a:rPr>
              <a:t>doanh nghiệp, hợp tác xã, liên hiệp hợp tác xã </a:t>
            </a:r>
            <a:r>
              <a:rPr lang="pt-BR" altLang="en-US" b="1">
                <a:solidFill>
                  <a:schemeClr val="tx2"/>
                </a:solidFill>
              </a:rPr>
              <a:t>và các tổ chức khác </a:t>
            </a:r>
            <a:r>
              <a:rPr lang="pt-BR" altLang="en-US" b="1"/>
              <a:t>thực hiện hoạt động đầu tư kinh doanh. </a:t>
            </a: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a:p>
        </p:txBody>
      </p:sp>
      <p:sp>
        <p:nvSpPr>
          <p:cNvPr id="8195" name="Content Placeholder 2"/>
          <p:cNvSpPr>
            <a:spLocks noGrp="1"/>
          </p:cNvSpPr>
          <p:nvPr>
            <p:ph idx="1"/>
          </p:nvPr>
        </p:nvSpPr>
        <p:spPr>
          <a:xfrm>
            <a:off x="152400" y="152400"/>
            <a:ext cx="8802688" cy="6705600"/>
          </a:xfrm>
        </p:spPr>
        <p:txBody>
          <a:bodyPr/>
          <a:lstStyle/>
          <a:p>
            <a:pPr algn="just" eaLnBrk="1" hangingPunct="1"/>
            <a:r>
              <a:rPr lang="vi-VN" altLang="en-US" sz="2800" b="1"/>
              <a:t>Nghị định số 30/2015/NĐ-CP quy định chi tiết thi hành một số điều của Luật Đấu thầu về lựa chọn đầu tư</a:t>
            </a:r>
            <a:endParaRPr lang="en-US" altLang="en-US" sz="2800" b="1"/>
          </a:p>
          <a:p>
            <a:pPr algn="just" eaLnBrk="1" hangingPunct="1"/>
            <a:r>
              <a:rPr lang="vi-VN" altLang="en-US" sz="2800" b="1"/>
              <a:t>Nghị định số 136/2015/NĐ-CP </a:t>
            </a:r>
            <a:r>
              <a:rPr lang="en-US" altLang="en-US" sz="2800" b="1"/>
              <a:t>h</a:t>
            </a:r>
            <a:r>
              <a:rPr lang="vi-VN" altLang="en-US" sz="2800" b="1"/>
              <a:t>ướng dẫn thi hành một số điều của Luật Đầu tư công</a:t>
            </a:r>
          </a:p>
          <a:p>
            <a:pPr algn="just" eaLnBrk="1" hangingPunct="1"/>
            <a:r>
              <a:rPr lang="vi-VN" altLang="en-US" sz="2800" b="1"/>
              <a:t>Nghị định số 77/2015/NĐ-CP </a:t>
            </a:r>
            <a:r>
              <a:rPr lang="en-US" altLang="en-US" sz="2800" b="1"/>
              <a:t>v</a:t>
            </a:r>
            <a:r>
              <a:rPr lang="vi-VN" altLang="en-US" sz="2800" b="1"/>
              <a:t>ề kế hoạch đầu tư công trung hạn và hằng năm</a:t>
            </a:r>
            <a:endParaRPr lang="en-US" altLang="en-US" sz="2800" b="1">
              <a:hlinkClick r:id="rId2"/>
            </a:endParaRPr>
          </a:p>
          <a:p>
            <a:pPr algn="just" eaLnBrk="1" hangingPunct="1"/>
            <a:r>
              <a:rPr lang="vi-VN" altLang="en-US" sz="2800" b="1"/>
              <a:t>Nghị định</a:t>
            </a:r>
            <a:r>
              <a:rPr lang="vi-VN" altLang="en-US" sz="2800"/>
              <a:t> số </a:t>
            </a:r>
            <a:r>
              <a:rPr lang="vi-VN" altLang="en-US" sz="2800" b="1"/>
              <a:t>131/2015</a:t>
            </a:r>
            <a:r>
              <a:rPr lang="vi-VN" altLang="en-US" sz="2800"/>
              <a:t>/</a:t>
            </a:r>
            <a:r>
              <a:rPr lang="vi-VN" altLang="en-US" sz="2800" b="1"/>
              <a:t>NĐ</a:t>
            </a:r>
            <a:r>
              <a:rPr lang="vi-VN" altLang="en-US" sz="2800"/>
              <a:t>-</a:t>
            </a:r>
            <a:r>
              <a:rPr lang="vi-VN" altLang="en-US" sz="2800" b="1"/>
              <a:t>CP</a:t>
            </a:r>
            <a:r>
              <a:rPr lang="vi-VN" altLang="en-US" sz="2800"/>
              <a:t> </a:t>
            </a:r>
            <a:r>
              <a:rPr lang="vi-VN" altLang="en-US" sz="2800" b="1"/>
              <a:t>hướng dẫn về dự án quan trọng quốc gia</a:t>
            </a:r>
            <a:r>
              <a:rPr lang="vi-VN" altLang="en-US" sz="2800"/>
              <a:t>.</a:t>
            </a:r>
            <a:endParaRPr lang="en-US" altLang="en-US" sz="2800"/>
          </a:p>
          <a:p>
            <a:pPr algn="just" eaLnBrk="1" hangingPunct="1"/>
            <a:r>
              <a:rPr lang="vi-VN" altLang="en-US" sz="2800" b="1"/>
              <a:t>Nghị định số 32/2017/NĐ-CP của Chính phủ : Về tín dụng đầu tư của Nhà nước</a:t>
            </a:r>
          </a:p>
          <a:p>
            <a:endParaRPr lang="en-US" altLang="en-US" sz="2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 y="0"/>
            <a:ext cx="8991600" cy="1081088"/>
          </a:xfrm>
        </p:spPr>
        <p:txBody>
          <a:bodyPr/>
          <a:lstStyle/>
          <a:p>
            <a:r>
              <a:rPr lang="en-US" altLang="en-US" sz="3700" b="1">
                <a:solidFill>
                  <a:srgbClr val="FF0000"/>
                </a:solidFill>
              </a:rPr>
              <a:t>Nhóm 1: Nhà đầu tư trong nước</a:t>
            </a:r>
            <a:endParaRPr lang="en-US" altLang="en-US" sz="3700" b="1"/>
          </a:p>
        </p:txBody>
      </p:sp>
      <p:sp>
        <p:nvSpPr>
          <p:cNvPr id="54275" name="Content Placeholder 2"/>
          <p:cNvSpPr>
            <a:spLocks noGrp="1"/>
          </p:cNvSpPr>
          <p:nvPr>
            <p:ph idx="1"/>
          </p:nvPr>
        </p:nvSpPr>
        <p:spPr>
          <a:xfrm>
            <a:off x="0" y="914400"/>
            <a:ext cx="8955088" cy="5715000"/>
          </a:xfrm>
        </p:spPr>
        <p:txBody>
          <a:bodyPr/>
          <a:lstStyle/>
          <a:p>
            <a:pPr algn="just">
              <a:buFont typeface="Wingdings" panose="05000000000000000000" pitchFamily="2" charset="2"/>
              <a:buNone/>
            </a:pPr>
            <a:r>
              <a:rPr lang="pt-BR" altLang="en-US" b="1">
                <a:solidFill>
                  <a:schemeClr val="accent1"/>
                </a:solidFill>
              </a:rPr>
              <a:t>	</a:t>
            </a:r>
          </a:p>
          <a:p>
            <a:pPr algn="just">
              <a:buFont typeface="Wingdings" panose="05000000000000000000" pitchFamily="2" charset="2"/>
              <a:buNone/>
            </a:pPr>
            <a:endParaRPr lang="pt-BR" altLang="en-US" b="1">
              <a:solidFill>
                <a:schemeClr val="accent1"/>
              </a:solidFill>
            </a:endParaRPr>
          </a:p>
          <a:p>
            <a:pPr algn="just">
              <a:buFont typeface="Wingdings" panose="05000000000000000000" pitchFamily="2" charset="2"/>
              <a:buNone/>
            </a:pPr>
            <a:r>
              <a:rPr lang="pt-BR" altLang="en-US" b="1">
                <a:solidFill>
                  <a:schemeClr val="accent1"/>
                </a:solidFill>
              </a:rPr>
              <a:t>Đ3.15. LDT 2014: </a:t>
            </a:r>
            <a:r>
              <a:rPr lang="pt-BR" altLang="en-US" b="1" i="1">
                <a:solidFill>
                  <a:srgbClr val="00B0F0"/>
                </a:solidFill>
              </a:rPr>
              <a:t>NĐT trong nước</a:t>
            </a:r>
            <a:r>
              <a:rPr lang="pt-BR" altLang="en-US" b="1">
                <a:solidFill>
                  <a:srgbClr val="00B0F0"/>
                </a:solidFill>
              </a:rPr>
              <a:t> </a:t>
            </a:r>
            <a:r>
              <a:rPr lang="pt-BR" altLang="en-US" b="1"/>
              <a:t>là:</a:t>
            </a:r>
          </a:p>
          <a:p>
            <a:pPr algn="just">
              <a:buFont typeface="Wingdings" panose="05000000000000000000" pitchFamily="2" charset="2"/>
              <a:buNone/>
            </a:pPr>
            <a:r>
              <a:rPr lang="pt-BR" altLang="en-US" b="1"/>
              <a:t>+ cá nhân có </a:t>
            </a:r>
            <a:r>
              <a:rPr lang="pt-BR" altLang="en-US" b="1">
                <a:solidFill>
                  <a:srgbClr val="FF0000"/>
                </a:solidFill>
              </a:rPr>
              <a:t>quốc tịch </a:t>
            </a:r>
            <a:r>
              <a:rPr lang="pt-BR" altLang="en-US" b="1"/>
              <a:t>Việt Nam,</a:t>
            </a:r>
          </a:p>
          <a:p>
            <a:pPr algn="just">
              <a:buFont typeface="Wingdings" panose="05000000000000000000" pitchFamily="2" charset="2"/>
              <a:buNone/>
            </a:pPr>
            <a:r>
              <a:rPr lang="pt-BR" altLang="en-US" b="1"/>
              <a:t> </a:t>
            </a:r>
          </a:p>
          <a:p>
            <a:pPr algn="just">
              <a:buFont typeface="Wingdings" panose="05000000000000000000" pitchFamily="2" charset="2"/>
              <a:buNone/>
            </a:pPr>
            <a:r>
              <a:rPr lang="pt-BR" altLang="en-US" b="1"/>
              <a:t>+ TCKT </a:t>
            </a:r>
            <a:r>
              <a:rPr lang="pt-BR" altLang="en-US" b="1" u="sng">
                <a:solidFill>
                  <a:srgbClr val="FF0000"/>
                </a:solidFill>
              </a:rPr>
              <a:t>không có </a:t>
            </a:r>
            <a:r>
              <a:rPr lang="pt-BR" altLang="en-US" b="1">
                <a:solidFill>
                  <a:srgbClr val="FF0000"/>
                </a:solidFill>
              </a:rPr>
              <a:t>NĐT nước ngoài là thành viên hoặc cổ đông. </a:t>
            </a:r>
            <a:endParaRPr lang="en-US" altLang="en-US" b="1">
              <a:solidFill>
                <a:srgbClr val="FF0000"/>
              </a:solidFill>
            </a:endParaRPr>
          </a:p>
          <a:p>
            <a:pPr algn="just">
              <a:buFont typeface="Wingdings" panose="05000000000000000000" pitchFamily="2" charset="2"/>
              <a:buNone/>
            </a:pPr>
            <a:endParaRPr lang="en-US" altLang="en-US" sz="2500" b="1"/>
          </a:p>
          <a:p>
            <a:pPr algn="just">
              <a:buFont typeface="Wingdings" panose="05000000000000000000" pitchFamily="2" charset="2"/>
              <a:buNone/>
            </a:pPr>
            <a:endParaRPr lang="en-SG" altLang="en-US" sz="2500"/>
          </a:p>
          <a:p>
            <a:pPr algn="just">
              <a:buFont typeface="Wingdings" panose="05000000000000000000" pitchFamily="2" charset="2"/>
              <a:buNone/>
            </a:pPr>
            <a:endParaRPr lang="en-US" altLang="en-US" sz="250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04800" y="-304800"/>
            <a:ext cx="8562975" cy="1524000"/>
          </a:xfrm>
        </p:spPr>
        <p:txBody>
          <a:bodyPr/>
          <a:lstStyle/>
          <a:p>
            <a:r>
              <a:rPr lang="en-SG" altLang="en-US" sz="4000" b="1">
                <a:solidFill>
                  <a:srgbClr val="FF0000"/>
                </a:solidFill>
              </a:rPr>
              <a:t>Nhóm 2: Nhà đầu tư nước ngoài</a:t>
            </a:r>
            <a:r>
              <a:rPr lang="en-SG" altLang="en-US" sz="4000">
                <a:solidFill>
                  <a:srgbClr val="FF0000"/>
                </a:solidFill>
              </a:rPr>
              <a:t>:</a:t>
            </a:r>
            <a:br>
              <a:rPr lang="en-US" altLang="en-US" sz="3200">
                <a:solidFill>
                  <a:srgbClr val="FF0000"/>
                </a:solidFill>
              </a:rPr>
            </a:br>
            <a:endParaRPr lang="en-US" altLang="en-US" sz="3200">
              <a:solidFill>
                <a:srgbClr val="FF0000"/>
              </a:solidFill>
            </a:endParaRPr>
          </a:p>
        </p:txBody>
      </p:sp>
      <p:sp>
        <p:nvSpPr>
          <p:cNvPr id="55299" name="Content Placeholder 2"/>
          <p:cNvSpPr>
            <a:spLocks noGrp="1"/>
          </p:cNvSpPr>
          <p:nvPr>
            <p:ph idx="1"/>
          </p:nvPr>
        </p:nvSpPr>
        <p:spPr>
          <a:xfrm>
            <a:off x="0" y="1143000"/>
            <a:ext cx="9144000" cy="5715000"/>
          </a:xfrm>
        </p:spPr>
        <p:txBody>
          <a:bodyPr/>
          <a:lstStyle/>
          <a:p>
            <a:pPr algn="just">
              <a:buFont typeface="Wingdings" panose="05000000000000000000" pitchFamily="2" charset="2"/>
              <a:buNone/>
            </a:pPr>
            <a:r>
              <a:rPr lang="en-US" altLang="en-US" b="1">
                <a:solidFill>
                  <a:schemeClr val="accent1"/>
                </a:solidFill>
              </a:rPr>
              <a:t>LDT 2005: </a:t>
            </a:r>
            <a:r>
              <a:rPr lang="en-US" altLang="en-US"/>
              <a:t>“</a:t>
            </a:r>
            <a:r>
              <a:rPr lang="en-US" altLang="en-US" b="1"/>
              <a:t>Là tổ chức, cá nhân </a:t>
            </a:r>
            <a:r>
              <a:rPr lang="en-US" altLang="en-US" b="1" u="sng">
                <a:solidFill>
                  <a:srgbClr val="00B0F0"/>
                </a:solidFill>
              </a:rPr>
              <a:t>nước ngoài</a:t>
            </a:r>
            <a:r>
              <a:rPr lang="en-US" altLang="en-US" b="1">
                <a:solidFill>
                  <a:srgbClr val="00B0F0"/>
                </a:solidFill>
              </a:rPr>
              <a:t> </a:t>
            </a:r>
            <a:r>
              <a:rPr lang="en-US" altLang="en-US" b="1" u="sng">
                <a:solidFill>
                  <a:srgbClr val="FF0000"/>
                </a:solidFill>
              </a:rPr>
              <a:t>bỏ vốn </a:t>
            </a:r>
            <a:r>
              <a:rPr lang="en-US" altLang="en-US" b="1"/>
              <a:t>để thực hiện hoạt động đầu tư tại VN”</a:t>
            </a:r>
          </a:p>
          <a:p>
            <a:pPr algn="just">
              <a:buFont typeface="Wingdings" panose="05000000000000000000" pitchFamily="2" charset="2"/>
              <a:buNone/>
            </a:pPr>
            <a:endParaRPr lang="en-US" altLang="en-US" b="1"/>
          </a:p>
          <a:p>
            <a:pPr algn="just">
              <a:buFont typeface="Wingdings" panose="05000000000000000000" pitchFamily="2" charset="2"/>
              <a:buNone/>
            </a:pPr>
            <a:r>
              <a:rPr lang="pt-BR" altLang="en-US" b="1">
                <a:solidFill>
                  <a:schemeClr val="accent1"/>
                </a:solidFill>
              </a:rPr>
              <a:t>LDT 2014: </a:t>
            </a:r>
            <a:r>
              <a:rPr lang="pt-BR" altLang="en-US" b="1" i="1"/>
              <a:t>Nhà đầu tư nước ngoài</a:t>
            </a:r>
            <a:r>
              <a:rPr lang="pt-BR" altLang="en-US" b="1"/>
              <a:t> là:</a:t>
            </a:r>
          </a:p>
          <a:p>
            <a:pPr algn="just">
              <a:buFont typeface="Wingdings" panose="05000000000000000000" pitchFamily="2" charset="2"/>
              <a:buNone/>
            </a:pPr>
            <a:r>
              <a:rPr lang="pt-BR" altLang="en-US" b="1"/>
              <a:t>+ cá nhân có </a:t>
            </a:r>
            <a:r>
              <a:rPr lang="pt-BR" altLang="en-US" b="1">
                <a:solidFill>
                  <a:srgbClr val="00B0F0"/>
                </a:solidFill>
              </a:rPr>
              <a:t>quốc tịch nước ngoài</a:t>
            </a:r>
            <a:r>
              <a:rPr lang="pt-BR" altLang="en-US" b="1"/>
              <a:t>, </a:t>
            </a:r>
          </a:p>
          <a:p>
            <a:pPr algn="just">
              <a:buFont typeface="Wingdings" panose="05000000000000000000" pitchFamily="2" charset="2"/>
              <a:buNone/>
            </a:pPr>
            <a:endParaRPr lang="pt-BR" altLang="en-US" b="1"/>
          </a:p>
          <a:p>
            <a:pPr algn="just">
              <a:buFont typeface="Wingdings" panose="05000000000000000000" pitchFamily="2" charset="2"/>
              <a:buNone/>
            </a:pPr>
            <a:r>
              <a:rPr lang="pt-BR" altLang="en-US" b="1"/>
              <a:t>+tổ chức </a:t>
            </a:r>
            <a:r>
              <a:rPr lang="pt-BR" altLang="en-US" b="1">
                <a:solidFill>
                  <a:srgbClr val="FF0000"/>
                </a:solidFill>
              </a:rPr>
              <a:t>thành lập theo PL nước ngoài </a:t>
            </a:r>
            <a:r>
              <a:rPr lang="pt-BR" altLang="en-US" b="1"/>
              <a:t>thực hiện hoạt động đầu tư KD tại VN.</a:t>
            </a:r>
            <a:endParaRPr lang="en-US" altLang="en-US" b="1"/>
          </a:p>
          <a:p>
            <a:pPr algn="just">
              <a:buFont typeface="Wingdings" panose="05000000000000000000" pitchFamily="2" charset="2"/>
              <a:buNone/>
            </a:pPr>
            <a:endParaRPr lang="en-US" altLang="en-US" b="1"/>
          </a:p>
          <a:p>
            <a:pPr algn="just">
              <a:buFont typeface="Wingdings" panose="05000000000000000000" pitchFamily="2" charset="2"/>
              <a:buNone/>
            </a:pPr>
            <a:r>
              <a:rPr lang="en-US" altLang="en-US" b="1">
                <a:solidFill>
                  <a:srgbClr val="0070C0"/>
                </a:solidFill>
              </a:rPr>
              <a:t>	</a:t>
            </a:r>
            <a:endParaRPr lang="en-US" altLang="en-US" sz="3600">
              <a:solidFill>
                <a:srgbClr val="0070C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381000"/>
            <a:ext cx="9372600" cy="1600200"/>
          </a:xfrm>
        </p:spPr>
        <p:txBody>
          <a:bodyPr/>
          <a:lstStyle/>
          <a:p>
            <a:r>
              <a:rPr lang="en-US" altLang="en-US" sz="2800" b="1"/>
              <a:t>Lách luật</a:t>
            </a:r>
            <a:r>
              <a:rPr lang="en-US" altLang="en-US" sz="2800" b="1">
                <a:solidFill>
                  <a:schemeClr val="tx1"/>
                </a:solidFill>
              </a:rPr>
              <a:t>…”đầu tư chéo”: </a:t>
            </a:r>
            <a:r>
              <a:rPr lang="en-US" altLang="en-US" sz="2800" i="1">
                <a:solidFill>
                  <a:schemeClr val="tx1"/>
                </a:solidFill>
                <a:hlinkClick r:id="rId2"/>
              </a:rPr>
              <a:t>Cross Investment</a:t>
            </a:r>
            <a:br>
              <a:rPr lang="en-US" altLang="en-US" sz="3200">
                <a:solidFill>
                  <a:schemeClr val="tx1"/>
                </a:solidFill>
              </a:rPr>
            </a:br>
            <a:endParaRPr lang="en-US" altLang="en-US" sz="3200">
              <a:solidFill>
                <a:schemeClr val="tx1"/>
              </a:solidFill>
            </a:endParaRPr>
          </a:p>
        </p:txBody>
      </p:sp>
      <p:sp>
        <p:nvSpPr>
          <p:cNvPr id="56323" name="Content Placeholder 2"/>
          <p:cNvSpPr>
            <a:spLocks noGrp="1"/>
          </p:cNvSpPr>
          <p:nvPr>
            <p:ph idx="1"/>
          </p:nvPr>
        </p:nvSpPr>
        <p:spPr>
          <a:xfrm>
            <a:off x="0" y="990600"/>
            <a:ext cx="9144000" cy="6172200"/>
          </a:xfrm>
        </p:spPr>
        <p:txBody>
          <a:bodyPr/>
          <a:lstStyle/>
          <a:p>
            <a:pPr algn="just"/>
            <a:r>
              <a:rPr lang="en-US" altLang="en-US" sz="2600" b="1" i="1" u="sng"/>
              <a:t>Bước 1.</a:t>
            </a:r>
            <a:r>
              <a:rPr lang="en-US" altLang="en-US" sz="2600" b="1" i="1">
                <a:solidFill>
                  <a:srgbClr val="FF0000"/>
                </a:solidFill>
              </a:rPr>
              <a:t> Nhà ĐTNN </a:t>
            </a:r>
            <a:r>
              <a:rPr lang="en-US" altLang="en-US" sz="2600" b="1" i="1">
                <a:solidFill>
                  <a:srgbClr val="00B0F0"/>
                </a:solidFill>
              </a:rPr>
              <a:t>(A) </a:t>
            </a:r>
            <a:r>
              <a:rPr lang="en-US" altLang="en-US" sz="2600" b="1" i="1">
                <a:solidFill>
                  <a:srgbClr val="FF0000"/>
                </a:solidFill>
              </a:rPr>
              <a:t>thành lập DN 100% vốn đầu tư NN </a:t>
            </a:r>
            <a:r>
              <a:rPr lang="en-US" altLang="en-US" sz="2600" b="1" i="1">
                <a:solidFill>
                  <a:srgbClr val="00B0F0"/>
                </a:solidFill>
              </a:rPr>
              <a:t>(B) </a:t>
            </a:r>
            <a:r>
              <a:rPr lang="en-US" altLang="en-US" sz="2600" b="1"/>
              <a:t>tại VN với ngành nghề không bị hạn chế, sau đó </a:t>
            </a:r>
          </a:p>
          <a:p>
            <a:pPr algn="just">
              <a:buFont typeface="Wingdings" panose="05000000000000000000" pitchFamily="2" charset="2"/>
              <a:buNone/>
            </a:pPr>
            <a:endParaRPr lang="en-US" altLang="en-US" sz="2600" b="1"/>
          </a:p>
          <a:p>
            <a:pPr algn="just"/>
            <a:r>
              <a:rPr lang="en-US" altLang="en-US" sz="2600" b="1" i="1" u="sng"/>
              <a:t>Bước 2.</a:t>
            </a:r>
            <a:r>
              <a:rPr lang="en-US" altLang="en-US" sz="2600" b="1" i="1">
                <a:solidFill>
                  <a:srgbClr val="FF0000"/>
                </a:solidFill>
              </a:rPr>
              <a:t> Dùng chính DN </a:t>
            </a:r>
            <a:r>
              <a:rPr lang="en-US" altLang="en-US" sz="2600" b="1" i="1">
                <a:solidFill>
                  <a:srgbClr val="00B0F0"/>
                </a:solidFill>
              </a:rPr>
              <a:t>(B) </a:t>
            </a:r>
            <a:r>
              <a:rPr lang="en-US" altLang="en-US" sz="2600" b="1" i="1">
                <a:solidFill>
                  <a:srgbClr val="FF0000"/>
                </a:solidFill>
              </a:rPr>
              <a:t>để đầu tư vào các ngành nghề có điều kiện (bị hạn chế)</a:t>
            </a:r>
          </a:p>
          <a:p>
            <a:pPr algn="just">
              <a:buFont typeface="Wingdings" panose="05000000000000000000" pitchFamily="2" charset="2"/>
              <a:buNone/>
            </a:pPr>
            <a:endParaRPr lang="en-US" altLang="en-US" sz="2600" b="1"/>
          </a:p>
          <a:p>
            <a:pPr algn="just"/>
            <a:r>
              <a:rPr lang="en-US" altLang="en-US" sz="2600" b="1"/>
              <a:t> Xét về mặt quốc tịch, </a:t>
            </a:r>
            <a:r>
              <a:rPr lang="en-US" altLang="en-US" sz="2600" b="1" i="1"/>
              <a:t>DN B là một pháp nhân VN </a:t>
            </a:r>
            <a:r>
              <a:rPr lang="en-US" altLang="en-US" sz="2600" b="1"/>
              <a:t>nên không bị hạn chế bởi cam kết WTO.</a:t>
            </a:r>
          </a:p>
          <a:p>
            <a:pPr algn="just">
              <a:buFont typeface="Wingdings" panose="05000000000000000000" pitchFamily="2" charset="2"/>
              <a:buNone/>
            </a:pPr>
            <a:endParaRPr lang="en-US" altLang="en-US" sz="2600" b="1"/>
          </a:p>
          <a:p>
            <a:pPr algn="just"/>
            <a:r>
              <a:rPr lang="en-US" altLang="en-US" sz="2600" b="1"/>
              <a:t> “Đầu tư chéo” khiến các hạn chế trong WTO đối với nhà đầu tư nước ngoài trở nên </a:t>
            </a:r>
            <a:r>
              <a:rPr lang="en-US" altLang="en-US" sz="2600" b="1" i="1">
                <a:solidFill>
                  <a:srgbClr val="FF0000"/>
                </a:solidFill>
              </a:rPr>
              <a:t>vô nghĩa và mục tiêu bảo hộ không đạt được. </a:t>
            </a:r>
          </a:p>
          <a:p>
            <a:endParaRPr lang="en-US" altLang="en-US" sz="2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altLang="en-US"/>
          </a:p>
        </p:txBody>
      </p:sp>
      <p:sp>
        <p:nvSpPr>
          <p:cNvPr id="57347" name="Content Placeholder 2"/>
          <p:cNvSpPr>
            <a:spLocks noGrp="1"/>
          </p:cNvSpPr>
          <p:nvPr>
            <p:ph idx="1"/>
          </p:nvPr>
        </p:nvSpPr>
        <p:spPr>
          <a:xfrm>
            <a:off x="0" y="533400"/>
            <a:ext cx="8802688" cy="4114800"/>
          </a:xfrm>
        </p:spPr>
        <p:txBody>
          <a:bodyPr/>
          <a:lstStyle/>
          <a:p>
            <a:pPr algn="just">
              <a:buFont typeface="Wingdings" panose="05000000000000000000" pitchFamily="2" charset="2"/>
              <a:buNone/>
            </a:pPr>
            <a:r>
              <a:rPr lang="pt-BR" altLang="en-US" b="1">
                <a:solidFill>
                  <a:srgbClr val="FF0000"/>
                </a:solidFill>
              </a:rPr>
              <a:t>Nhóm 3: TCKT có vốn đầu tư nước ngoài</a:t>
            </a:r>
          </a:p>
          <a:p>
            <a:pPr algn="just"/>
            <a:endParaRPr lang="pt-BR" altLang="en-US" b="1"/>
          </a:p>
          <a:p>
            <a:pPr algn="just"/>
            <a:endParaRPr lang="pt-BR" altLang="en-US" b="1"/>
          </a:p>
          <a:p>
            <a:pPr algn="just"/>
            <a:r>
              <a:rPr lang="pt-BR" altLang="en-US" b="1"/>
              <a:t>Đ3. 17 LDT 2014: </a:t>
            </a:r>
            <a:r>
              <a:rPr lang="pt-BR" altLang="en-US" b="1" i="1">
                <a:solidFill>
                  <a:schemeClr val="accent1"/>
                </a:solidFill>
              </a:rPr>
              <a:t>Tổ chức kinh tế có vốn đầu tư nước ngoài</a:t>
            </a:r>
            <a:r>
              <a:rPr lang="pt-BR" altLang="en-US" b="1">
                <a:solidFill>
                  <a:schemeClr val="accent1"/>
                </a:solidFill>
              </a:rPr>
              <a:t> </a:t>
            </a:r>
            <a:r>
              <a:rPr lang="pt-BR" altLang="en-US" b="1"/>
              <a:t>là TCKT có NĐT nước ngoài là thành viên hoặc cổ đông.</a:t>
            </a:r>
            <a:endParaRPr lang="en-US" altLang="en-US" b="1"/>
          </a:p>
          <a:p>
            <a:pPr algn="just"/>
            <a:endParaRPr lang="en-US" altLang="en-US" b="1"/>
          </a:p>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a:xfrm>
            <a:off x="17463" y="9525"/>
            <a:ext cx="8955087" cy="4114800"/>
          </a:xfrm>
        </p:spPr>
        <p:txBody>
          <a:bodyPr/>
          <a:lstStyle/>
          <a:p>
            <a:pPr marL="0" indent="0" algn="just">
              <a:buFont typeface="Wingdings" panose="05000000000000000000" pitchFamily="2" charset="2"/>
              <a:buNone/>
              <a:defRPr/>
            </a:pPr>
            <a:r>
              <a:rPr lang="en-US" sz="3000" b="1" dirty="0">
                <a:solidFill>
                  <a:srgbClr val="FF0000"/>
                </a:solidFill>
              </a:rPr>
              <a:t>Đ23.1- </a:t>
            </a:r>
            <a:r>
              <a:rPr lang="en-US" sz="3000" b="1" dirty="0" err="1">
                <a:solidFill>
                  <a:srgbClr val="FF0000"/>
                </a:solidFill>
              </a:rPr>
              <a:t>LDT</a:t>
            </a:r>
            <a:r>
              <a:rPr lang="en-US" sz="3000" b="1" dirty="0">
                <a:solidFill>
                  <a:srgbClr val="FF0000"/>
                </a:solidFill>
              </a:rPr>
              <a:t> 2014</a:t>
            </a:r>
            <a:r>
              <a:rPr lang="en-US" sz="3000" b="1" dirty="0"/>
              <a:t>: </a:t>
            </a:r>
            <a:r>
              <a:rPr lang="en-US" sz="3000" b="1" dirty="0" err="1">
                <a:solidFill>
                  <a:srgbClr val="00B0F0"/>
                </a:solidFill>
              </a:rPr>
              <a:t>TCKT</a:t>
            </a:r>
            <a:r>
              <a:rPr lang="en-US" sz="3000" b="1" dirty="0"/>
              <a:t> </a:t>
            </a:r>
            <a:r>
              <a:rPr lang="en-US" sz="3000" b="1" dirty="0" err="1"/>
              <a:t>phải</a:t>
            </a:r>
            <a:r>
              <a:rPr lang="en-US" sz="3000" b="1" dirty="0"/>
              <a:t> </a:t>
            </a:r>
            <a:r>
              <a:rPr lang="en-US" sz="3000" b="1" dirty="0" err="1"/>
              <a:t>đáp</a:t>
            </a:r>
            <a:r>
              <a:rPr lang="en-US" sz="3000" b="1" dirty="0"/>
              <a:t> </a:t>
            </a:r>
            <a:r>
              <a:rPr lang="en-US" sz="3000" b="1" dirty="0" err="1"/>
              <a:t>ứng</a:t>
            </a:r>
            <a:r>
              <a:rPr lang="en-US" sz="3000" b="1" dirty="0"/>
              <a:t> </a:t>
            </a:r>
            <a:r>
              <a:rPr lang="en-US" sz="3000" b="1" dirty="0" err="1">
                <a:solidFill>
                  <a:srgbClr val="00B050"/>
                </a:solidFill>
              </a:rPr>
              <a:t>điều</a:t>
            </a:r>
            <a:r>
              <a:rPr lang="en-US" sz="3000" b="1" dirty="0">
                <a:solidFill>
                  <a:srgbClr val="00B050"/>
                </a:solidFill>
              </a:rPr>
              <a:t> </a:t>
            </a:r>
            <a:r>
              <a:rPr lang="en-US" sz="3000" b="1" dirty="0" err="1">
                <a:solidFill>
                  <a:srgbClr val="00B050"/>
                </a:solidFill>
              </a:rPr>
              <a:t>kiện</a:t>
            </a:r>
            <a:r>
              <a:rPr lang="en-US" sz="3000" b="1" dirty="0">
                <a:solidFill>
                  <a:srgbClr val="00B050"/>
                </a:solidFill>
              </a:rPr>
              <a:t> </a:t>
            </a:r>
            <a:r>
              <a:rPr lang="en-US" sz="3000" b="1" dirty="0" err="1"/>
              <a:t>và</a:t>
            </a:r>
            <a:r>
              <a:rPr lang="en-US" sz="3000" b="1" dirty="0"/>
              <a:t> </a:t>
            </a:r>
            <a:r>
              <a:rPr lang="en-US" sz="3000" b="1" dirty="0" err="1">
                <a:solidFill>
                  <a:srgbClr val="00B050"/>
                </a:solidFill>
              </a:rPr>
              <a:t>thực</a:t>
            </a:r>
            <a:r>
              <a:rPr lang="en-US" sz="3000" b="1" dirty="0">
                <a:solidFill>
                  <a:srgbClr val="00B050"/>
                </a:solidFill>
              </a:rPr>
              <a:t> </a:t>
            </a:r>
            <a:r>
              <a:rPr lang="en-US" sz="3000" b="1" dirty="0" err="1">
                <a:solidFill>
                  <a:srgbClr val="00B050"/>
                </a:solidFill>
              </a:rPr>
              <a:t>hiện</a:t>
            </a:r>
            <a:r>
              <a:rPr lang="en-US" sz="3000" b="1" dirty="0">
                <a:solidFill>
                  <a:srgbClr val="00B050"/>
                </a:solidFill>
              </a:rPr>
              <a:t> </a:t>
            </a:r>
            <a:r>
              <a:rPr lang="en-US" sz="3000" b="1" dirty="0" err="1">
                <a:solidFill>
                  <a:srgbClr val="00B050"/>
                </a:solidFill>
              </a:rPr>
              <a:t>thủ</a:t>
            </a:r>
            <a:r>
              <a:rPr lang="en-US" sz="3000" b="1" dirty="0">
                <a:solidFill>
                  <a:srgbClr val="00B050"/>
                </a:solidFill>
              </a:rPr>
              <a:t> </a:t>
            </a:r>
            <a:r>
              <a:rPr lang="en-US" sz="3000" b="1" dirty="0" err="1">
                <a:solidFill>
                  <a:srgbClr val="00B050"/>
                </a:solidFill>
              </a:rPr>
              <a:t>tục</a:t>
            </a:r>
            <a:r>
              <a:rPr lang="en-US" sz="3000" b="1" dirty="0">
                <a:solidFill>
                  <a:srgbClr val="00B050"/>
                </a:solidFill>
              </a:rPr>
              <a:t> </a:t>
            </a:r>
            <a:r>
              <a:rPr lang="en-US" sz="3000" b="1" dirty="0" err="1">
                <a:solidFill>
                  <a:srgbClr val="00B050"/>
                </a:solidFill>
              </a:rPr>
              <a:t>đầu</a:t>
            </a:r>
            <a:r>
              <a:rPr lang="en-US" sz="3000" b="1" dirty="0">
                <a:solidFill>
                  <a:srgbClr val="00B050"/>
                </a:solidFill>
              </a:rPr>
              <a:t> </a:t>
            </a:r>
            <a:r>
              <a:rPr lang="en-US" sz="3000" b="1" dirty="0" err="1">
                <a:solidFill>
                  <a:srgbClr val="00B050"/>
                </a:solidFill>
              </a:rPr>
              <a:t>tư</a:t>
            </a:r>
            <a:r>
              <a:rPr lang="en-US" sz="3000" b="1" dirty="0">
                <a:solidFill>
                  <a:srgbClr val="00B050"/>
                </a:solidFill>
              </a:rPr>
              <a:t> </a:t>
            </a:r>
            <a:r>
              <a:rPr lang="en-US" sz="3000" b="1" dirty="0" err="1">
                <a:solidFill>
                  <a:srgbClr val="00B050"/>
                </a:solidFill>
              </a:rPr>
              <a:t>theo</a:t>
            </a:r>
            <a:r>
              <a:rPr lang="en-US" sz="3000" b="1" dirty="0">
                <a:solidFill>
                  <a:srgbClr val="00B050"/>
                </a:solidFill>
              </a:rPr>
              <a:t> </a:t>
            </a:r>
            <a:r>
              <a:rPr lang="en-US" sz="3000" b="1" u="sng" dirty="0" err="1">
                <a:solidFill>
                  <a:srgbClr val="FF0000"/>
                </a:solidFill>
              </a:rPr>
              <a:t>quy</a:t>
            </a:r>
            <a:r>
              <a:rPr lang="en-US" sz="3000" b="1" u="sng" dirty="0">
                <a:solidFill>
                  <a:srgbClr val="FF0000"/>
                </a:solidFill>
              </a:rPr>
              <a:t> </a:t>
            </a:r>
            <a:r>
              <a:rPr lang="en-US" sz="3000" b="1" u="sng" dirty="0" err="1">
                <a:solidFill>
                  <a:srgbClr val="FF0000"/>
                </a:solidFill>
              </a:rPr>
              <a:t>định</a:t>
            </a:r>
            <a:r>
              <a:rPr lang="en-US" sz="3000" b="1" u="sng" dirty="0">
                <a:solidFill>
                  <a:srgbClr val="FF0000"/>
                </a:solidFill>
              </a:rPr>
              <a:t> </a:t>
            </a:r>
            <a:r>
              <a:rPr lang="en-US" sz="3000" b="1" u="sng" dirty="0" err="1">
                <a:solidFill>
                  <a:srgbClr val="FF0000"/>
                </a:solidFill>
              </a:rPr>
              <a:t>đối</a:t>
            </a:r>
            <a:r>
              <a:rPr lang="en-US" sz="3000" b="1" u="sng" dirty="0">
                <a:solidFill>
                  <a:srgbClr val="FF0000"/>
                </a:solidFill>
              </a:rPr>
              <a:t> </a:t>
            </a:r>
            <a:r>
              <a:rPr lang="en-US" sz="3000" b="1" u="sng" dirty="0" err="1">
                <a:solidFill>
                  <a:srgbClr val="FF0000"/>
                </a:solidFill>
              </a:rPr>
              <a:t>với</a:t>
            </a:r>
            <a:r>
              <a:rPr lang="en-US" sz="3000" b="1" u="sng" dirty="0">
                <a:solidFill>
                  <a:srgbClr val="FF0000"/>
                </a:solidFill>
              </a:rPr>
              <a:t> </a:t>
            </a:r>
            <a:r>
              <a:rPr lang="en-US" sz="3000" b="1" u="sng" dirty="0" err="1">
                <a:solidFill>
                  <a:srgbClr val="FF0000"/>
                </a:solidFill>
              </a:rPr>
              <a:t>NĐT</a:t>
            </a:r>
            <a:r>
              <a:rPr lang="en-US" sz="3000" b="1" u="sng" dirty="0">
                <a:solidFill>
                  <a:srgbClr val="FF0000"/>
                </a:solidFill>
              </a:rPr>
              <a:t> </a:t>
            </a:r>
            <a:r>
              <a:rPr lang="en-US" sz="3000" b="1" u="sng" dirty="0" err="1">
                <a:solidFill>
                  <a:srgbClr val="FF0000"/>
                </a:solidFill>
              </a:rPr>
              <a:t>NƯỚC</a:t>
            </a:r>
            <a:r>
              <a:rPr lang="en-US" sz="3000" b="1" u="sng" dirty="0">
                <a:solidFill>
                  <a:srgbClr val="FF0000"/>
                </a:solidFill>
              </a:rPr>
              <a:t> </a:t>
            </a:r>
            <a:r>
              <a:rPr lang="en-US" sz="3000" b="1" u="sng" dirty="0" err="1">
                <a:solidFill>
                  <a:srgbClr val="FF0000"/>
                </a:solidFill>
              </a:rPr>
              <a:t>NGOÀI</a:t>
            </a:r>
            <a:r>
              <a:rPr lang="en-US" sz="3000" b="1" u="sng" dirty="0">
                <a:solidFill>
                  <a:srgbClr val="FF0000"/>
                </a:solidFill>
              </a:rPr>
              <a:t> </a:t>
            </a:r>
            <a:r>
              <a:rPr lang="en-US" sz="3000" b="1" dirty="0" err="1"/>
              <a:t>khi</a:t>
            </a:r>
            <a:r>
              <a:rPr lang="en-US" sz="3000" b="1" dirty="0"/>
              <a:t> </a:t>
            </a:r>
            <a:r>
              <a:rPr lang="en-US" sz="3000" b="1" dirty="0" err="1"/>
              <a:t>lập</a:t>
            </a:r>
            <a:r>
              <a:rPr lang="en-US" sz="3000" b="1" dirty="0"/>
              <a:t> </a:t>
            </a:r>
            <a:r>
              <a:rPr lang="en-US" sz="3000" b="1" dirty="0" err="1"/>
              <a:t>TCKT</a:t>
            </a:r>
            <a:r>
              <a:rPr lang="en-US" sz="3000" b="1" dirty="0"/>
              <a:t>; </a:t>
            </a:r>
            <a:r>
              <a:rPr lang="en-US" sz="3000" b="1" dirty="0" err="1"/>
              <a:t>GV</a:t>
            </a:r>
            <a:r>
              <a:rPr lang="en-US" sz="3000" b="1" dirty="0"/>
              <a:t>, </a:t>
            </a:r>
            <a:r>
              <a:rPr lang="en-US" sz="3000" b="1" dirty="0" err="1"/>
              <a:t>mua</a:t>
            </a:r>
            <a:r>
              <a:rPr lang="en-US" sz="3000" b="1" dirty="0"/>
              <a:t> CP, </a:t>
            </a:r>
            <a:r>
              <a:rPr lang="en-US" sz="3000" b="1" dirty="0" err="1"/>
              <a:t>PVG</a:t>
            </a:r>
            <a:r>
              <a:rPr lang="en-US" sz="3000" b="1" dirty="0"/>
              <a:t> </a:t>
            </a:r>
            <a:r>
              <a:rPr lang="en-US" sz="3000" b="1" dirty="0" err="1"/>
              <a:t>của</a:t>
            </a:r>
            <a:r>
              <a:rPr lang="en-US" sz="3000" b="1" dirty="0"/>
              <a:t> </a:t>
            </a:r>
            <a:r>
              <a:rPr lang="en-US" sz="3000" b="1" dirty="0" err="1"/>
              <a:t>TCKT</a:t>
            </a:r>
            <a:r>
              <a:rPr lang="en-US" sz="3000" b="1" dirty="0"/>
              <a:t>; </a:t>
            </a:r>
            <a:r>
              <a:rPr lang="en-US" sz="3000" b="1" dirty="0" err="1"/>
              <a:t>đầu</a:t>
            </a:r>
            <a:r>
              <a:rPr lang="en-US" sz="3000" b="1" dirty="0"/>
              <a:t> </a:t>
            </a:r>
            <a:r>
              <a:rPr lang="en-US" sz="3000" b="1" dirty="0" err="1"/>
              <a:t>tư</a:t>
            </a:r>
            <a:r>
              <a:rPr lang="en-US" sz="3000" b="1" dirty="0"/>
              <a:t> </a:t>
            </a:r>
            <a:r>
              <a:rPr lang="en-US" sz="3000" b="1" dirty="0" err="1"/>
              <a:t>theo</a:t>
            </a:r>
            <a:r>
              <a:rPr lang="en-US" sz="3000" b="1" dirty="0"/>
              <a:t> </a:t>
            </a:r>
            <a:r>
              <a:rPr lang="en-US" sz="3000" b="1" dirty="0" err="1"/>
              <a:t>HĐ</a:t>
            </a:r>
            <a:r>
              <a:rPr lang="en-US" sz="3000" b="1" dirty="0"/>
              <a:t> BCC </a:t>
            </a:r>
            <a:r>
              <a:rPr lang="en-US" sz="3000" b="1" dirty="0" err="1"/>
              <a:t>thuộc</a:t>
            </a:r>
            <a:r>
              <a:rPr lang="en-US" sz="3000" b="1" dirty="0"/>
              <a:t> 1 </a:t>
            </a:r>
            <a:r>
              <a:rPr lang="en-US" sz="3000" b="1" dirty="0" err="1"/>
              <a:t>trong</a:t>
            </a:r>
            <a:r>
              <a:rPr lang="en-US" sz="3000" b="1" dirty="0"/>
              <a:t> </a:t>
            </a:r>
            <a:r>
              <a:rPr lang="en-US" sz="3000" b="1" dirty="0" err="1"/>
              <a:t>các</a:t>
            </a:r>
            <a:r>
              <a:rPr lang="en-US" sz="3000" b="1" dirty="0"/>
              <a:t> </a:t>
            </a:r>
            <a:r>
              <a:rPr lang="en-US" sz="3000" b="1" dirty="0" err="1"/>
              <a:t>trường</a:t>
            </a:r>
            <a:r>
              <a:rPr lang="en-US" sz="3000" b="1" dirty="0"/>
              <a:t> </a:t>
            </a:r>
            <a:r>
              <a:rPr lang="en-US" sz="3000" b="1" dirty="0" err="1"/>
              <a:t>hợp</a:t>
            </a:r>
            <a:r>
              <a:rPr lang="en-US" sz="3000" b="1" dirty="0"/>
              <a:t>: </a:t>
            </a:r>
          </a:p>
          <a:p>
            <a:pPr algn="just">
              <a:defRPr/>
            </a:pPr>
            <a:endParaRPr lang="en-US" sz="2700" b="1" dirty="0"/>
          </a:p>
          <a:p>
            <a:pPr algn="just">
              <a:defRPr/>
            </a:pPr>
            <a:r>
              <a:rPr lang="en-US" sz="2500" b="1" dirty="0"/>
              <a:t>a) </a:t>
            </a:r>
            <a:r>
              <a:rPr lang="en-US" sz="2500" b="1" dirty="0" err="1"/>
              <a:t>Có</a:t>
            </a:r>
            <a:r>
              <a:rPr lang="en-US" sz="2500" b="1" dirty="0"/>
              <a:t> </a:t>
            </a:r>
            <a:r>
              <a:rPr lang="en-US" sz="2500" b="1" dirty="0" err="1">
                <a:solidFill>
                  <a:schemeClr val="tx2"/>
                </a:solidFill>
              </a:rPr>
              <a:t>NĐT</a:t>
            </a:r>
            <a:r>
              <a:rPr lang="en-US" sz="2500" b="1" dirty="0">
                <a:solidFill>
                  <a:schemeClr val="tx2"/>
                </a:solidFill>
              </a:rPr>
              <a:t> </a:t>
            </a:r>
            <a:r>
              <a:rPr lang="en-US" sz="2500" b="1" dirty="0" err="1">
                <a:solidFill>
                  <a:schemeClr val="tx2"/>
                </a:solidFill>
              </a:rPr>
              <a:t>nước</a:t>
            </a:r>
            <a:r>
              <a:rPr lang="en-US" sz="2500" b="1" dirty="0">
                <a:solidFill>
                  <a:schemeClr val="tx2"/>
                </a:solidFill>
              </a:rPr>
              <a:t> </a:t>
            </a:r>
            <a:r>
              <a:rPr lang="en-US" sz="2500" b="1" dirty="0" err="1">
                <a:solidFill>
                  <a:schemeClr val="tx2"/>
                </a:solidFill>
              </a:rPr>
              <a:t>ngoài</a:t>
            </a:r>
            <a:r>
              <a:rPr lang="en-US" sz="2500" b="1" dirty="0">
                <a:solidFill>
                  <a:schemeClr val="tx2"/>
                </a:solidFill>
              </a:rPr>
              <a:t> (F) </a:t>
            </a:r>
            <a:r>
              <a:rPr lang="en-US" sz="2500" b="1" dirty="0" err="1"/>
              <a:t>nắm</a:t>
            </a:r>
            <a:r>
              <a:rPr lang="en-US" sz="2500" b="1" dirty="0"/>
              <a:t> </a:t>
            </a:r>
            <a:r>
              <a:rPr lang="en-US" sz="2500" b="1" dirty="0" err="1"/>
              <a:t>giữ</a:t>
            </a:r>
            <a:r>
              <a:rPr lang="en-US" sz="2500" b="1" dirty="0"/>
              <a:t> </a:t>
            </a:r>
            <a:r>
              <a:rPr lang="en-US" sz="2500" b="1" dirty="0" err="1"/>
              <a:t>từ</a:t>
            </a:r>
            <a:r>
              <a:rPr lang="en-US" sz="2500" b="1" dirty="0"/>
              <a:t> </a:t>
            </a:r>
            <a:r>
              <a:rPr lang="en-US" sz="2500" b="1" dirty="0">
                <a:solidFill>
                  <a:srgbClr val="00B0F0"/>
                </a:solidFill>
              </a:rPr>
              <a:t>51%</a:t>
            </a:r>
            <a:r>
              <a:rPr lang="en-US" sz="2500" b="1" dirty="0"/>
              <a:t> </a:t>
            </a:r>
            <a:r>
              <a:rPr lang="en-US" sz="2500" b="1" dirty="0" err="1"/>
              <a:t>VĐL</a:t>
            </a:r>
            <a:r>
              <a:rPr lang="en-US" sz="2500" b="1" dirty="0"/>
              <a:t> </a:t>
            </a:r>
            <a:r>
              <a:rPr lang="en-US" sz="2500" b="1" dirty="0" err="1"/>
              <a:t>trở</a:t>
            </a:r>
            <a:r>
              <a:rPr lang="en-US" sz="2500" b="1" dirty="0"/>
              <a:t> </a:t>
            </a:r>
            <a:r>
              <a:rPr lang="en-US" sz="2500" b="1" dirty="0" err="1"/>
              <a:t>lên</a:t>
            </a:r>
            <a:r>
              <a:rPr lang="en-US" sz="2500" b="1" dirty="0"/>
              <a:t> </a:t>
            </a:r>
            <a:r>
              <a:rPr lang="en-US" sz="2500" b="1" dirty="0" err="1"/>
              <a:t>hoặc</a:t>
            </a:r>
            <a:r>
              <a:rPr lang="en-US" sz="2500" b="1" dirty="0"/>
              <a:t> </a:t>
            </a:r>
            <a:r>
              <a:rPr lang="en-US" sz="2500" b="1" dirty="0" err="1"/>
              <a:t>có</a:t>
            </a:r>
            <a:r>
              <a:rPr lang="en-US" sz="2500" b="1" dirty="0"/>
              <a:t> </a:t>
            </a:r>
            <a:r>
              <a:rPr lang="en-US" sz="2500" b="1" dirty="0" err="1"/>
              <a:t>đa</a:t>
            </a:r>
            <a:r>
              <a:rPr lang="en-US" sz="2500" b="1" dirty="0"/>
              <a:t> </a:t>
            </a:r>
            <a:r>
              <a:rPr lang="en-US" sz="2500" b="1" dirty="0" err="1"/>
              <a:t>số</a:t>
            </a:r>
            <a:r>
              <a:rPr lang="en-US" sz="2500" b="1" dirty="0"/>
              <a:t> </a:t>
            </a:r>
            <a:r>
              <a:rPr lang="en-US" sz="2500" b="1" dirty="0" err="1"/>
              <a:t>TVHD</a:t>
            </a:r>
            <a:r>
              <a:rPr lang="en-US" sz="2500" b="1" dirty="0"/>
              <a:t> </a:t>
            </a:r>
            <a:r>
              <a:rPr lang="en-US" sz="2500" b="1" dirty="0" err="1"/>
              <a:t>là</a:t>
            </a:r>
            <a:r>
              <a:rPr lang="en-US" sz="2500" b="1" dirty="0"/>
              <a:t> </a:t>
            </a:r>
            <a:r>
              <a:rPr lang="en-US" sz="2500" b="1" dirty="0" err="1"/>
              <a:t>cá</a:t>
            </a:r>
            <a:r>
              <a:rPr lang="en-US" sz="2500" b="1" dirty="0"/>
              <a:t> </a:t>
            </a:r>
            <a:r>
              <a:rPr lang="en-US" sz="2500" b="1" dirty="0" err="1"/>
              <a:t>nhân</a:t>
            </a:r>
            <a:r>
              <a:rPr lang="en-US" sz="2500" b="1" dirty="0"/>
              <a:t> </a:t>
            </a:r>
            <a:r>
              <a:rPr lang="en-US" sz="2500" b="1" dirty="0" err="1"/>
              <a:t>nước</a:t>
            </a:r>
            <a:r>
              <a:rPr lang="en-US" sz="2500" b="1" dirty="0"/>
              <a:t> </a:t>
            </a:r>
            <a:r>
              <a:rPr lang="en-US" sz="2500" b="1" dirty="0" err="1"/>
              <a:t>ngoài</a:t>
            </a:r>
            <a:r>
              <a:rPr lang="en-US" sz="2500" b="1" dirty="0"/>
              <a:t> </a:t>
            </a:r>
            <a:r>
              <a:rPr lang="en-US" sz="2500" b="1" dirty="0" err="1"/>
              <a:t>đối</a:t>
            </a:r>
            <a:r>
              <a:rPr lang="en-US" sz="2500" b="1" dirty="0"/>
              <a:t> </a:t>
            </a:r>
            <a:r>
              <a:rPr lang="en-US" sz="2500" b="1" dirty="0" err="1"/>
              <a:t>với</a:t>
            </a:r>
            <a:r>
              <a:rPr lang="en-US" sz="2500" b="1" dirty="0"/>
              <a:t> </a:t>
            </a:r>
            <a:r>
              <a:rPr lang="en-US" sz="2500" b="1" dirty="0" err="1"/>
              <a:t>TCKT</a:t>
            </a:r>
            <a:r>
              <a:rPr lang="en-US" sz="2500" b="1" dirty="0"/>
              <a:t> </a:t>
            </a:r>
            <a:r>
              <a:rPr lang="en-US" sz="2500" b="1" dirty="0" err="1"/>
              <a:t>là</a:t>
            </a:r>
            <a:r>
              <a:rPr lang="en-US" sz="2500" b="1" dirty="0"/>
              <a:t> </a:t>
            </a:r>
            <a:r>
              <a:rPr lang="en-US" sz="2500" b="1" dirty="0" err="1"/>
              <a:t>công</a:t>
            </a:r>
            <a:r>
              <a:rPr lang="en-US" sz="2500" b="1" dirty="0"/>
              <a:t> </a:t>
            </a:r>
            <a:r>
              <a:rPr lang="en-US" sz="2500" b="1" dirty="0" err="1"/>
              <a:t>ty</a:t>
            </a:r>
            <a:r>
              <a:rPr lang="en-US" sz="2500" b="1" dirty="0"/>
              <a:t> </a:t>
            </a:r>
            <a:r>
              <a:rPr lang="en-US" sz="2500" b="1" dirty="0" err="1"/>
              <a:t>hợp</a:t>
            </a:r>
            <a:r>
              <a:rPr lang="en-US" sz="2500" b="1" dirty="0"/>
              <a:t> </a:t>
            </a:r>
            <a:r>
              <a:rPr lang="en-US" sz="2500" b="1" dirty="0" err="1"/>
              <a:t>danh</a:t>
            </a:r>
            <a:r>
              <a:rPr lang="en-US" sz="2500" b="1" dirty="0"/>
              <a:t>; (F1)</a:t>
            </a:r>
          </a:p>
          <a:p>
            <a:pPr algn="just">
              <a:defRPr/>
            </a:pPr>
            <a:endParaRPr lang="en-US" sz="2500" b="1" dirty="0"/>
          </a:p>
          <a:p>
            <a:pPr algn="just">
              <a:defRPr/>
            </a:pPr>
            <a:r>
              <a:rPr lang="en-US" sz="2500" b="1" dirty="0"/>
              <a:t>b) </a:t>
            </a:r>
            <a:r>
              <a:rPr lang="en-US" sz="2500" b="1" dirty="0" err="1"/>
              <a:t>Có</a:t>
            </a:r>
            <a:r>
              <a:rPr lang="en-US" sz="2500" b="1" dirty="0"/>
              <a:t> </a:t>
            </a:r>
            <a:r>
              <a:rPr lang="en-US" sz="2500" b="1" dirty="0" err="1"/>
              <a:t>TCKT</a:t>
            </a:r>
            <a:r>
              <a:rPr lang="en-US" sz="2500" b="1" dirty="0"/>
              <a:t> </a:t>
            </a:r>
            <a:r>
              <a:rPr lang="en-US" sz="2500" b="1" dirty="0" err="1"/>
              <a:t>quy</a:t>
            </a:r>
            <a:r>
              <a:rPr lang="en-US" sz="2500" b="1" dirty="0"/>
              <a:t> </a:t>
            </a:r>
            <a:r>
              <a:rPr lang="en-US" sz="2500" b="1" dirty="0" err="1"/>
              <a:t>định</a:t>
            </a:r>
            <a:r>
              <a:rPr lang="en-US" sz="2500" b="1" dirty="0"/>
              <a:t> </a:t>
            </a:r>
            <a:r>
              <a:rPr lang="en-US" sz="2500" b="1" dirty="0" err="1"/>
              <a:t>tại</a:t>
            </a:r>
            <a:r>
              <a:rPr lang="en-US" sz="2500" b="1" dirty="0"/>
              <a:t> </a:t>
            </a:r>
            <a:r>
              <a:rPr lang="en-US" sz="2500" b="1" dirty="0" err="1"/>
              <a:t>điểm</a:t>
            </a:r>
            <a:r>
              <a:rPr lang="en-US" sz="2500" b="1" dirty="0"/>
              <a:t> a </a:t>
            </a:r>
            <a:r>
              <a:rPr lang="en-US" sz="2500" b="1" dirty="0" err="1"/>
              <a:t>khoản</a:t>
            </a:r>
            <a:r>
              <a:rPr lang="en-US" sz="2500" b="1" dirty="0"/>
              <a:t> </a:t>
            </a:r>
            <a:r>
              <a:rPr lang="en-US" sz="2500" b="1" dirty="0" err="1"/>
              <a:t>này</a:t>
            </a:r>
            <a:r>
              <a:rPr lang="en-US" sz="2500" b="1" dirty="0"/>
              <a:t> </a:t>
            </a:r>
            <a:r>
              <a:rPr lang="en-US" sz="2500" b="1" dirty="0" err="1"/>
              <a:t>nắm</a:t>
            </a:r>
            <a:r>
              <a:rPr lang="en-US" sz="2500" b="1" dirty="0"/>
              <a:t> </a:t>
            </a:r>
            <a:r>
              <a:rPr lang="en-US" sz="2500" b="1" dirty="0" err="1"/>
              <a:t>giữ</a:t>
            </a:r>
            <a:r>
              <a:rPr lang="en-US" sz="2500" b="1" dirty="0"/>
              <a:t> </a:t>
            </a:r>
            <a:r>
              <a:rPr lang="en-US" sz="2500" b="1" dirty="0" err="1"/>
              <a:t>từ</a:t>
            </a:r>
            <a:r>
              <a:rPr lang="en-US" sz="2500" b="1" dirty="0"/>
              <a:t> </a:t>
            </a:r>
            <a:r>
              <a:rPr lang="en-US" sz="2500" b="1" dirty="0">
                <a:solidFill>
                  <a:srgbClr val="00B0F0"/>
                </a:solidFill>
              </a:rPr>
              <a:t>51%</a:t>
            </a:r>
            <a:r>
              <a:rPr lang="en-US" sz="2500" b="1" dirty="0"/>
              <a:t> </a:t>
            </a:r>
            <a:r>
              <a:rPr lang="en-US" sz="2500" b="1" dirty="0" err="1"/>
              <a:t>VĐL</a:t>
            </a:r>
            <a:r>
              <a:rPr lang="en-US" sz="2500" b="1" dirty="0"/>
              <a:t> </a:t>
            </a:r>
            <a:r>
              <a:rPr lang="en-US" sz="2500" b="1" dirty="0" err="1"/>
              <a:t>trở</a:t>
            </a:r>
            <a:r>
              <a:rPr lang="en-US" sz="2500" b="1" dirty="0"/>
              <a:t> </a:t>
            </a:r>
            <a:r>
              <a:rPr lang="en-US" sz="2500" b="1" dirty="0" err="1"/>
              <a:t>lên</a:t>
            </a:r>
            <a:r>
              <a:rPr lang="en-US" sz="2500" b="1" dirty="0"/>
              <a:t>;  (F2)</a:t>
            </a:r>
          </a:p>
          <a:p>
            <a:pPr algn="just">
              <a:buFont typeface="Wingdings" panose="05000000000000000000" pitchFamily="2" charset="2"/>
              <a:buNone/>
              <a:defRPr/>
            </a:pPr>
            <a:endParaRPr lang="en-US" sz="2500" b="1" dirty="0"/>
          </a:p>
          <a:p>
            <a:pPr algn="just">
              <a:defRPr/>
            </a:pPr>
            <a:r>
              <a:rPr lang="en-US" sz="2500" b="1" dirty="0"/>
              <a:t>c) </a:t>
            </a:r>
            <a:r>
              <a:rPr lang="en-US" sz="2500" b="1" dirty="0" err="1"/>
              <a:t>Có</a:t>
            </a:r>
            <a:r>
              <a:rPr lang="en-US" sz="2500" b="1" dirty="0"/>
              <a:t> </a:t>
            </a:r>
            <a:r>
              <a:rPr lang="en-US" sz="2500" b="1" dirty="0" err="1">
                <a:solidFill>
                  <a:schemeClr val="tx2"/>
                </a:solidFill>
              </a:rPr>
              <a:t>NĐT</a:t>
            </a:r>
            <a:r>
              <a:rPr lang="en-US" sz="2500" b="1" dirty="0">
                <a:solidFill>
                  <a:schemeClr val="tx2"/>
                </a:solidFill>
              </a:rPr>
              <a:t> </a:t>
            </a:r>
            <a:r>
              <a:rPr lang="en-US" sz="2500" b="1" dirty="0" err="1">
                <a:solidFill>
                  <a:schemeClr val="tx2"/>
                </a:solidFill>
              </a:rPr>
              <a:t>nước</a:t>
            </a:r>
            <a:r>
              <a:rPr lang="en-US" sz="2500" b="1" dirty="0">
                <a:solidFill>
                  <a:schemeClr val="tx2"/>
                </a:solidFill>
              </a:rPr>
              <a:t> </a:t>
            </a:r>
            <a:r>
              <a:rPr lang="en-US" sz="2500" b="1" dirty="0" err="1">
                <a:solidFill>
                  <a:schemeClr val="tx2"/>
                </a:solidFill>
              </a:rPr>
              <a:t>ngoài</a:t>
            </a:r>
            <a:r>
              <a:rPr lang="en-US" sz="2500" b="1" dirty="0">
                <a:solidFill>
                  <a:schemeClr val="tx2"/>
                </a:solidFill>
              </a:rPr>
              <a:t> (F)</a:t>
            </a:r>
            <a:r>
              <a:rPr lang="en-US" sz="2500" b="1" dirty="0">
                <a:solidFill>
                  <a:srgbClr val="C00000"/>
                </a:solidFill>
              </a:rPr>
              <a:t> </a:t>
            </a:r>
            <a:r>
              <a:rPr lang="en-US" sz="2500" b="1" dirty="0" err="1"/>
              <a:t>và</a:t>
            </a:r>
            <a:r>
              <a:rPr lang="en-US" sz="2500" b="1" dirty="0"/>
              <a:t> </a:t>
            </a:r>
            <a:r>
              <a:rPr lang="en-US" sz="2500" b="1" dirty="0" err="1">
                <a:solidFill>
                  <a:srgbClr val="C00000"/>
                </a:solidFill>
              </a:rPr>
              <a:t>TCKT</a:t>
            </a:r>
            <a:r>
              <a:rPr lang="en-US" sz="2500" b="1" dirty="0">
                <a:solidFill>
                  <a:srgbClr val="C00000"/>
                </a:solidFill>
              </a:rPr>
              <a:t> </a:t>
            </a:r>
            <a:r>
              <a:rPr lang="en-US" sz="2500" b="1" dirty="0" err="1">
                <a:solidFill>
                  <a:srgbClr val="C00000"/>
                </a:solidFill>
              </a:rPr>
              <a:t>quy</a:t>
            </a:r>
            <a:r>
              <a:rPr lang="en-US" sz="2500" b="1" dirty="0">
                <a:solidFill>
                  <a:srgbClr val="C00000"/>
                </a:solidFill>
              </a:rPr>
              <a:t> </a:t>
            </a:r>
            <a:r>
              <a:rPr lang="en-US" sz="2500" b="1" dirty="0" err="1">
                <a:solidFill>
                  <a:srgbClr val="C00000"/>
                </a:solidFill>
              </a:rPr>
              <a:t>định</a:t>
            </a:r>
            <a:r>
              <a:rPr lang="en-US" sz="2500" b="1" dirty="0">
                <a:solidFill>
                  <a:srgbClr val="C00000"/>
                </a:solidFill>
              </a:rPr>
              <a:t> </a:t>
            </a:r>
            <a:r>
              <a:rPr lang="en-US" sz="2500" b="1" dirty="0" err="1">
                <a:solidFill>
                  <a:srgbClr val="C00000"/>
                </a:solidFill>
              </a:rPr>
              <a:t>tại</a:t>
            </a:r>
            <a:r>
              <a:rPr lang="en-US" sz="2500" b="1" dirty="0">
                <a:solidFill>
                  <a:srgbClr val="C00000"/>
                </a:solidFill>
              </a:rPr>
              <a:t> </a:t>
            </a:r>
            <a:r>
              <a:rPr lang="en-US" sz="2500" b="1" dirty="0" err="1">
                <a:solidFill>
                  <a:srgbClr val="C00000"/>
                </a:solidFill>
              </a:rPr>
              <a:t>điểm</a:t>
            </a:r>
            <a:r>
              <a:rPr lang="en-US" sz="2500" b="1" dirty="0">
                <a:solidFill>
                  <a:srgbClr val="C00000"/>
                </a:solidFill>
              </a:rPr>
              <a:t> a </a:t>
            </a:r>
            <a:r>
              <a:rPr lang="en-US" sz="2500" b="1" dirty="0" err="1">
                <a:solidFill>
                  <a:srgbClr val="C00000"/>
                </a:solidFill>
              </a:rPr>
              <a:t>khoản</a:t>
            </a:r>
            <a:r>
              <a:rPr lang="en-US" sz="2500" b="1" dirty="0">
                <a:solidFill>
                  <a:srgbClr val="C00000"/>
                </a:solidFill>
              </a:rPr>
              <a:t> </a:t>
            </a:r>
            <a:r>
              <a:rPr lang="en-US" sz="2500" b="1" dirty="0" err="1">
                <a:solidFill>
                  <a:srgbClr val="C00000"/>
                </a:solidFill>
              </a:rPr>
              <a:t>này</a:t>
            </a:r>
            <a:r>
              <a:rPr lang="en-US" sz="2500" b="1" dirty="0">
                <a:solidFill>
                  <a:srgbClr val="C00000"/>
                </a:solidFill>
              </a:rPr>
              <a:t> (F1) </a:t>
            </a:r>
            <a:r>
              <a:rPr lang="en-US" sz="2500" b="1" dirty="0" err="1"/>
              <a:t>nắm</a:t>
            </a:r>
            <a:r>
              <a:rPr lang="en-US" sz="2500" b="1" dirty="0"/>
              <a:t> </a:t>
            </a:r>
            <a:r>
              <a:rPr lang="en-US" sz="2500" b="1" dirty="0" err="1"/>
              <a:t>giữ</a:t>
            </a:r>
            <a:r>
              <a:rPr lang="en-US" sz="2500" b="1" dirty="0"/>
              <a:t> </a:t>
            </a:r>
            <a:r>
              <a:rPr lang="en-US" sz="2500" b="1" dirty="0" err="1"/>
              <a:t>từ</a:t>
            </a:r>
            <a:r>
              <a:rPr lang="en-US" sz="2500" b="1" dirty="0"/>
              <a:t> </a:t>
            </a:r>
            <a:r>
              <a:rPr lang="en-US" sz="2500" b="1" dirty="0">
                <a:solidFill>
                  <a:srgbClr val="00B0F0"/>
                </a:solidFill>
              </a:rPr>
              <a:t>51%</a:t>
            </a:r>
            <a:r>
              <a:rPr lang="en-US" sz="2500" b="1" dirty="0"/>
              <a:t> </a:t>
            </a:r>
            <a:r>
              <a:rPr lang="en-US" sz="2500" b="1" dirty="0" err="1"/>
              <a:t>VĐL</a:t>
            </a:r>
            <a:r>
              <a:rPr lang="en-US" sz="2500" b="1" dirty="0"/>
              <a:t> </a:t>
            </a:r>
            <a:r>
              <a:rPr lang="en-US" sz="2500" b="1" dirty="0" err="1"/>
              <a:t>trở</a:t>
            </a:r>
            <a:r>
              <a:rPr lang="en-US" sz="2500" b="1" dirty="0"/>
              <a:t> </a:t>
            </a:r>
            <a:r>
              <a:rPr lang="en-US" sz="2500" b="1" dirty="0" err="1"/>
              <a:t>lên</a:t>
            </a:r>
            <a:r>
              <a:rPr lang="en-US" sz="2500" b="1" dirty="0"/>
              <a:t>. (Fn)</a:t>
            </a:r>
          </a:p>
          <a:p>
            <a:pPr algn="just">
              <a:defRPr/>
            </a:pPr>
            <a:endParaRPr lang="en-US" sz="25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8715375" cy="1462088"/>
          </a:xfrm>
        </p:spPr>
        <p:txBody>
          <a:bodyPr/>
          <a:lstStyle/>
          <a:p>
            <a:pPr algn="just"/>
            <a:r>
              <a:rPr lang="en-US" altLang="en-US" sz="3200" b="1">
                <a:solidFill>
                  <a:srgbClr val="00B050"/>
                </a:solidFill>
              </a:rPr>
              <a:t>Điều kiện </a:t>
            </a:r>
            <a:r>
              <a:rPr lang="en-US" altLang="en-US" sz="3200" b="1"/>
              <a:t>và </a:t>
            </a:r>
            <a:r>
              <a:rPr lang="en-US" altLang="en-US" sz="3200" b="1">
                <a:solidFill>
                  <a:srgbClr val="00B050"/>
                </a:solidFill>
              </a:rPr>
              <a:t>thực hiện thủ tục đầu tư theo </a:t>
            </a:r>
            <a:r>
              <a:rPr lang="en-US" altLang="en-US" sz="3200" b="1" u="sng">
                <a:solidFill>
                  <a:srgbClr val="FF0000"/>
                </a:solidFill>
              </a:rPr>
              <a:t>quy định đối với NĐT NƯỚC NGOÀI:</a:t>
            </a:r>
            <a:endParaRPr lang="en-US" altLang="en-US" sz="3200"/>
          </a:p>
        </p:txBody>
      </p:sp>
      <p:sp>
        <p:nvSpPr>
          <p:cNvPr id="59395" name="Content Placeholder 2"/>
          <p:cNvSpPr>
            <a:spLocks noGrp="1"/>
          </p:cNvSpPr>
          <p:nvPr>
            <p:ph idx="1"/>
          </p:nvPr>
        </p:nvSpPr>
        <p:spPr>
          <a:xfrm>
            <a:off x="0" y="2017713"/>
            <a:ext cx="9144000" cy="4459287"/>
          </a:xfrm>
        </p:spPr>
        <p:txBody>
          <a:bodyPr/>
          <a:lstStyle/>
          <a:p>
            <a:pPr>
              <a:buFontTx/>
              <a:buChar char="-"/>
            </a:pPr>
            <a:r>
              <a:rPr lang="en-US" altLang="en-US" sz="2800" b="1"/>
              <a:t>NĐT NN (F): đương nhiên</a:t>
            </a:r>
          </a:p>
          <a:p>
            <a:pPr>
              <a:buFontTx/>
              <a:buChar char="-"/>
            </a:pPr>
            <a:r>
              <a:rPr lang="en-US" altLang="en-US" sz="2800" b="1"/>
              <a:t>TCKT (F1): trong đó F &gt;= 51% VĐL</a:t>
            </a:r>
          </a:p>
          <a:p>
            <a:pPr>
              <a:buFontTx/>
              <a:buChar char="-"/>
            </a:pPr>
            <a:r>
              <a:rPr lang="en-US" altLang="en-US" sz="2800" b="1"/>
              <a:t>TCKT (F2): trong đó F1&gt;= 51% VĐL</a:t>
            </a:r>
          </a:p>
          <a:p>
            <a:pPr>
              <a:buFontTx/>
              <a:buChar char="-"/>
            </a:pPr>
            <a:r>
              <a:rPr lang="en-US" altLang="en-US" sz="2800" b="1"/>
              <a:t>TCKT (Fn): trong đó F + F1 &gt;= 51% VĐL</a:t>
            </a:r>
          </a:p>
          <a:p>
            <a:pPr>
              <a:buFont typeface="Wingdings" panose="05000000000000000000" pitchFamily="2" charset="2"/>
              <a:buNone/>
            </a:pPr>
            <a:endParaRPr lang="en-US" altLang="en-US" sz="2800" b="1"/>
          </a:p>
          <a:p>
            <a:pPr>
              <a:buFont typeface="Wingdings" panose="05000000000000000000" pitchFamily="2" charset="2"/>
              <a:buNone/>
            </a:pPr>
            <a:r>
              <a:rPr lang="en-US" altLang="en-US" sz="2800" b="1">
                <a:solidFill>
                  <a:srgbClr val="00B0F0"/>
                </a:solidFill>
              </a:rPr>
              <a:t>“Lách luật”: </a:t>
            </a:r>
          </a:p>
          <a:p>
            <a:pPr algn="just">
              <a:buFontTx/>
              <a:buChar char="-"/>
            </a:pPr>
            <a:r>
              <a:rPr lang="en-US" altLang="en-US" sz="2800" b="1">
                <a:solidFill>
                  <a:srgbClr val="00B0F0"/>
                </a:solidFill>
              </a:rPr>
              <a:t>TCKT (F3): trong đó F2 &gt;= 51% VĐL, F4,F5…</a:t>
            </a:r>
          </a:p>
          <a:p>
            <a:pPr algn="just">
              <a:buFontTx/>
              <a:buChar char="-"/>
            </a:pPr>
            <a:r>
              <a:rPr lang="en-US" altLang="en-US" sz="2800" b="1">
                <a:solidFill>
                  <a:srgbClr val="00B0F0"/>
                </a:solidFill>
              </a:rPr>
              <a:t>TCKT: (Fm): trong đó F + F2 &gt;= 51% VĐL:?</a:t>
            </a:r>
          </a:p>
          <a:p>
            <a:pPr algn="just">
              <a:buFontTx/>
              <a:buChar char="-"/>
            </a:pPr>
            <a:r>
              <a:rPr lang="en-US" altLang="en-US" sz="2800" b="1">
                <a:solidFill>
                  <a:srgbClr val="00B0F0"/>
                </a:solidFill>
              </a:rPr>
              <a:t>TCKT: (Fg): trong đó  F1 + F2 &gt;= 51% VĐL:?</a:t>
            </a:r>
          </a:p>
          <a:p>
            <a:pPr>
              <a:buFontTx/>
              <a:buChar char="-"/>
            </a:pPr>
            <a:endParaRPr lang="en-US" altLang="en-US" b="1">
              <a:solidFill>
                <a:srgbClr val="00B0F0"/>
              </a:solidFill>
            </a:endParaRPr>
          </a:p>
          <a:p>
            <a:pPr>
              <a:buFontTx/>
              <a:buChar char="-"/>
            </a:pPr>
            <a:endParaRPr lang="en-US" altLang="en-US" b="1"/>
          </a:p>
          <a:p>
            <a:pPr>
              <a:buFontTx/>
              <a:buChar char="-"/>
            </a:pPr>
            <a:endParaRPr lang="en-US" altLang="en-US" b="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altLang="en-US"/>
          </a:p>
        </p:txBody>
      </p:sp>
      <p:sp>
        <p:nvSpPr>
          <p:cNvPr id="60419" name="Content Placeholder 2"/>
          <p:cNvSpPr>
            <a:spLocks noGrp="1"/>
          </p:cNvSpPr>
          <p:nvPr>
            <p:ph idx="1"/>
          </p:nvPr>
        </p:nvSpPr>
        <p:spPr>
          <a:xfrm>
            <a:off x="0" y="0"/>
            <a:ext cx="8955088" cy="6132513"/>
          </a:xfrm>
        </p:spPr>
        <p:txBody>
          <a:bodyPr/>
          <a:lstStyle/>
          <a:p>
            <a:pPr algn="just"/>
            <a:r>
              <a:rPr lang="en-US" altLang="en-US" sz="2800" b="1"/>
              <a:t> </a:t>
            </a:r>
            <a:r>
              <a:rPr lang="en-US" altLang="en-US" sz="2400" b="1"/>
              <a:t>Đ23.2 </a:t>
            </a:r>
            <a:r>
              <a:rPr lang="en-US" altLang="en-US" sz="2400" b="1">
                <a:solidFill>
                  <a:srgbClr val="C00000"/>
                </a:solidFill>
              </a:rPr>
              <a:t>TCKT có VĐTNN </a:t>
            </a:r>
            <a:r>
              <a:rPr lang="en-US" altLang="en-US" sz="2400" b="1"/>
              <a:t>không thuộc trường hợp tại điểm a, b và c khoản 1 thực hiện điều kiện và thủ tục đầu tư </a:t>
            </a:r>
            <a:r>
              <a:rPr lang="en-US" altLang="en-US" sz="2400" b="1" u="sng">
                <a:solidFill>
                  <a:srgbClr val="FF0000"/>
                </a:solidFill>
              </a:rPr>
              <a:t>theo quy định đối với NĐT trong nước </a:t>
            </a:r>
            <a:r>
              <a:rPr lang="en-US" altLang="en-US" sz="2400" b="1"/>
              <a:t>khi đầu tư:</a:t>
            </a:r>
          </a:p>
          <a:p>
            <a:pPr>
              <a:buFontTx/>
              <a:buChar char="-"/>
            </a:pPr>
            <a:endParaRPr lang="en-US" altLang="en-US" sz="2400" b="1"/>
          </a:p>
          <a:p>
            <a:pPr>
              <a:buFontTx/>
              <a:buChar char="-"/>
            </a:pPr>
            <a:r>
              <a:rPr lang="en-US" altLang="en-US" sz="2000" b="1">
                <a:solidFill>
                  <a:srgbClr val="002060"/>
                </a:solidFill>
              </a:rPr>
              <a:t>TCKT (F3): trong đó F2 &gt;= 51% VĐL, tương tự F4,F5…</a:t>
            </a:r>
          </a:p>
          <a:p>
            <a:pPr>
              <a:buFont typeface="Wingdings" panose="05000000000000000000" pitchFamily="2" charset="2"/>
              <a:buNone/>
            </a:pPr>
            <a:endParaRPr lang="en-US" altLang="en-US" sz="2000" b="1">
              <a:solidFill>
                <a:srgbClr val="002060"/>
              </a:solidFill>
            </a:endParaRPr>
          </a:p>
          <a:p>
            <a:pPr>
              <a:buFontTx/>
              <a:buChar char="-"/>
            </a:pPr>
            <a:r>
              <a:rPr lang="en-US" altLang="en-US" sz="2000" b="1">
                <a:solidFill>
                  <a:srgbClr val="002060"/>
                </a:solidFill>
              </a:rPr>
              <a:t>TCKT (F1a): trong đó 0% &lt; F &lt; 51% VĐL</a:t>
            </a:r>
          </a:p>
          <a:p>
            <a:pPr>
              <a:buFontTx/>
              <a:buChar char="-"/>
            </a:pPr>
            <a:endParaRPr lang="en-US" altLang="en-US" sz="2000" b="1">
              <a:solidFill>
                <a:srgbClr val="002060"/>
              </a:solidFill>
            </a:endParaRPr>
          </a:p>
          <a:p>
            <a:pPr>
              <a:buFontTx/>
              <a:buChar char="-"/>
            </a:pPr>
            <a:r>
              <a:rPr lang="en-US" altLang="en-US" sz="2000" b="1">
                <a:solidFill>
                  <a:srgbClr val="002060"/>
                </a:solidFill>
              </a:rPr>
              <a:t>TCKT (F2a): trong đó 0% &lt; F1&lt; 51% VĐL</a:t>
            </a:r>
          </a:p>
          <a:p>
            <a:pPr>
              <a:buFontTx/>
              <a:buChar char="-"/>
            </a:pPr>
            <a:endParaRPr lang="en-US" altLang="en-US" sz="2000" b="1">
              <a:solidFill>
                <a:srgbClr val="002060"/>
              </a:solidFill>
            </a:endParaRPr>
          </a:p>
          <a:p>
            <a:pPr>
              <a:buFontTx/>
              <a:buChar char="-"/>
            </a:pPr>
            <a:r>
              <a:rPr lang="en-US" altLang="en-US" sz="2000" b="1">
                <a:solidFill>
                  <a:srgbClr val="002060"/>
                </a:solidFill>
              </a:rPr>
              <a:t>TCKT (Fn1): trong đó 0% &lt; F + F1 &lt; 51% VĐL</a:t>
            </a:r>
          </a:p>
          <a:p>
            <a:pPr>
              <a:buFontTx/>
              <a:buChar char="-"/>
            </a:pPr>
            <a:endParaRPr lang="en-US" altLang="en-US" sz="2000" b="1">
              <a:solidFill>
                <a:srgbClr val="002060"/>
              </a:solidFill>
            </a:endParaRPr>
          </a:p>
          <a:p>
            <a:pPr>
              <a:buFontTx/>
              <a:buChar char="-"/>
            </a:pPr>
            <a:r>
              <a:rPr lang="en-US" altLang="en-US" sz="2000" b="1">
                <a:solidFill>
                  <a:srgbClr val="002060"/>
                </a:solidFill>
              </a:rPr>
              <a:t>TCKT: (Fm1): trong đó F + F2 &gt;= 51% VĐL</a:t>
            </a:r>
          </a:p>
          <a:p>
            <a:pPr>
              <a:buFontTx/>
              <a:buChar char="-"/>
            </a:pPr>
            <a:endParaRPr lang="en-US" altLang="en-US" sz="2000" b="1">
              <a:solidFill>
                <a:srgbClr val="002060"/>
              </a:solidFill>
            </a:endParaRPr>
          </a:p>
          <a:p>
            <a:pPr algn="just">
              <a:buFontTx/>
              <a:buChar char="-"/>
            </a:pPr>
            <a:r>
              <a:rPr lang="en-US" altLang="en-US" sz="2000" b="1">
                <a:solidFill>
                  <a:srgbClr val="002060"/>
                </a:solidFill>
              </a:rPr>
              <a:t>TCKT: (Fg): trong đó F1 + F2 &gt;= 51% VĐL…</a:t>
            </a:r>
          </a:p>
          <a:p>
            <a:pPr algn="just">
              <a:buFont typeface="Arial" panose="020B0604020202020204" pitchFamily="34" charset="0"/>
              <a:buNone/>
            </a:pPr>
            <a:r>
              <a:rPr lang="en-US" altLang="en-US" sz="2000" b="1">
                <a:solidFill>
                  <a:srgbClr val="002060"/>
                </a:solidFill>
              </a:rPr>
              <a:t>Vì sao &gt; 0%???</a:t>
            </a:r>
          </a:p>
          <a:p>
            <a:pPr algn="just"/>
            <a:endParaRPr lang="en-US" altLang="en-US" sz="2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4800" y="214313"/>
            <a:ext cx="8639175" cy="928687"/>
          </a:xfrm>
        </p:spPr>
        <p:txBody>
          <a:bodyPr/>
          <a:lstStyle/>
          <a:p>
            <a:r>
              <a:rPr lang="en-US" altLang="en-US" sz="3600" b="1"/>
              <a:t>Chủ đầu tư:</a:t>
            </a:r>
          </a:p>
        </p:txBody>
      </p:sp>
      <p:sp>
        <p:nvSpPr>
          <p:cNvPr id="61443" name="Content Placeholder 2"/>
          <p:cNvSpPr>
            <a:spLocks noGrp="1"/>
          </p:cNvSpPr>
          <p:nvPr>
            <p:ph idx="1"/>
          </p:nvPr>
        </p:nvSpPr>
        <p:spPr>
          <a:xfrm>
            <a:off x="152400" y="1295400"/>
            <a:ext cx="8802688" cy="5562600"/>
          </a:xfrm>
        </p:spPr>
        <p:txBody>
          <a:bodyPr/>
          <a:lstStyle/>
          <a:p>
            <a:pPr algn="just">
              <a:buFont typeface="Wingdings" panose="05000000000000000000" pitchFamily="2" charset="2"/>
              <a:buNone/>
            </a:pPr>
            <a:r>
              <a:rPr lang="en-US" altLang="en-US" b="1"/>
              <a:t>	</a:t>
            </a:r>
          </a:p>
          <a:p>
            <a:pPr algn="just">
              <a:buFont typeface="Wingdings" panose="05000000000000000000" pitchFamily="2" charset="2"/>
              <a:buNone/>
            </a:pPr>
            <a:r>
              <a:rPr lang="en-US" altLang="en-US" b="1"/>
              <a:t>	Là tổ chức, cá nhân </a:t>
            </a:r>
            <a:r>
              <a:rPr lang="en-US" altLang="en-US" b="1" i="1">
                <a:solidFill>
                  <a:srgbClr val="FF0000"/>
                </a:solidFill>
              </a:rPr>
              <a:t>sở hữu vốn </a:t>
            </a:r>
            <a:r>
              <a:rPr lang="en-US" altLang="en-US" b="1"/>
              <a:t>hoặc </a:t>
            </a:r>
            <a:r>
              <a:rPr lang="en-US" altLang="en-US" b="1" i="1"/>
              <a:t>người thay mặt chủ sở hữu</a:t>
            </a:r>
            <a:r>
              <a:rPr lang="en-US" altLang="en-US" b="1"/>
              <a:t> hoặc người </a:t>
            </a:r>
            <a:r>
              <a:rPr lang="en-US" altLang="en-US" b="1" i="1"/>
              <a:t>vay vốn và trực tiếp quản lý</a:t>
            </a:r>
            <a:r>
              <a:rPr lang="en-US" altLang="en-US" b="1"/>
              <a:t>, sử dụng vốn để thực hiện hoạt động đầu tư.</a:t>
            </a:r>
          </a:p>
          <a:p>
            <a:pPr>
              <a:buFont typeface="Wingdings" panose="05000000000000000000" pitchFamily="2" charset="2"/>
              <a:buNone/>
            </a:pPr>
            <a:endParaRPr lang="en-US" altLang="en-US"/>
          </a:p>
          <a:p>
            <a:r>
              <a:rPr lang="en-US" altLang="en-US" b="1">
                <a:solidFill>
                  <a:schemeClr val="tx2"/>
                </a:solidFill>
              </a:rPr>
              <a:t>Phân biệt: </a:t>
            </a:r>
          </a:p>
          <a:p>
            <a:pPr>
              <a:buFont typeface="Wingdings" panose="05000000000000000000" pitchFamily="2" charset="2"/>
              <a:buNone/>
            </a:pPr>
            <a:r>
              <a:rPr lang="en-US" altLang="en-US" b="1">
                <a:solidFill>
                  <a:srgbClr val="00B0F0"/>
                </a:solidFill>
              </a:rPr>
              <a:t>Investor /Investment owner?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8867775" cy="1233488"/>
          </a:xfrm>
        </p:spPr>
        <p:txBody>
          <a:bodyPr/>
          <a:lstStyle/>
          <a:p>
            <a:br>
              <a:rPr lang="en-US" altLang="en-US"/>
            </a:br>
            <a:br>
              <a:rPr lang="en-US" altLang="en-US"/>
            </a:br>
            <a:r>
              <a:rPr lang="en-US" altLang="en-US" sz="3600" b="1"/>
              <a:t>II. Điều chỉnh pháp luật đối với hoạt động đầu tư</a:t>
            </a:r>
          </a:p>
        </p:txBody>
      </p:sp>
      <p:sp>
        <p:nvSpPr>
          <p:cNvPr id="62467" name="Content Placeholder 2"/>
          <p:cNvSpPr>
            <a:spLocks noGrp="1"/>
          </p:cNvSpPr>
          <p:nvPr>
            <p:ph idx="1"/>
          </p:nvPr>
        </p:nvSpPr>
        <p:spPr>
          <a:xfrm>
            <a:off x="0" y="1828800"/>
            <a:ext cx="9144000" cy="5029200"/>
          </a:xfrm>
        </p:spPr>
        <p:txBody>
          <a:bodyPr/>
          <a:lstStyle/>
          <a:p>
            <a:r>
              <a:rPr lang="en-US" altLang="en-US" sz="2800" b="1" i="1">
                <a:solidFill>
                  <a:srgbClr val="FF0000"/>
                </a:solidFill>
              </a:rPr>
              <a:t>1. Sự cần thiết phải điều chỉnh pháp luật đối với hoạt động đầu tư:</a:t>
            </a:r>
          </a:p>
          <a:p>
            <a:pPr>
              <a:buFontTx/>
              <a:buChar char="-"/>
            </a:pPr>
            <a:r>
              <a:rPr lang="en-US" altLang="en-US" sz="2800" b="1"/>
              <a:t>Chức năng quản lý nhà nước</a:t>
            </a:r>
          </a:p>
          <a:p>
            <a:pPr>
              <a:buFont typeface="Wingdings" panose="05000000000000000000" pitchFamily="2" charset="2"/>
              <a:buNone/>
            </a:pPr>
            <a:endParaRPr lang="en-US" altLang="en-US" sz="2800" b="1"/>
          </a:p>
          <a:p>
            <a:pPr>
              <a:buFontTx/>
              <a:buChar char="-"/>
            </a:pPr>
            <a:r>
              <a:rPr lang="en-US" altLang="en-US" sz="2800" b="1"/>
              <a:t>Định hướng hoạt động đầu tư</a:t>
            </a:r>
          </a:p>
          <a:p>
            <a:pPr>
              <a:buFont typeface="Wingdings" panose="05000000000000000000" pitchFamily="2" charset="2"/>
              <a:buNone/>
            </a:pPr>
            <a:endParaRPr lang="en-US" altLang="en-US" sz="2800" b="1"/>
          </a:p>
          <a:p>
            <a:pPr>
              <a:buFontTx/>
              <a:buChar char="-"/>
            </a:pPr>
            <a:r>
              <a:rPr lang="en-US" altLang="en-US" sz="2800" b="1"/>
              <a:t>Bảo vệ lợi ích công cộng (cấm, có đk…)</a:t>
            </a:r>
          </a:p>
          <a:p>
            <a:pPr>
              <a:buFont typeface="Wingdings" panose="05000000000000000000" pitchFamily="2" charset="2"/>
              <a:buNone/>
            </a:pPr>
            <a:endParaRPr lang="en-US" altLang="en-US" sz="2800" b="1"/>
          </a:p>
          <a:p>
            <a:pPr>
              <a:buFontTx/>
              <a:buChar char="-"/>
            </a:pPr>
            <a:r>
              <a:rPr lang="en-US" altLang="en-US" sz="2800" b="1"/>
              <a:t>Bảo vệ các chủ thể liên quan…</a:t>
            </a:r>
          </a:p>
          <a:p>
            <a:pPr>
              <a:buFontTx/>
              <a:buChar char="-"/>
            </a:pPr>
            <a:endParaRPr lang="en-US" altLang="en-US" sz="2800"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1157288"/>
          </a:xfrm>
        </p:spPr>
        <p:txBody>
          <a:bodyPr/>
          <a:lstStyle/>
          <a:p>
            <a:r>
              <a:rPr lang="en-US" altLang="en-US" sz="3600" b="1">
                <a:solidFill>
                  <a:srgbClr val="00B0F0"/>
                </a:solidFill>
              </a:rPr>
              <a:t>2. Qúa trình phát triển của PLĐT  ở VN:</a:t>
            </a:r>
          </a:p>
        </p:txBody>
      </p:sp>
      <p:sp>
        <p:nvSpPr>
          <p:cNvPr id="63491" name="Content Placeholder 2"/>
          <p:cNvSpPr>
            <a:spLocks noGrp="1"/>
          </p:cNvSpPr>
          <p:nvPr>
            <p:ph idx="1"/>
          </p:nvPr>
        </p:nvSpPr>
        <p:spPr>
          <a:xfrm>
            <a:off x="0" y="1371600"/>
            <a:ext cx="8955088" cy="4760913"/>
          </a:xfrm>
        </p:spPr>
        <p:txBody>
          <a:bodyPr/>
          <a:lstStyle/>
          <a:p>
            <a:pPr>
              <a:buFont typeface="Wingdings" panose="05000000000000000000" pitchFamily="2" charset="2"/>
              <a:buNone/>
            </a:pPr>
            <a:r>
              <a:rPr lang="en-US" altLang="en-US" sz="2800" b="1" u="sng">
                <a:solidFill>
                  <a:srgbClr val="FF0000"/>
                </a:solidFill>
              </a:rPr>
              <a:t>a. Giai đọan trước đổi mới:</a:t>
            </a:r>
          </a:p>
          <a:p>
            <a:pPr>
              <a:buFont typeface="Wingdings" panose="05000000000000000000" pitchFamily="2" charset="2"/>
              <a:buNone/>
            </a:pPr>
            <a:endParaRPr lang="en-US" altLang="en-US" sz="2800" b="1" u="sng">
              <a:solidFill>
                <a:srgbClr val="FF0000"/>
              </a:solidFill>
            </a:endParaRPr>
          </a:p>
          <a:p>
            <a:pPr algn="just">
              <a:buFontTx/>
              <a:buChar char="-"/>
            </a:pPr>
            <a:r>
              <a:rPr lang="en-US" altLang="en-US" sz="2800" b="1"/>
              <a:t>Chủ trương: “</a:t>
            </a:r>
            <a:r>
              <a:rPr lang="en-US" altLang="en-US" sz="2800" b="1" i="1"/>
              <a:t>việc đẩy mạnh quan hệ phân chia và hợp tác song phương trong lĩnh vực kinh tế và phát triển các quan hệ kinh tế với các nước khác có một vai trò vô cùng quan trọng</a:t>
            </a:r>
            <a:r>
              <a:rPr lang="en-US" altLang="en-US" sz="2800" b="1"/>
              <a:t>” (Báo cáo chính trị của Đại hội Đảng lần thứ 4 năm 1976). </a:t>
            </a:r>
          </a:p>
          <a:p>
            <a:pPr>
              <a:buFont typeface="Wingdings" panose="05000000000000000000" pitchFamily="2" charset="2"/>
              <a:buNone/>
            </a:pPr>
            <a:endParaRPr lang="en-US" altLang="en-US" sz="2800"/>
          </a:p>
          <a:p>
            <a:pPr>
              <a:buFontTx/>
              <a:buChar char="-"/>
            </a:pPr>
            <a:r>
              <a:rPr lang="en-US" altLang="en-US" sz="2800" b="1"/>
              <a:t>Nghị định 115/CP ngày 18/4/1977 kèm theo Điều lệ đầu tư nước ngoài: chỉ FDI</a:t>
            </a:r>
          </a:p>
          <a:p>
            <a:pPr>
              <a:buFontTx/>
              <a:buChar char="-"/>
            </a:pPr>
            <a:endParaRPr lang="en-US" altLang="en-US" sz="26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a:p>
        </p:txBody>
      </p:sp>
      <p:sp>
        <p:nvSpPr>
          <p:cNvPr id="9219" name="Content Placeholder 2"/>
          <p:cNvSpPr>
            <a:spLocks noGrp="1"/>
          </p:cNvSpPr>
          <p:nvPr>
            <p:ph idx="1"/>
          </p:nvPr>
        </p:nvSpPr>
        <p:spPr>
          <a:xfrm>
            <a:off x="0" y="0"/>
            <a:ext cx="8955088" cy="5827713"/>
          </a:xfrm>
        </p:spPr>
        <p:txBody>
          <a:bodyPr/>
          <a:lstStyle/>
          <a:p>
            <a:pPr algn="just"/>
            <a:r>
              <a:rPr lang="vi-VN" altLang="en-US" sz="2200" b="1">
                <a:latin typeface="Times New Roman" panose="02020603050405020304" pitchFamily="18" charset="0"/>
                <a:cs typeface="Times New Roman" panose="02020603050405020304" pitchFamily="18" charset="0"/>
              </a:rPr>
              <a:t>Nghị định 91/2015/NĐ-CP của Chính phủ về việc đầu tư vốn Nhà nước vào doanh nghiệp và quản lý, sử dụng vốn, tài sản tại doanh nghiệp</a:t>
            </a:r>
            <a:endParaRPr lang="en-US" altLang="en-US" sz="2200" b="1">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US" altLang="en-US" sz="2200" b="1">
              <a:latin typeface="Times New Roman" panose="02020603050405020304" pitchFamily="18" charset="0"/>
              <a:cs typeface="Times New Roman" panose="02020603050405020304" pitchFamily="18" charset="0"/>
            </a:endParaRPr>
          </a:p>
          <a:p>
            <a:pPr algn="just"/>
            <a:r>
              <a:rPr lang="vi-VN" altLang="en-US" sz="2200" b="1">
                <a:latin typeface="Times New Roman" panose="02020603050405020304" pitchFamily="18" charset="0"/>
                <a:cs typeface="Times New Roman" panose="02020603050405020304" pitchFamily="18" charset="0"/>
              </a:rPr>
              <a:t>Nghị định 59/2015/NĐ-CP về quản lý dự án đầu tư xây dựng</a:t>
            </a:r>
            <a:endParaRPr lang="en-US" altLang="en-US" sz="2200" b="1">
              <a:latin typeface="Times New Roman" panose="02020603050405020304" pitchFamily="18" charset="0"/>
              <a:cs typeface="Times New Roman" panose="02020603050405020304" pitchFamily="18" charset="0"/>
            </a:endParaRPr>
          </a:p>
          <a:p>
            <a:pPr algn="just"/>
            <a:endParaRPr lang="en-US" altLang="en-US" sz="2200" b="1">
              <a:latin typeface="Times New Roman" panose="02020603050405020304" pitchFamily="18" charset="0"/>
              <a:cs typeface="Times New Roman" panose="02020603050405020304" pitchFamily="18" charset="0"/>
            </a:endParaRPr>
          </a:p>
          <a:p>
            <a:pPr algn="just"/>
            <a:r>
              <a:rPr lang="vi-VN" altLang="en-US" sz="2200" b="1">
                <a:latin typeface="Times New Roman" panose="02020603050405020304" pitchFamily="18" charset="0"/>
                <a:cs typeface="Times New Roman" panose="02020603050405020304" pitchFamily="18" charset="0"/>
              </a:rPr>
              <a:t>Nghị định số 42/2017/NĐ-CP của Chính phủ : Về sửa đổi, bổ sung một số điều Nghị định số 59/2015/NĐ-CP</a:t>
            </a:r>
          </a:p>
          <a:p>
            <a:pPr algn="just"/>
            <a:endParaRPr lang="en-US" altLang="en-US" sz="2200" b="1">
              <a:solidFill>
                <a:srgbClr val="00B0F0"/>
              </a:solidFill>
              <a:latin typeface="Times New Roman" panose="02020603050405020304" pitchFamily="18" charset="0"/>
              <a:cs typeface="Times New Roman" panose="02020603050405020304" pitchFamily="18" charset="0"/>
            </a:endParaRPr>
          </a:p>
          <a:p>
            <a:pPr algn="just"/>
            <a:r>
              <a:rPr lang="en-US" altLang="en-US" sz="2200" b="1">
                <a:latin typeface="Times New Roman" panose="02020603050405020304" pitchFamily="18" charset="0"/>
                <a:cs typeface="Times New Roman" panose="02020603050405020304" pitchFamily="18" charset="0"/>
              </a:rPr>
              <a:t>Nghị định số 83/2015/NĐ-CP ngày 25 tháng 9 năm 2015 của Chính phủ quy định về đầu tư ra nước ngoài</a:t>
            </a:r>
          </a:p>
          <a:p>
            <a:pPr algn="just">
              <a:buFont typeface="Wingdings" panose="05000000000000000000" pitchFamily="2" charset="2"/>
              <a:buNone/>
            </a:pPr>
            <a:endParaRPr lang="en-US" altLang="en-US" sz="2200" b="1">
              <a:latin typeface="Times New Roman" panose="02020603050405020304" pitchFamily="18" charset="0"/>
              <a:cs typeface="Times New Roman" panose="02020603050405020304" pitchFamily="18" charset="0"/>
            </a:endParaRPr>
          </a:p>
          <a:p>
            <a:pPr algn="just"/>
            <a:r>
              <a:rPr lang="vi-VN" altLang="en-US" sz="2200" b="1">
                <a:latin typeface="Times New Roman" panose="02020603050405020304" pitchFamily="18" charset="0"/>
                <a:cs typeface="Times New Roman" panose="02020603050405020304" pitchFamily="18" charset="0"/>
              </a:rPr>
              <a:t>Nghị định </a:t>
            </a:r>
            <a:r>
              <a:rPr lang="en-US" altLang="en-US" sz="2200" b="1">
                <a:latin typeface="Times New Roman" panose="02020603050405020304" pitchFamily="18" charset="0"/>
                <a:cs typeface="Times New Roman" panose="02020603050405020304" pitchFamily="18" charset="0"/>
              </a:rPr>
              <a:t>số </a:t>
            </a:r>
            <a:r>
              <a:rPr lang="vi-VN" altLang="en-US" sz="2200" b="1">
                <a:latin typeface="Times New Roman" panose="02020603050405020304" pitchFamily="18" charset="0"/>
                <a:cs typeface="Times New Roman" panose="02020603050405020304" pitchFamily="18" charset="0"/>
              </a:rPr>
              <a:t>135/2015/NĐ-CP về đầu tư gián tiếp ra nước ngoài </a:t>
            </a:r>
            <a:endParaRPr lang="en-US" altLang="en-US" sz="2200" b="1">
              <a:latin typeface="Times New Roman" panose="02020603050405020304" pitchFamily="18" charset="0"/>
              <a:cs typeface="Times New Roman" panose="02020603050405020304" pitchFamily="18" charset="0"/>
            </a:endParaRPr>
          </a:p>
          <a:p>
            <a:pPr algn="just" eaLnBrk="1" hangingPunct="1"/>
            <a:endParaRPr lang="en-US" altLang="en-US" sz="2200" b="1">
              <a:latin typeface="Times New Roman" panose="02020603050405020304" pitchFamily="18" charset="0"/>
              <a:cs typeface="Times New Roman" panose="02020603050405020304" pitchFamily="18" charset="0"/>
            </a:endParaRPr>
          </a:p>
          <a:p>
            <a:pPr algn="just" eaLnBrk="1" hangingPunct="1"/>
            <a:r>
              <a:rPr lang="vi-VN" altLang="en-US" sz="2200" b="1">
                <a:latin typeface="Times New Roman" panose="02020603050405020304" pitchFamily="18" charset="0"/>
                <a:cs typeface="Times New Roman" panose="02020603050405020304" pitchFamily="18" charset="0"/>
              </a:rPr>
              <a:t>Nghị định số 84/2015/NĐ-CP Về giám sát và đánh giá đầu tư. </a:t>
            </a:r>
            <a:endParaRPr lang="en-US" altLang="en-US" sz="2200" b="1">
              <a:solidFill>
                <a:schemeClr val="tx2"/>
              </a:solidFill>
              <a:latin typeface="Times New Roman" panose="02020603050405020304" pitchFamily="18" charset="0"/>
              <a:cs typeface="Times New Roman" panose="02020603050405020304" pitchFamily="18" charset="0"/>
              <a:hlinkClick r:id="rId2"/>
            </a:endParaRPr>
          </a:p>
          <a:p>
            <a:pPr algn="just" eaLnBrk="1" hangingPunct="1">
              <a:buFont typeface="Wingdings" panose="05000000000000000000" pitchFamily="2" charset="2"/>
              <a:buNone/>
            </a:pPr>
            <a:endParaRPr lang="en-US" altLang="en-US" sz="2200" b="1">
              <a:solidFill>
                <a:schemeClr val="tx2"/>
              </a:solidFill>
              <a:latin typeface="Times New Roman" panose="02020603050405020304" pitchFamily="18" charset="0"/>
              <a:cs typeface="Times New Roman" panose="02020603050405020304" pitchFamily="18" charset="0"/>
            </a:endParaRPr>
          </a:p>
          <a:p>
            <a:pPr algn="just" eaLnBrk="1" hangingPunct="1"/>
            <a:r>
              <a:rPr lang="vi-VN" altLang="en-US" sz="2200" b="1">
                <a:latin typeface="Times New Roman" panose="02020603050405020304" pitchFamily="18" charset="0"/>
                <a:cs typeface="Times New Roman" panose="02020603050405020304" pitchFamily="18" charset="0"/>
              </a:rPr>
              <a:t>Nghị định số 50/2016/NĐ-CP của Chính phủ Quy định về xử phạt vi phạm hành chính trong lĩnh vực kế hoạch và đầu tư</a:t>
            </a:r>
            <a:endParaRPr lang="en-US" altLang="en-US" sz="2200" b="1">
              <a:latin typeface="Times New Roman" panose="02020603050405020304" pitchFamily="18" charset="0"/>
              <a:cs typeface="Times New Roman" panose="02020603050405020304" pitchFamily="18" charset="0"/>
            </a:endParaRPr>
          </a:p>
          <a:p>
            <a:pPr algn="just" eaLnBrk="1" hangingPunct="1"/>
            <a:endParaRPr lang="en-US" altLang="en-US" sz="2200" b="1">
              <a:latin typeface="Times New Roman" panose="02020603050405020304" pitchFamily="18" charset="0"/>
              <a:cs typeface="Times New Roman" panose="02020603050405020304" pitchFamily="18" charset="0"/>
            </a:endParaRPr>
          </a:p>
          <a:p>
            <a:pPr algn="just" eaLnBrk="1" hangingPunct="1"/>
            <a:endParaRPr lang="en-US" altLang="en-US" sz="2200" b="1">
              <a:solidFill>
                <a:schemeClr val="tx2"/>
              </a:solidFill>
              <a:latin typeface="Times New Roman" panose="02020603050405020304" pitchFamily="18" charset="0"/>
              <a:cs typeface="Times New Roman" panose="02020603050405020304" pitchFamily="18" charset="0"/>
            </a:endParaRPr>
          </a:p>
          <a:p>
            <a:endParaRPr lang="en-US" altLang="en-US" sz="2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152400"/>
            <a:ext cx="8639175" cy="1004888"/>
          </a:xfrm>
        </p:spPr>
        <p:txBody>
          <a:bodyPr/>
          <a:lstStyle/>
          <a:p>
            <a:br>
              <a:rPr lang="en-US" altLang="en-US" b="1" u="sng">
                <a:solidFill>
                  <a:srgbClr val="FF0000"/>
                </a:solidFill>
              </a:rPr>
            </a:br>
            <a:br>
              <a:rPr lang="en-US" altLang="en-US" b="1" u="sng">
                <a:solidFill>
                  <a:srgbClr val="FF0000"/>
                </a:solidFill>
              </a:rPr>
            </a:br>
            <a:r>
              <a:rPr lang="en-US" altLang="en-US" sz="2800" b="1" u="sng">
                <a:solidFill>
                  <a:srgbClr val="FF0000"/>
                </a:solidFill>
              </a:rPr>
              <a:t>b. Giai đọan sau đổi mới:</a:t>
            </a:r>
            <a:br>
              <a:rPr lang="en-US" altLang="en-US" sz="2800" b="1" u="sng">
                <a:solidFill>
                  <a:srgbClr val="FF0000"/>
                </a:solidFill>
              </a:rPr>
            </a:br>
            <a:endParaRPr lang="en-US" altLang="en-US" sz="2800"/>
          </a:p>
        </p:txBody>
      </p:sp>
      <p:sp>
        <p:nvSpPr>
          <p:cNvPr id="64515" name="Content Placeholder 2"/>
          <p:cNvSpPr>
            <a:spLocks noGrp="1"/>
          </p:cNvSpPr>
          <p:nvPr>
            <p:ph idx="1"/>
          </p:nvPr>
        </p:nvSpPr>
        <p:spPr>
          <a:xfrm>
            <a:off x="0" y="381000"/>
            <a:ext cx="9144000" cy="5218113"/>
          </a:xfrm>
        </p:spPr>
        <p:txBody>
          <a:bodyPr/>
          <a:lstStyle/>
          <a:p>
            <a:pPr algn="just"/>
            <a:r>
              <a:rPr lang="de-DE" altLang="en-US" sz="2200" b="1"/>
              <a:t>LUẬT ĐẦU TƯ NƯỚC NGOÀI TẠI VN NĂM 1987</a:t>
            </a:r>
          </a:p>
          <a:p>
            <a:pPr algn="just">
              <a:buFont typeface="Wingdings" panose="05000000000000000000" pitchFamily="2" charset="2"/>
              <a:buNone/>
            </a:pPr>
            <a:endParaRPr lang="de-DE" altLang="en-US" sz="2200" b="1"/>
          </a:p>
          <a:p>
            <a:pPr algn="just"/>
            <a:r>
              <a:rPr lang="de-DE" altLang="en-US" sz="2200" b="1"/>
              <a:t>LUẬT SỬA ĐỔI, BỔ SUNG MỘT SỐ ĐIỀU CỦA LUẬT ĐẦU TƯ NƯỚC NGOÀI TẠI VIỆT NAM 1990</a:t>
            </a:r>
          </a:p>
          <a:p>
            <a:pPr algn="just">
              <a:buFont typeface="Wingdings" panose="05000000000000000000" pitchFamily="2" charset="2"/>
              <a:buNone/>
            </a:pPr>
            <a:endParaRPr lang="de-DE" altLang="en-US" sz="2200" b="1"/>
          </a:p>
          <a:p>
            <a:pPr algn="just"/>
            <a:r>
              <a:rPr lang="de-DE" altLang="en-US" sz="2200" b="1"/>
              <a:t>LUẬT SỬA ĐỔI, BỔ SUNG MỘT SỐ ĐIỀU CỦA LUẬT ĐẦU TƯ NƯỚC NGOÀI TẠI VN NĂM 1992</a:t>
            </a:r>
          </a:p>
          <a:p>
            <a:pPr algn="just">
              <a:buFont typeface="Wingdings" panose="05000000000000000000" pitchFamily="2" charset="2"/>
              <a:buNone/>
            </a:pPr>
            <a:endParaRPr lang="en-US" altLang="en-US" sz="2200"/>
          </a:p>
          <a:p>
            <a:pPr algn="just"/>
            <a:r>
              <a:rPr lang="de-DE" altLang="en-US" sz="2200" b="1"/>
              <a:t>LUẬT ĐẦU TƯ NƯỚC NGOÀI TẠI VIỆT NAM 1996</a:t>
            </a:r>
          </a:p>
          <a:p>
            <a:pPr algn="just">
              <a:buFont typeface="Wingdings" panose="05000000000000000000" pitchFamily="2" charset="2"/>
              <a:buNone/>
            </a:pPr>
            <a:endParaRPr lang="en-US" altLang="en-US" sz="2200" b="1"/>
          </a:p>
          <a:p>
            <a:pPr algn="just"/>
            <a:r>
              <a:rPr lang="de-DE" altLang="en-US" sz="2200" b="1"/>
              <a:t>LUẬT SỬA ĐỔI, BỔ SUNG MỘT SỐ ĐIỀU CỦA LUẬT ĐẦU TƯ NƯỚC NGOÀI TẠI VN NĂM 2000</a:t>
            </a:r>
          </a:p>
          <a:p>
            <a:pPr algn="just">
              <a:buFont typeface="Wingdings" panose="05000000000000000000" pitchFamily="2" charset="2"/>
              <a:buNone/>
            </a:pPr>
            <a:endParaRPr lang="de-DE" altLang="en-US" sz="2200" b="1"/>
          </a:p>
          <a:p>
            <a:pPr algn="just"/>
            <a:r>
              <a:rPr lang="vi-VN" altLang="en-US" sz="2200" b="1"/>
              <a:t>LUẬT KHUYẾN KHÍCH ĐẦU TƯ TRONG NƯỚC</a:t>
            </a:r>
            <a:r>
              <a:rPr lang="en-US" altLang="en-US" sz="2200" b="1"/>
              <a:t> 94,98</a:t>
            </a:r>
          </a:p>
          <a:p>
            <a:pPr algn="just">
              <a:buFont typeface="Wingdings" panose="05000000000000000000" pitchFamily="2" charset="2"/>
              <a:buNone/>
            </a:pPr>
            <a:endParaRPr lang="de-DE" altLang="en-US" sz="2200" b="1"/>
          </a:p>
          <a:p>
            <a:pPr algn="just"/>
            <a:r>
              <a:rPr lang="de-DE" altLang="en-US" sz="2200" b="1"/>
              <a:t>LUẬT ĐẦU TƯ NĂM 2005 (THỐNG NHẤT), 2014</a:t>
            </a:r>
            <a:endParaRPr lang="en-US" altLang="en-US" sz="2200"/>
          </a:p>
          <a:p>
            <a:pPr algn="just"/>
            <a:endParaRPr lang="en-US" altLang="en-US" sz="2300"/>
          </a:p>
          <a:p>
            <a:pPr algn="just">
              <a:buFont typeface="Wingdings" panose="05000000000000000000" pitchFamily="2" charset="2"/>
              <a:buNone/>
            </a:pPr>
            <a:endParaRPr lang="en-US" altLang="en-US" sz="2400" b="1"/>
          </a:p>
          <a:p>
            <a:pPr algn="just"/>
            <a:endParaRPr lang="en-US" altLang="en-US" sz="2400"/>
          </a:p>
          <a:p>
            <a:pPr algn="just"/>
            <a:endParaRPr lang="en-US" alt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495300"/>
            <a:ext cx="7793038" cy="990600"/>
          </a:xfrm>
        </p:spPr>
        <p:txBody>
          <a:bodyPr/>
          <a:lstStyle/>
          <a:p>
            <a:r>
              <a:rPr lang="en-US" altLang="en-US" sz="3200" b="1">
                <a:solidFill>
                  <a:srgbClr val="FF0000"/>
                </a:solidFill>
              </a:rPr>
              <a:t>3. Sự cần thiết ban hành LĐT 2005</a:t>
            </a:r>
          </a:p>
        </p:txBody>
      </p:sp>
      <p:sp>
        <p:nvSpPr>
          <p:cNvPr id="65539" name="Content Placeholder 2"/>
          <p:cNvSpPr>
            <a:spLocks noGrp="1"/>
          </p:cNvSpPr>
          <p:nvPr>
            <p:ph idx="1"/>
          </p:nvPr>
        </p:nvSpPr>
        <p:spPr>
          <a:xfrm>
            <a:off x="0" y="457200"/>
            <a:ext cx="9144000" cy="4989513"/>
          </a:xfrm>
        </p:spPr>
        <p:txBody>
          <a:bodyPr/>
          <a:lstStyle/>
          <a:p>
            <a:pPr algn="just"/>
            <a:r>
              <a:rPr lang="nl-NL" altLang="en-US" sz="2400" b="1"/>
              <a:t>Huy động và sử dụng có hiệu quả mọi nguồn nội lực và ngoại lực </a:t>
            </a:r>
          </a:p>
          <a:p>
            <a:pPr algn="just">
              <a:buFont typeface="Wingdings" panose="05000000000000000000" pitchFamily="2" charset="2"/>
              <a:buNone/>
            </a:pPr>
            <a:endParaRPr lang="en-US" altLang="en-US" sz="2400" b="1"/>
          </a:p>
          <a:p>
            <a:pPr algn="just"/>
            <a:r>
              <a:rPr lang="nl-NL" altLang="en-US" sz="2400" b="1"/>
              <a:t>Theo hướng bình đẳng, không phân biệt, tạo lập “một sân chơi chung” cho các thành phần kinh tế.</a:t>
            </a:r>
          </a:p>
          <a:p>
            <a:pPr algn="just">
              <a:buFont typeface="Wingdings" panose="05000000000000000000" pitchFamily="2" charset="2"/>
              <a:buNone/>
            </a:pPr>
            <a:endParaRPr lang="en-US" altLang="en-US" sz="2400" b="1"/>
          </a:p>
          <a:p>
            <a:pPr algn="just"/>
            <a:r>
              <a:rPr lang="nl-NL" altLang="en-US" sz="2400" b="1"/>
              <a:t>Yêu cầu hội nhập: khuôn khổ AFTA, Hiệp định khung về khu vực đầu tư ASEAN, Hiệp định thương mại song phương với Hoa Kỳ, Hiệp định tự do, khuyến khích và bảo hộ đầu tư với Nhật Bản và  WTO</a:t>
            </a:r>
          </a:p>
          <a:p>
            <a:pPr algn="just">
              <a:buFont typeface="Wingdings" panose="05000000000000000000" pitchFamily="2" charset="2"/>
              <a:buNone/>
            </a:pPr>
            <a:endParaRPr lang="en-US" altLang="en-US" sz="2400" b="1"/>
          </a:p>
          <a:p>
            <a:pPr algn="just"/>
            <a:r>
              <a:rPr lang="nl-NL" altLang="en-US" sz="2400" b="1"/>
              <a:t>Cuộc cạnh tranh thu hút vốn đầu tư nước ngoài trên thế giới và khu vực đang diễn ra ngày càng gay gắt,</a:t>
            </a:r>
          </a:p>
          <a:p>
            <a:pPr algn="just">
              <a:buFont typeface="Wingdings" panose="05000000000000000000" pitchFamily="2" charset="2"/>
              <a:buNone/>
            </a:pPr>
            <a:r>
              <a:rPr lang="nl-NL" altLang="en-US" sz="2400" b="1"/>
              <a:t>  </a:t>
            </a:r>
            <a:endParaRPr lang="en-US" altLang="en-US" sz="2400" b="1"/>
          </a:p>
          <a:p>
            <a:pPr algn="just"/>
            <a:r>
              <a:rPr lang="nl-NL" altLang="en-US" sz="2400" b="1"/>
              <a:t>Ban hành Luật đầu tư chung đã trở thành một đòi hỏi tất yếu khách quan...</a:t>
            </a:r>
            <a:endParaRPr lang="en-US" altLang="en-US" sz="2400"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28600"/>
            <a:ext cx="9144000" cy="928688"/>
          </a:xfrm>
        </p:spPr>
        <p:txBody>
          <a:bodyPr/>
          <a:lstStyle/>
          <a:p>
            <a:pPr algn="just"/>
            <a:r>
              <a:rPr lang="en-US" altLang="en-US" sz="3200" b="1">
                <a:solidFill>
                  <a:srgbClr val="FF0000"/>
                </a:solidFill>
              </a:rPr>
              <a:t>4. Điểm mới của Luật Đầu tư 2005:</a:t>
            </a:r>
            <a:endParaRPr lang="en-US" altLang="en-US" sz="3200">
              <a:solidFill>
                <a:srgbClr val="00B050"/>
              </a:solidFill>
            </a:endParaRPr>
          </a:p>
        </p:txBody>
      </p:sp>
      <p:sp>
        <p:nvSpPr>
          <p:cNvPr id="66563" name="Content Placeholder 2"/>
          <p:cNvSpPr>
            <a:spLocks noGrp="1"/>
          </p:cNvSpPr>
          <p:nvPr>
            <p:ph idx="1"/>
          </p:nvPr>
        </p:nvSpPr>
        <p:spPr>
          <a:xfrm>
            <a:off x="0" y="1066800"/>
            <a:ext cx="8991600" cy="4840288"/>
          </a:xfrm>
        </p:spPr>
        <p:txBody>
          <a:bodyPr/>
          <a:lstStyle/>
          <a:p>
            <a:pPr marL="457200" indent="-457200" algn="just">
              <a:buFont typeface="Wingdings" panose="05000000000000000000" pitchFamily="2" charset="2"/>
              <a:buAutoNum type="arabicPeriod"/>
            </a:pPr>
            <a:r>
              <a:rPr lang="en-US" altLang="en-US" sz="2800" b="1"/>
              <a:t>Quyền tự do đầu tư được mở rộng.</a:t>
            </a:r>
          </a:p>
          <a:p>
            <a:pPr marL="457200" indent="-457200" algn="just">
              <a:buFont typeface="Wingdings" panose="05000000000000000000" pitchFamily="2" charset="2"/>
              <a:buAutoNum type="arabicPeriod"/>
            </a:pPr>
            <a:endParaRPr lang="en-US" altLang="en-US" sz="2800" b="1"/>
          </a:p>
          <a:p>
            <a:pPr marL="457200" indent="-457200" algn="just">
              <a:buFont typeface="Wingdings" panose="05000000000000000000" pitchFamily="2" charset="2"/>
              <a:buAutoNum type="arabicPeriod"/>
            </a:pPr>
            <a:r>
              <a:rPr lang="en-US" altLang="en-US" sz="2800" b="1"/>
              <a:t>Hình thức ĐT áp dụng cho nhà ĐTNN được mở rộng.</a:t>
            </a:r>
          </a:p>
          <a:p>
            <a:pPr marL="457200" indent="-457200" algn="just">
              <a:buFont typeface="Wingdings" panose="05000000000000000000" pitchFamily="2" charset="2"/>
              <a:buAutoNum type="arabicPeriod"/>
            </a:pPr>
            <a:endParaRPr lang="en-US" altLang="en-US" sz="2800" b="1"/>
          </a:p>
          <a:p>
            <a:pPr marL="457200" indent="-457200" algn="just">
              <a:buFont typeface="Wingdings" panose="05000000000000000000" pitchFamily="2" charset="2"/>
              <a:buAutoNum type="arabicPeriod"/>
            </a:pPr>
            <a:r>
              <a:rPr lang="en-US" altLang="en-US" sz="2800" b="1"/>
              <a:t>Nhà ĐT được bảo hộ trong trường hợp trưng thu, trưng dụng, quốc hữu hoá:</a:t>
            </a:r>
          </a:p>
          <a:p>
            <a:pPr marL="457200" indent="-457200" algn="just">
              <a:buFontTx/>
              <a:buChar char="-"/>
            </a:pPr>
            <a:r>
              <a:rPr lang="en-US" altLang="en-US" sz="2800" b="1" i="1"/>
              <a:t>Không quốc hữu hoá </a:t>
            </a:r>
          </a:p>
          <a:p>
            <a:pPr marL="457200" indent="-457200" algn="just">
              <a:buFontTx/>
              <a:buChar char="-"/>
            </a:pPr>
            <a:endParaRPr lang="en-US" altLang="en-US" sz="2800" b="1" i="1"/>
          </a:p>
          <a:p>
            <a:pPr marL="457200" indent="-457200" algn="just">
              <a:buFontTx/>
              <a:buChar char="-"/>
            </a:pPr>
            <a:r>
              <a:rPr lang="en-US" altLang="en-US" sz="2800" b="1" i="1"/>
              <a:t>Trung thu, trưng dụng, phải vì mục đích công và phải được bảo đảm bồi thường, bồi hoàn theo giá thị trường.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a:xfrm>
            <a:off x="0" y="0"/>
            <a:ext cx="8955088" cy="6477000"/>
          </a:xfrm>
        </p:spPr>
        <p:txBody>
          <a:bodyPr/>
          <a:lstStyle/>
          <a:p>
            <a:pPr marL="457200" indent="-457200" algn="just">
              <a:buFont typeface="Wingdings" panose="05000000000000000000" pitchFamily="2" charset="2"/>
              <a:buNone/>
              <a:defRPr/>
            </a:pPr>
            <a:r>
              <a:rPr lang="en-US" sz="2600" b="1" dirty="0"/>
              <a:t>5. </a:t>
            </a:r>
            <a:r>
              <a:rPr lang="en-US" sz="2600" b="1" dirty="0" err="1"/>
              <a:t>Về</a:t>
            </a:r>
            <a:r>
              <a:rPr lang="en-US" sz="2600" b="1" dirty="0"/>
              <a:t> </a:t>
            </a:r>
            <a:r>
              <a:rPr lang="en-US" sz="2600" b="1" dirty="0" err="1"/>
              <a:t>giải</a:t>
            </a:r>
            <a:r>
              <a:rPr lang="en-US" sz="2600" b="1" dirty="0"/>
              <a:t> </a:t>
            </a:r>
            <a:r>
              <a:rPr lang="en-US" sz="2600" b="1" dirty="0" err="1"/>
              <a:t>quyết</a:t>
            </a:r>
            <a:r>
              <a:rPr lang="en-US" sz="2600" b="1" dirty="0"/>
              <a:t> </a:t>
            </a:r>
            <a:r>
              <a:rPr lang="en-US" sz="2600" b="1" dirty="0" err="1"/>
              <a:t>tranh</a:t>
            </a:r>
            <a:r>
              <a:rPr lang="en-US" sz="2600" b="1" dirty="0"/>
              <a:t> </a:t>
            </a:r>
            <a:r>
              <a:rPr lang="en-US" sz="2600" b="1" dirty="0" err="1"/>
              <a:t>chấp</a:t>
            </a:r>
            <a:r>
              <a:rPr lang="en-US" sz="2600" b="1" dirty="0"/>
              <a:t>, </a:t>
            </a:r>
            <a:r>
              <a:rPr lang="en-US" sz="2600" b="1" dirty="0" err="1"/>
              <a:t>nhà</a:t>
            </a:r>
            <a:r>
              <a:rPr lang="en-US" sz="2600" b="1" dirty="0"/>
              <a:t> ĐTNN </a:t>
            </a:r>
            <a:r>
              <a:rPr lang="en-US" sz="2600" b="1" dirty="0" err="1"/>
              <a:t>có</a:t>
            </a:r>
            <a:r>
              <a:rPr lang="en-US" sz="2600" b="1" dirty="0"/>
              <a:t> </a:t>
            </a:r>
            <a:r>
              <a:rPr lang="en-US" sz="2600" b="1" dirty="0" err="1"/>
              <a:t>quyền</a:t>
            </a:r>
            <a:r>
              <a:rPr lang="en-US" sz="2600" b="1" dirty="0"/>
              <a:t> </a:t>
            </a:r>
            <a:r>
              <a:rPr lang="en-US" sz="2600" b="1" dirty="0" err="1"/>
              <a:t>đưa</a:t>
            </a:r>
            <a:r>
              <a:rPr lang="en-US" sz="2600" b="1" dirty="0"/>
              <a:t> </a:t>
            </a:r>
            <a:r>
              <a:rPr lang="en-US" sz="2600" b="1" dirty="0" err="1"/>
              <a:t>các</a:t>
            </a:r>
            <a:r>
              <a:rPr lang="en-US" sz="2600" b="1" dirty="0"/>
              <a:t> </a:t>
            </a:r>
            <a:r>
              <a:rPr lang="en-US" sz="2600" b="1" dirty="0" err="1"/>
              <a:t>tranh</a:t>
            </a:r>
            <a:r>
              <a:rPr lang="en-US" sz="2600" b="1" dirty="0"/>
              <a:t> </a:t>
            </a:r>
            <a:r>
              <a:rPr lang="en-US" sz="2600" b="1" dirty="0" err="1"/>
              <a:t>chấp</a:t>
            </a:r>
            <a:r>
              <a:rPr lang="en-US" sz="2600" b="1" dirty="0"/>
              <a:t> </a:t>
            </a:r>
            <a:r>
              <a:rPr lang="en-US" sz="2600" b="1" dirty="0" err="1"/>
              <a:t>ra</a:t>
            </a:r>
            <a:r>
              <a:rPr lang="en-US" sz="2600" b="1" dirty="0"/>
              <a:t> </a:t>
            </a:r>
            <a:r>
              <a:rPr lang="en-US" sz="2600" b="1" dirty="0" err="1"/>
              <a:t>giải</a:t>
            </a:r>
            <a:r>
              <a:rPr lang="en-US" sz="2600" b="1" dirty="0"/>
              <a:t> </a:t>
            </a:r>
            <a:r>
              <a:rPr lang="en-US" sz="2600" b="1" dirty="0" err="1"/>
              <a:t>quyết</a:t>
            </a:r>
            <a:r>
              <a:rPr lang="en-US" sz="2600" b="1" dirty="0"/>
              <a:t> </a:t>
            </a:r>
            <a:r>
              <a:rPr lang="en-US" sz="2600" b="1" dirty="0" err="1"/>
              <a:t>tại</a:t>
            </a:r>
            <a:r>
              <a:rPr lang="en-US" sz="2600" b="1" dirty="0"/>
              <a:t> </a:t>
            </a:r>
            <a:r>
              <a:rPr lang="en-US" sz="2600" b="1" dirty="0" err="1"/>
              <a:t>tổ</a:t>
            </a:r>
            <a:r>
              <a:rPr lang="en-US" sz="2600" b="1" dirty="0"/>
              <a:t> </a:t>
            </a:r>
            <a:r>
              <a:rPr lang="en-US" sz="2600" b="1" dirty="0" err="1"/>
              <a:t>chức</a:t>
            </a:r>
            <a:r>
              <a:rPr lang="en-US" sz="2600" b="1" dirty="0"/>
              <a:t> TT </a:t>
            </a:r>
            <a:r>
              <a:rPr lang="en-US" sz="2600" b="1" dirty="0" err="1"/>
              <a:t>nước</a:t>
            </a:r>
            <a:r>
              <a:rPr lang="en-US" sz="2600" b="1" dirty="0"/>
              <a:t> </a:t>
            </a:r>
            <a:r>
              <a:rPr lang="en-US" sz="2600" b="1" dirty="0" err="1"/>
              <a:t>ngoài</a:t>
            </a:r>
            <a:r>
              <a:rPr lang="en-US" sz="2600" b="1" dirty="0"/>
              <a:t>.</a:t>
            </a:r>
          </a:p>
          <a:p>
            <a:pPr marL="457200" indent="-457200" algn="just">
              <a:buFont typeface="Wingdings" panose="05000000000000000000" pitchFamily="2" charset="2"/>
              <a:buNone/>
              <a:defRPr/>
            </a:pPr>
            <a:endParaRPr lang="en-US" sz="2600" b="1" dirty="0"/>
          </a:p>
          <a:p>
            <a:pPr marL="457200" indent="-457200" algn="just">
              <a:buFont typeface="Wingdings" panose="05000000000000000000" pitchFamily="2" charset="2"/>
              <a:buNone/>
              <a:defRPr/>
            </a:pPr>
            <a:r>
              <a:rPr lang="en-US" sz="2600" b="1" dirty="0"/>
              <a:t>6. </a:t>
            </a:r>
            <a:r>
              <a:rPr lang="en-US" sz="2600" b="1" dirty="0" err="1"/>
              <a:t>Luật</a:t>
            </a:r>
            <a:r>
              <a:rPr lang="en-US" sz="2600" b="1" dirty="0"/>
              <a:t> </a:t>
            </a:r>
            <a:r>
              <a:rPr lang="en-US" sz="2600" b="1" dirty="0" err="1"/>
              <a:t>đưa</a:t>
            </a:r>
            <a:r>
              <a:rPr lang="en-US" sz="2600" b="1" dirty="0"/>
              <a:t> </a:t>
            </a:r>
            <a:r>
              <a:rPr lang="en-US" sz="2600" b="1" dirty="0" err="1"/>
              <a:t>ra</a:t>
            </a:r>
            <a:r>
              <a:rPr lang="en-US" sz="2600" b="1" dirty="0"/>
              <a:t> </a:t>
            </a:r>
            <a:r>
              <a:rPr lang="en-US" sz="2600" b="1" dirty="0" err="1"/>
              <a:t>các</a:t>
            </a:r>
            <a:r>
              <a:rPr lang="en-US" sz="2600" b="1" dirty="0"/>
              <a:t> </a:t>
            </a:r>
            <a:r>
              <a:rPr lang="en-US" sz="2600" b="1" dirty="0" err="1"/>
              <a:t>quy</a:t>
            </a:r>
            <a:r>
              <a:rPr lang="en-US" sz="2600" b="1" dirty="0"/>
              <a:t> </a:t>
            </a:r>
            <a:r>
              <a:rPr lang="en-US" sz="2600" b="1" dirty="0" err="1"/>
              <a:t>chế</a:t>
            </a:r>
            <a:r>
              <a:rPr lang="en-US" sz="2600" b="1" dirty="0"/>
              <a:t> </a:t>
            </a:r>
            <a:r>
              <a:rPr lang="en-US" sz="2600" b="1" dirty="0" err="1"/>
              <a:t>khuyến</a:t>
            </a:r>
            <a:r>
              <a:rPr lang="en-US" sz="2600" b="1" dirty="0"/>
              <a:t> </a:t>
            </a:r>
            <a:r>
              <a:rPr lang="en-US" sz="2600" b="1" dirty="0" err="1"/>
              <a:t>khích</a:t>
            </a:r>
            <a:r>
              <a:rPr lang="en-US" sz="2600" b="1" dirty="0"/>
              <a:t> </a:t>
            </a:r>
            <a:r>
              <a:rPr lang="en-US" sz="2600" b="1" dirty="0" err="1"/>
              <a:t>ưu</a:t>
            </a:r>
            <a:r>
              <a:rPr lang="en-US" sz="2600" b="1" dirty="0"/>
              <a:t> </a:t>
            </a:r>
            <a:r>
              <a:rPr lang="en-US" sz="2600" b="1" dirty="0" err="1"/>
              <a:t>đãi</a:t>
            </a:r>
            <a:r>
              <a:rPr lang="en-US" sz="2600" b="1" dirty="0"/>
              <a:t> </a:t>
            </a:r>
            <a:r>
              <a:rPr lang="en-US" sz="2600" b="1" dirty="0" err="1"/>
              <a:t>đầu</a:t>
            </a:r>
            <a:r>
              <a:rPr lang="en-US" sz="2600" b="1" dirty="0"/>
              <a:t> </a:t>
            </a:r>
            <a:r>
              <a:rPr lang="en-US" sz="2600" b="1" dirty="0" err="1"/>
              <a:t>tư</a:t>
            </a:r>
            <a:r>
              <a:rPr lang="en-US" sz="2600" b="1" dirty="0"/>
              <a:t> </a:t>
            </a:r>
            <a:r>
              <a:rPr lang="en-US" sz="2600" b="1" dirty="0" err="1"/>
              <a:t>áp</a:t>
            </a:r>
            <a:r>
              <a:rPr lang="en-US" sz="2600" b="1" dirty="0"/>
              <a:t> </a:t>
            </a:r>
            <a:r>
              <a:rPr lang="en-US" sz="2600" b="1" dirty="0" err="1"/>
              <a:t>dụng</a:t>
            </a:r>
            <a:r>
              <a:rPr lang="en-US" sz="2600" b="1" dirty="0"/>
              <a:t> </a:t>
            </a:r>
            <a:r>
              <a:rPr lang="en-US" sz="2600" b="1" dirty="0" err="1"/>
              <a:t>thống</a:t>
            </a:r>
            <a:r>
              <a:rPr lang="en-US" sz="2600" b="1" dirty="0"/>
              <a:t> </a:t>
            </a:r>
            <a:r>
              <a:rPr lang="en-US" sz="2600" b="1" dirty="0" err="1"/>
              <a:t>nhất</a:t>
            </a:r>
            <a:r>
              <a:rPr lang="en-US" sz="2600" b="1" dirty="0"/>
              <a:t> </a:t>
            </a:r>
            <a:r>
              <a:rPr lang="en-US" sz="2600" b="1" dirty="0" err="1"/>
              <a:t>cho</a:t>
            </a:r>
            <a:r>
              <a:rPr lang="en-US" sz="2600" b="1" dirty="0"/>
              <a:t> </a:t>
            </a:r>
            <a:r>
              <a:rPr lang="en-US" sz="2600" b="1" dirty="0" err="1"/>
              <a:t>nhà</a:t>
            </a:r>
            <a:r>
              <a:rPr lang="en-US" sz="2600" b="1" dirty="0"/>
              <a:t> ĐTNN </a:t>
            </a:r>
            <a:r>
              <a:rPr lang="en-US" sz="2600" b="1" dirty="0" err="1"/>
              <a:t>và</a:t>
            </a:r>
            <a:r>
              <a:rPr lang="en-US" sz="2600" b="1" dirty="0"/>
              <a:t> </a:t>
            </a:r>
            <a:r>
              <a:rPr lang="en-US" sz="2600" b="1" dirty="0" err="1"/>
              <a:t>nhà</a:t>
            </a:r>
            <a:r>
              <a:rPr lang="en-US" sz="2600" b="1" dirty="0"/>
              <a:t> </a:t>
            </a:r>
            <a:r>
              <a:rPr lang="en-US" sz="2600" b="1" dirty="0" err="1"/>
              <a:t>đầu</a:t>
            </a:r>
            <a:r>
              <a:rPr lang="en-US" sz="2600" b="1" dirty="0"/>
              <a:t> </a:t>
            </a:r>
            <a:r>
              <a:rPr lang="en-US" sz="2600" b="1" dirty="0" err="1"/>
              <a:t>tư</a:t>
            </a:r>
            <a:r>
              <a:rPr lang="en-US" sz="2600" b="1" dirty="0"/>
              <a:t> TN</a:t>
            </a:r>
          </a:p>
          <a:p>
            <a:pPr marL="457200" indent="-457200" algn="just">
              <a:buFont typeface="Wingdings" panose="05000000000000000000" pitchFamily="2" charset="2"/>
              <a:buAutoNum type="arabicPeriod"/>
              <a:defRPr/>
            </a:pPr>
            <a:endParaRPr lang="en-US" sz="2600" b="1" dirty="0"/>
          </a:p>
          <a:p>
            <a:pPr marL="457200" indent="-457200" algn="just">
              <a:buFont typeface="Wingdings" panose="05000000000000000000" pitchFamily="2" charset="2"/>
              <a:buNone/>
              <a:defRPr/>
            </a:pPr>
            <a:r>
              <a:rPr lang="en-US" sz="2600" b="1" dirty="0"/>
              <a:t>7. </a:t>
            </a:r>
            <a:r>
              <a:rPr lang="en-US" sz="2600" b="1" dirty="0" err="1"/>
              <a:t>Luật</a:t>
            </a:r>
            <a:r>
              <a:rPr lang="en-US" sz="2600" b="1" dirty="0"/>
              <a:t> </a:t>
            </a:r>
            <a:r>
              <a:rPr lang="en-US" sz="2600" b="1" dirty="0" err="1"/>
              <a:t>đã</a:t>
            </a:r>
            <a:r>
              <a:rPr lang="en-US" sz="2600" b="1" dirty="0"/>
              <a:t> </a:t>
            </a:r>
            <a:r>
              <a:rPr lang="en-US" sz="2600" b="1" dirty="0" err="1"/>
              <a:t>huỷ</a:t>
            </a:r>
            <a:r>
              <a:rPr lang="en-US" sz="2600" b="1" dirty="0"/>
              <a:t> </a:t>
            </a:r>
            <a:r>
              <a:rPr lang="en-US" sz="2600" b="1" dirty="0" err="1"/>
              <a:t>bỏ</a:t>
            </a:r>
            <a:r>
              <a:rPr lang="en-US" sz="2600" b="1" dirty="0"/>
              <a:t> </a:t>
            </a:r>
            <a:r>
              <a:rPr lang="en-US" sz="2600" b="1" dirty="0" err="1"/>
              <a:t>các</a:t>
            </a:r>
            <a:r>
              <a:rPr lang="en-US" sz="2600" b="1" dirty="0"/>
              <a:t> </a:t>
            </a:r>
            <a:r>
              <a:rPr lang="en-US" sz="2600" b="1" dirty="0" err="1"/>
              <a:t>ưu</a:t>
            </a:r>
            <a:r>
              <a:rPr lang="en-US" sz="2600" b="1" dirty="0"/>
              <a:t> </a:t>
            </a:r>
            <a:r>
              <a:rPr lang="en-US" sz="2600" b="1" dirty="0" err="1"/>
              <a:t>đãi</a:t>
            </a:r>
            <a:r>
              <a:rPr lang="en-US" sz="2600" b="1" dirty="0"/>
              <a:t> </a:t>
            </a:r>
            <a:r>
              <a:rPr lang="en-US" sz="2600" b="1" dirty="0" err="1"/>
              <a:t>cũng</a:t>
            </a:r>
            <a:r>
              <a:rPr lang="en-US" sz="2600" b="1" dirty="0"/>
              <a:t> </a:t>
            </a:r>
            <a:r>
              <a:rPr lang="en-US" sz="2600" b="1" dirty="0" err="1"/>
              <a:t>như</a:t>
            </a:r>
            <a:r>
              <a:rPr lang="en-US" sz="2600" b="1" dirty="0"/>
              <a:t> </a:t>
            </a:r>
            <a:r>
              <a:rPr lang="en-US" sz="2600" b="1" dirty="0" err="1"/>
              <a:t>các</a:t>
            </a:r>
            <a:r>
              <a:rPr lang="en-US" sz="2600" b="1" dirty="0"/>
              <a:t> </a:t>
            </a:r>
            <a:r>
              <a:rPr lang="en-US" sz="2600" b="1" dirty="0" err="1"/>
              <a:t>ngăn</a:t>
            </a:r>
            <a:r>
              <a:rPr lang="en-US" sz="2600" b="1" dirty="0"/>
              <a:t> </a:t>
            </a:r>
            <a:r>
              <a:rPr lang="en-US" sz="2600" b="1" dirty="0" err="1"/>
              <a:t>cấm</a:t>
            </a:r>
            <a:r>
              <a:rPr lang="en-US" sz="2600" b="1" dirty="0"/>
              <a:t> vi </a:t>
            </a:r>
            <a:r>
              <a:rPr lang="en-US" sz="2600" b="1" dirty="0" err="1"/>
              <a:t>phạm</a:t>
            </a:r>
            <a:r>
              <a:rPr lang="en-US" sz="2600" b="1" dirty="0"/>
              <a:t> HĐ </a:t>
            </a:r>
            <a:r>
              <a:rPr lang="en-US" sz="2600" b="1" dirty="0" err="1"/>
              <a:t>về</a:t>
            </a:r>
            <a:r>
              <a:rPr lang="en-US" sz="2600" b="1" dirty="0"/>
              <a:t> </a:t>
            </a:r>
            <a:r>
              <a:rPr lang="en-US" sz="2600" b="1" dirty="0" err="1"/>
              <a:t>trợ</a:t>
            </a:r>
            <a:r>
              <a:rPr lang="en-US" sz="2600" b="1" dirty="0"/>
              <a:t> </a:t>
            </a:r>
            <a:r>
              <a:rPr lang="en-US" sz="2600" b="1" dirty="0" err="1"/>
              <a:t>cấp</a:t>
            </a:r>
            <a:r>
              <a:rPr lang="en-US" sz="2600" b="1" dirty="0"/>
              <a:t> CP </a:t>
            </a:r>
            <a:r>
              <a:rPr lang="en-US" sz="2600" b="1" dirty="0" err="1"/>
              <a:t>phù</a:t>
            </a:r>
            <a:r>
              <a:rPr lang="en-US" sz="2600" b="1" dirty="0"/>
              <a:t> </a:t>
            </a:r>
            <a:r>
              <a:rPr lang="en-US" sz="2600" b="1" dirty="0" err="1"/>
              <a:t>hợp</a:t>
            </a:r>
            <a:r>
              <a:rPr lang="en-US" sz="2600" b="1" dirty="0"/>
              <a:t> </a:t>
            </a:r>
            <a:r>
              <a:rPr lang="en-US" sz="2600" b="1" dirty="0" err="1"/>
              <a:t>với</a:t>
            </a:r>
            <a:r>
              <a:rPr lang="en-US" sz="2600" b="1" dirty="0"/>
              <a:t> cam </a:t>
            </a:r>
            <a:r>
              <a:rPr lang="en-US" sz="2600" b="1" dirty="0" err="1"/>
              <a:t>kết</a:t>
            </a:r>
            <a:r>
              <a:rPr lang="en-US" sz="2600" b="1" dirty="0"/>
              <a:t> </a:t>
            </a:r>
            <a:r>
              <a:rPr lang="en-US" sz="2600" b="1" dirty="0" err="1"/>
              <a:t>quốc</a:t>
            </a:r>
            <a:r>
              <a:rPr lang="en-US" sz="2600" b="1" dirty="0"/>
              <a:t> </a:t>
            </a:r>
            <a:r>
              <a:rPr lang="en-US" sz="2600" b="1" dirty="0" err="1"/>
              <a:t>tế</a:t>
            </a:r>
            <a:r>
              <a:rPr lang="en-US" sz="2600" b="1" dirty="0"/>
              <a:t>.</a:t>
            </a:r>
          </a:p>
          <a:p>
            <a:pPr marL="457200" indent="-457200" algn="just">
              <a:buFont typeface="Wingdings" panose="05000000000000000000" pitchFamily="2" charset="2"/>
              <a:buAutoNum type="arabicPeriod"/>
              <a:defRPr/>
            </a:pPr>
            <a:endParaRPr lang="en-US" sz="2600" b="1" dirty="0"/>
          </a:p>
          <a:p>
            <a:pPr marL="457200" indent="-457200" algn="just">
              <a:buFont typeface="Wingdings" panose="05000000000000000000" pitchFamily="2" charset="2"/>
              <a:buNone/>
              <a:defRPr/>
            </a:pPr>
            <a:r>
              <a:rPr lang="en-US" sz="2600" b="1" dirty="0"/>
              <a:t>8. </a:t>
            </a:r>
            <a:r>
              <a:rPr lang="en-US" sz="2600" b="1" dirty="0" err="1"/>
              <a:t>Luật</a:t>
            </a:r>
            <a:r>
              <a:rPr lang="en-US" sz="2600" b="1" dirty="0"/>
              <a:t> </a:t>
            </a:r>
            <a:r>
              <a:rPr lang="en-US" sz="2600" b="1" dirty="0" err="1"/>
              <a:t>có</a:t>
            </a:r>
            <a:r>
              <a:rPr lang="en-US" sz="2600" b="1" dirty="0"/>
              <a:t> </a:t>
            </a:r>
            <a:r>
              <a:rPr lang="en-US" sz="2600" b="1" dirty="0" err="1"/>
              <a:t>cải</a:t>
            </a:r>
            <a:r>
              <a:rPr lang="en-US" sz="2600" b="1" dirty="0"/>
              <a:t> </a:t>
            </a:r>
            <a:r>
              <a:rPr lang="en-US" sz="2600" b="1" dirty="0" err="1"/>
              <a:t>cách</a:t>
            </a:r>
            <a:r>
              <a:rPr lang="en-US" sz="2600" b="1" dirty="0"/>
              <a:t> </a:t>
            </a:r>
            <a:r>
              <a:rPr lang="en-US" sz="2600" b="1" dirty="0" err="1"/>
              <a:t>đáng</a:t>
            </a:r>
            <a:r>
              <a:rPr lang="en-US" sz="2600" b="1" dirty="0"/>
              <a:t> </a:t>
            </a:r>
            <a:r>
              <a:rPr lang="en-US" sz="2600" b="1" dirty="0" err="1"/>
              <a:t>kể</a:t>
            </a:r>
            <a:r>
              <a:rPr lang="en-US" sz="2600" b="1" dirty="0"/>
              <a:t> </a:t>
            </a:r>
            <a:r>
              <a:rPr lang="en-US" sz="2600" b="1" dirty="0" err="1"/>
              <a:t>về</a:t>
            </a:r>
            <a:r>
              <a:rPr lang="en-US" sz="2600" b="1" dirty="0"/>
              <a:t> </a:t>
            </a:r>
            <a:r>
              <a:rPr lang="en-US" sz="2600" b="1" dirty="0" err="1"/>
              <a:t>thủ</a:t>
            </a:r>
            <a:r>
              <a:rPr lang="en-US" sz="2600" b="1" dirty="0"/>
              <a:t> </a:t>
            </a:r>
            <a:r>
              <a:rPr lang="en-US" sz="2600" b="1" dirty="0" err="1"/>
              <a:t>tục</a:t>
            </a:r>
            <a:r>
              <a:rPr lang="en-US" sz="2600" b="1" dirty="0"/>
              <a:t> </a:t>
            </a:r>
            <a:r>
              <a:rPr lang="en-US" sz="2600" b="1" dirty="0" err="1"/>
              <a:t>hành</a:t>
            </a:r>
            <a:r>
              <a:rPr lang="en-US" sz="2600" b="1" dirty="0"/>
              <a:t> </a:t>
            </a:r>
            <a:r>
              <a:rPr lang="en-US" sz="2600" b="1" dirty="0" err="1"/>
              <a:t>chính</a:t>
            </a:r>
            <a:r>
              <a:rPr lang="en-US" sz="2600" b="1" dirty="0"/>
              <a:t> </a:t>
            </a:r>
            <a:r>
              <a:rPr lang="en-US" sz="2600" b="1" dirty="0" err="1"/>
              <a:t>đối</a:t>
            </a:r>
            <a:r>
              <a:rPr lang="en-US" sz="2600" b="1" dirty="0"/>
              <a:t> </a:t>
            </a:r>
            <a:r>
              <a:rPr lang="en-US" sz="2600" b="1" dirty="0" err="1"/>
              <a:t>với</a:t>
            </a:r>
            <a:r>
              <a:rPr lang="en-US" sz="2600" b="1" dirty="0"/>
              <a:t> </a:t>
            </a:r>
            <a:r>
              <a:rPr lang="en-US" sz="2600" b="1" dirty="0" err="1"/>
              <a:t>đầu</a:t>
            </a:r>
            <a:r>
              <a:rPr lang="en-US" sz="2600" b="1" dirty="0"/>
              <a:t> </a:t>
            </a:r>
            <a:r>
              <a:rPr lang="en-US" sz="2600" b="1" dirty="0" err="1"/>
              <a:t>tư</a:t>
            </a:r>
            <a:r>
              <a:rPr lang="en-US" sz="2600" b="1" dirty="0"/>
              <a:t>, </a:t>
            </a:r>
            <a:r>
              <a:rPr lang="en-US" sz="2600" b="1" dirty="0" err="1"/>
              <a:t>phân</a:t>
            </a:r>
            <a:r>
              <a:rPr lang="en-US" sz="2600" b="1" dirty="0"/>
              <a:t> </a:t>
            </a:r>
            <a:r>
              <a:rPr lang="en-US" sz="2600" b="1" dirty="0" err="1"/>
              <a:t>cấp</a:t>
            </a:r>
            <a:r>
              <a:rPr lang="en-US" sz="2600" b="1" dirty="0"/>
              <a:t> </a:t>
            </a:r>
            <a:r>
              <a:rPr lang="en-US" sz="2600" b="1" dirty="0" err="1"/>
              <a:t>mạnh</a:t>
            </a:r>
            <a:r>
              <a:rPr lang="en-US" sz="2600" b="1" dirty="0"/>
              <a:t> </a:t>
            </a:r>
            <a:r>
              <a:rPr lang="en-US" sz="2600" b="1" dirty="0" err="1"/>
              <a:t>mẽ</a:t>
            </a:r>
            <a:r>
              <a:rPr lang="en-US" sz="2600" b="1" dirty="0"/>
              <a:t> </a:t>
            </a:r>
            <a:r>
              <a:rPr lang="en-US" sz="2600" b="1" dirty="0" err="1"/>
              <a:t>cho</a:t>
            </a:r>
            <a:r>
              <a:rPr lang="en-US" sz="2600" b="1" dirty="0"/>
              <a:t> </a:t>
            </a:r>
            <a:r>
              <a:rPr lang="en-US" sz="2600" b="1" dirty="0" err="1"/>
              <a:t>địa</a:t>
            </a:r>
            <a:r>
              <a:rPr lang="en-US" sz="2600" b="1" dirty="0"/>
              <a:t> </a:t>
            </a:r>
            <a:r>
              <a:rPr lang="en-US" sz="2600" b="1" dirty="0" err="1"/>
              <a:t>phương</a:t>
            </a:r>
            <a:r>
              <a:rPr lang="en-US" sz="2600" b="1" dirty="0"/>
              <a:t>. </a:t>
            </a:r>
          </a:p>
          <a:p>
            <a:pPr algn="just">
              <a:defRPr/>
            </a:pPr>
            <a:endParaRPr lang="en-US" sz="2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altLang="en-US"/>
          </a:p>
        </p:txBody>
      </p:sp>
      <p:sp>
        <p:nvSpPr>
          <p:cNvPr id="68611" name="Content Placeholder 2"/>
          <p:cNvSpPr>
            <a:spLocks noGrp="1"/>
          </p:cNvSpPr>
          <p:nvPr>
            <p:ph idx="1"/>
          </p:nvPr>
        </p:nvSpPr>
        <p:spPr>
          <a:xfrm>
            <a:off x="0" y="685800"/>
            <a:ext cx="8955088" cy="5446713"/>
          </a:xfrm>
        </p:spPr>
        <p:txBody>
          <a:bodyPr/>
          <a:lstStyle/>
          <a:p>
            <a:r>
              <a:rPr lang="en-US" altLang="en-US" b="1">
                <a:solidFill>
                  <a:srgbClr val="00B050"/>
                </a:solidFill>
              </a:rPr>
              <a:t>Luật đầu tư 2014:</a:t>
            </a:r>
          </a:p>
          <a:p>
            <a:pPr>
              <a:buFont typeface="Wingdings" panose="05000000000000000000" pitchFamily="2" charset="2"/>
              <a:buNone/>
            </a:pPr>
            <a:endParaRPr lang="en-US" altLang="en-US" b="1"/>
          </a:p>
          <a:p>
            <a:pPr>
              <a:buFontTx/>
              <a:buChar char="-"/>
            </a:pPr>
            <a:r>
              <a:rPr lang="en-US" altLang="en-US" b="1"/>
              <a:t>Sự cần thiết ban hành?</a:t>
            </a:r>
          </a:p>
          <a:p>
            <a:pPr>
              <a:buFont typeface="Wingdings" panose="05000000000000000000" pitchFamily="2" charset="2"/>
              <a:buNone/>
            </a:pPr>
            <a:endParaRPr lang="en-US" altLang="en-US" b="1"/>
          </a:p>
          <a:p>
            <a:pPr>
              <a:buFont typeface="Wingdings" panose="05000000000000000000" pitchFamily="2" charset="2"/>
              <a:buNone/>
            </a:pPr>
            <a:r>
              <a:rPr lang="en-US" altLang="en-US" b="1"/>
              <a:t>-  Những điểm mới?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33400" y="-731838"/>
            <a:ext cx="7793038" cy="1462088"/>
          </a:xfrm>
        </p:spPr>
        <p:txBody>
          <a:bodyPr/>
          <a:lstStyle/>
          <a:p>
            <a:r>
              <a:rPr lang="en-US" altLang="en-US" sz="3200" b="1">
                <a:solidFill>
                  <a:srgbClr val="FF0000"/>
                </a:solidFill>
              </a:rPr>
              <a:t>5. MỤC TIÊU CỦA LUẬT ĐẦU TƯ</a:t>
            </a:r>
          </a:p>
        </p:txBody>
      </p:sp>
      <p:sp>
        <p:nvSpPr>
          <p:cNvPr id="69635" name="Content Placeholder 2"/>
          <p:cNvSpPr>
            <a:spLocks noGrp="1"/>
          </p:cNvSpPr>
          <p:nvPr>
            <p:ph idx="1"/>
          </p:nvPr>
        </p:nvSpPr>
        <p:spPr>
          <a:xfrm>
            <a:off x="0" y="838200"/>
            <a:ext cx="8955088" cy="5715000"/>
          </a:xfrm>
        </p:spPr>
        <p:txBody>
          <a:bodyPr/>
          <a:lstStyle/>
          <a:p>
            <a:pPr algn="just"/>
            <a:r>
              <a:rPr lang="en-US" altLang="en-US" sz="2600" b="1" i="1"/>
              <a:t>Thứ nhất</a:t>
            </a:r>
            <a:r>
              <a:rPr lang="en-US" altLang="en-US" sz="2600" b="1"/>
              <a:t>, Luật ĐT từng bước </a:t>
            </a:r>
            <a:r>
              <a:rPr lang="en-US" altLang="en-US" sz="2600" b="1">
                <a:solidFill>
                  <a:srgbClr val="00B0F0"/>
                </a:solidFill>
              </a:rPr>
              <a:t>thống nhất khung pháp luật, chính sách và điều kiện kinh doanh </a:t>
            </a:r>
            <a:r>
              <a:rPr lang="en-US" altLang="en-US" sz="2600" b="1"/>
              <a:t>áp dụng đối với doanh nghiệp trong nước và doanh nghiệp có vốn đầu tư nước ngoài,… </a:t>
            </a:r>
          </a:p>
          <a:p>
            <a:pPr algn="just">
              <a:buFont typeface="Wingdings" panose="05000000000000000000" pitchFamily="2" charset="2"/>
              <a:buNone/>
            </a:pPr>
            <a:endParaRPr lang="en-US" altLang="en-US" sz="2600" b="1"/>
          </a:p>
          <a:p>
            <a:pPr algn="just"/>
            <a:r>
              <a:rPr lang="en-US" altLang="en-US" sz="2600" b="1" i="1"/>
              <a:t>Thứ hai</a:t>
            </a:r>
            <a:r>
              <a:rPr lang="en-US" altLang="en-US" sz="2600" b="1"/>
              <a:t>, mở rộng và phát triển </a:t>
            </a:r>
            <a:r>
              <a:rPr lang="en-US" altLang="en-US" sz="2600" b="1">
                <a:solidFill>
                  <a:srgbClr val="00B0F0"/>
                </a:solidFill>
              </a:rPr>
              <a:t>quyền tự do kinh doanh</a:t>
            </a:r>
            <a:r>
              <a:rPr lang="en-US" altLang="en-US" sz="2600" b="1"/>
              <a:t>, đảm bảo quyền chủ động trong hoạt động kinh doanh, được lựa chọn hoặc thay đổi hình thức đầu tư, tổ chức quản lý nội bộ thích ứng với yêu cầu kinh doanh, đối xử bình đẳng và khuyến khích mọi thành phần kinh tế đầu tư phát triển kinh doanh,...</a:t>
            </a:r>
          </a:p>
          <a:p>
            <a:pPr algn="just"/>
            <a:endParaRPr lang="en-US" altLang="en-US" sz="2800"/>
          </a:p>
          <a:p>
            <a:pPr algn="just"/>
            <a:endParaRPr lang="en-US" altLang="en-US" sz="2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altLang="en-US"/>
          </a:p>
        </p:txBody>
      </p:sp>
      <p:sp>
        <p:nvSpPr>
          <p:cNvPr id="70659" name="Content Placeholder 2"/>
          <p:cNvSpPr>
            <a:spLocks noGrp="1"/>
          </p:cNvSpPr>
          <p:nvPr>
            <p:ph idx="1"/>
          </p:nvPr>
        </p:nvSpPr>
        <p:spPr>
          <a:xfrm>
            <a:off x="152400" y="228600"/>
            <a:ext cx="8650288" cy="6019800"/>
          </a:xfrm>
        </p:spPr>
        <p:txBody>
          <a:bodyPr/>
          <a:lstStyle/>
          <a:p>
            <a:pPr algn="just"/>
            <a:r>
              <a:rPr lang="en-US" altLang="en-US" sz="2600" b="1" i="1"/>
              <a:t>Thứ ba</a:t>
            </a:r>
            <a:r>
              <a:rPr lang="en-US" altLang="en-US" sz="2600" b="1"/>
              <a:t>, </a:t>
            </a:r>
            <a:r>
              <a:rPr lang="en-US" altLang="en-US" sz="2600" b="1">
                <a:solidFill>
                  <a:srgbClr val="00B0F0"/>
                </a:solidFill>
              </a:rPr>
              <a:t>cải cách mạnh thủ tục hành chính </a:t>
            </a:r>
            <a:r>
              <a:rPr lang="en-US" altLang="en-US" sz="2600" b="1"/>
              <a:t>đối với hoạt động đầu tư theo hướng “một cửa, một dấu”. áp dụng hình thức đăng ký (thay cho giấy phép), giảm quy định mang tính “xin-cho” trái với nguyên tắc tự do kinh doanh, gây phiền hà cho hoạt động đầu tư. </a:t>
            </a:r>
          </a:p>
          <a:p>
            <a:pPr algn="just">
              <a:buFont typeface="Wingdings" panose="05000000000000000000" pitchFamily="2" charset="2"/>
              <a:buNone/>
            </a:pPr>
            <a:endParaRPr lang="en-US" altLang="en-US" sz="2600" b="1"/>
          </a:p>
          <a:p>
            <a:pPr algn="just"/>
            <a:r>
              <a:rPr lang="en-US" altLang="en-US" sz="2600" b="1" i="1"/>
              <a:t>Thứ tư</a:t>
            </a:r>
            <a:r>
              <a:rPr lang="en-US" altLang="en-US" sz="2600" b="1"/>
              <a:t>, </a:t>
            </a:r>
            <a:r>
              <a:rPr lang="en-US" altLang="en-US" sz="2600" b="1">
                <a:solidFill>
                  <a:srgbClr val="00B0F0"/>
                </a:solidFill>
              </a:rPr>
              <a:t>phù hợp với lộ trình cam kết… </a:t>
            </a:r>
            <a:r>
              <a:rPr lang="en-US" altLang="en-US" sz="2600" b="1"/>
              <a:t>các</a:t>
            </a:r>
            <a:r>
              <a:rPr lang="en-US" altLang="en-US" sz="2600" b="1">
                <a:solidFill>
                  <a:srgbClr val="00B0F0"/>
                </a:solidFill>
              </a:rPr>
              <a:t> </a:t>
            </a:r>
            <a:r>
              <a:rPr lang="en-US" altLang="en-US" sz="2600" b="1"/>
              <a:t>nguyên tắc đối xử quốc gia và tối huệ quốc,… góp phần hình thành môi trường đầu tư minh bạch, ổn định, có tính cạnh tranh cao so với các nước trong khu vực và thế giới.</a:t>
            </a:r>
          </a:p>
          <a:p>
            <a:pPr algn="just"/>
            <a:endParaRPr lang="en-US" altLang="en-US" sz="2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28600" y="214313"/>
            <a:ext cx="8715375" cy="928687"/>
          </a:xfrm>
        </p:spPr>
        <p:txBody>
          <a:bodyPr/>
          <a:lstStyle/>
          <a:p>
            <a:r>
              <a:rPr lang="en-US" altLang="en-US" sz="3200" b="1">
                <a:solidFill>
                  <a:srgbClr val="FF0000"/>
                </a:solidFill>
              </a:rPr>
              <a:t>6. Phạm vi, đối tượng điều chỉnh của Luật Đầu tư 2014</a:t>
            </a:r>
            <a:endParaRPr lang="en-US" altLang="en-US" sz="3200">
              <a:solidFill>
                <a:srgbClr val="FF0000"/>
              </a:solidFill>
            </a:endParaRPr>
          </a:p>
        </p:txBody>
      </p:sp>
      <p:sp>
        <p:nvSpPr>
          <p:cNvPr id="71683" name="Content Placeholder 2"/>
          <p:cNvSpPr>
            <a:spLocks noGrp="1"/>
          </p:cNvSpPr>
          <p:nvPr>
            <p:ph idx="1"/>
          </p:nvPr>
        </p:nvSpPr>
        <p:spPr>
          <a:xfrm>
            <a:off x="0" y="1905000"/>
            <a:ext cx="8955088" cy="5486400"/>
          </a:xfrm>
        </p:spPr>
        <p:txBody>
          <a:bodyPr/>
          <a:lstStyle/>
          <a:p>
            <a:pPr algn="just"/>
            <a:r>
              <a:rPr lang="en-US" altLang="en-US" sz="2800" b="1" u="sng">
                <a:solidFill>
                  <a:srgbClr val="0070C0"/>
                </a:solidFill>
              </a:rPr>
              <a:t>Theo nghĩa rộng</a:t>
            </a:r>
            <a:r>
              <a:rPr lang="en-US" altLang="en-US" sz="2800" b="1"/>
              <a:t>, Luật Đầu tư bao gồm tập hợp các quy phạm pháp luật điều chỉnh các quan hệ xã hội phát sinh trong quá trình tổ chức và thực hiện hoạt động đầu tư,</a:t>
            </a:r>
          </a:p>
          <a:p>
            <a:pPr algn="just">
              <a:buFont typeface="Wingdings" panose="05000000000000000000" pitchFamily="2" charset="2"/>
              <a:buNone/>
            </a:pPr>
            <a:endParaRPr lang="en-US" altLang="en-US" sz="2800" b="1"/>
          </a:p>
          <a:p>
            <a:pPr algn="just"/>
            <a:r>
              <a:rPr lang="en-US" altLang="en-US" sz="2800" b="1" u="sng">
                <a:solidFill>
                  <a:srgbClr val="0070C0"/>
                </a:solidFill>
              </a:rPr>
              <a:t>Theo nghĩa hẹp</a:t>
            </a:r>
            <a:r>
              <a:rPr lang="en-US" altLang="en-US" sz="2800" b="1"/>
              <a:t>, đối tượng điều chỉnh của Luật Đầu tư là các quan hệ đầu tư kinh doanh – một bộ phận của quan hệ thương mại,</a:t>
            </a:r>
          </a:p>
          <a:p>
            <a:pPr algn="just">
              <a:buFont typeface="Wingdings" panose="05000000000000000000" pitchFamily="2" charset="2"/>
              <a:buNone/>
            </a:pPr>
            <a:endParaRPr lang="en-US" altLang="en-US" sz="2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62000" y="-228600"/>
            <a:ext cx="7793038" cy="1462088"/>
          </a:xfrm>
        </p:spPr>
        <p:txBody>
          <a:bodyPr/>
          <a:lstStyle/>
          <a:p>
            <a:r>
              <a:rPr lang="en-US" altLang="en-US" b="1"/>
              <a:t>Phạm vi…2 chiều</a:t>
            </a:r>
          </a:p>
        </p:txBody>
      </p:sp>
      <p:sp>
        <p:nvSpPr>
          <p:cNvPr id="72707" name="Content Placeholder 2"/>
          <p:cNvSpPr>
            <a:spLocks noGrp="1"/>
          </p:cNvSpPr>
          <p:nvPr>
            <p:ph idx="1"/>
          </p:nvPr>
        </p:nvSpPr>
        <p:spPr>
          <a:xfrm>
            <a:off x="0" y="1905000"/>
            <a:ext cx="9144000" cy="4760913"/>
          </a:xfrm>
        </p:spPr>
        <p:txBody>
          <a:bodyPr/>
          <a:lstStyle/>
          <a:p>
            <a:pPr algn="just">
              <a:buFont typeface="Wingdings" panose="05000000000000000000" pitchFamily="2" charset="2"/>
              <a:buNone/>
            </a:pPr>
            <a:r>
              <a:rPr lang="en-US" altLang="en-US" b="1"/>
              <a:t>+ </a:t>
            </a:r>
            <a:r>
              <a:rPr lang="en-US" altLang="en-US" b="1" i="1"/>
              <a:t>Chiều ngang</a:t>
            </a:r>
            <a:r>
              <a:rPr lang="en-US" altLang="en-US" b="1"/>
              <a:t>: quan hệ đầu tư phát sinh </a:t>
            </a:r>
            <a:r>
              <a:rPr lang="en-US" altLang="en-US" b="1" i="1">
                <a:solidFill>
                  <a:srgbClr val="FF0000"/>
                </a:solidFill>
              </a:rPr>
              <a:t>giữa các nhà đầu tư</a:t>
            </a:r>
            <a:r>
              <a:rPr lang="en-US" altLang="en-US" b="1" i="1"/>
              <a:t> </a:t>
            </a:r>
            <a:r>
              <a:rPr lang="en-US" altLang="en-US" b="1"/>
              <a:t>trong quá trình tổ chức và thực hiện hoạt động đầu tư, </a:t>
            </a:r>
          </a:p>
          <a:p>
            <a:pPr algn="just">
              <a:buFont typeface="Wingdings" panose="05000000000000000000" pitchFamily="2" charset="2"/>
              <a:buNone/>
            </a:pPr>
            <a:endParaRPr lang="en-US" altLang="en-US" b="1"/>
          </a:p>
          <a:p>
            <a:pPr algn="just">
              <a:buFont typeface="Wingdings" panose="05000000000000000000" pitchFamily="2" charset="2"/>
              <a:buNone/>
            </a:pPr>
            <a:r>
              <a:rPr lang="en-US" altLang="en-US" b="1"/>
              <a:t>+	</a:t>
            </a:r>
            <a:r>
              <a:rPr lang="en-US" altLang="en-US" b="1" i="1"/>
              <a:t>Chiều dọc</a:t>
            </a:r>
            <a:r>
              <a:rPr lang="en-US" altLang="en-US" b="1"/>
              <a:t>: quan hệ pháp luật đầu tư phát sinh </a:t>
            </a:r>
            <a:r>
              <a:rPr lang="en-US" altLang="en-US" b="1" i="1">
                <a:solidFill>
                  <a:srgbClr val="FF0000"/>
                </a:solidFill>
              </a:rPr>
              <a:t>giữa nhà đầu tư và các cơ quan nhà nước </a:t>
            </a:r>
            <a:r>
              <a:rPr lang="en-US" altLang="en-US" b="1"/>
              <a:t>có thẩm quyền</a:t>
            </a:r>
          </a:p>
          <a:p>
            <a:pPr algn="just"/>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US" altLang="en-US"/>
          </a:p>
        </p:txBody>
      </p:sp>
      <p:sp>
        <p:nvSpPr>
          <p:cNvPr id="73731" name="Content Placeholder 2"/>
          <p:cNvSpPr>
            <a:spLocks noGrp="1"/>
          </p:cNvSpPr>
          <p:nvPr>
            <p:ph idx="1"/>
          </p:nvPr>
        </p:nvSpPr>
        <p:spPr>
          <a:xfrm>
            <a:off x="0" y="457200"/>
            <a:ext cx="8955088" cy="6132513"/>
          </a:xfrm>
        </p:spPr>
        <p:txBody>
          <a:bodyPr/>
          <a:lstStyle/>
          <a:p>
            <a:pPr algn="just">
              <a:buFont typeface="Wingdings" panose="05000000000000000000" pitchFamily="2" charset="2"/>
              <a:buNone/>
            </a:pPr>
            <a:r>
              <a:rPr lang="en-US" altLang="en-US" sz="2400" b="1">
                <a:solidFill>
                  <a:srgbClr val="00B050"/>
                </a:solidFill>
              </a:rPr>
              <a:t>	Điều 4. Áp dụng Luật đầu tư, các luật có liên quan và điều ước quốc tế </a:t>
            </a:r>
          </a:p>
          <a:p>
            <a:pPr algn="just"/>
            <a:endParaRPr lang="en-US" altLang="en-US" sz="2400" b="1"/>
          </a:p>
          <a:p>
            <a:pPr algn="just"/>
            <a:r>
              <a:rPr lang="en-US" altLang="en-US" sz="2400" b="1"/>
              <a:t>1. Hoạt động đầu tư kinh doanh trên lãnh thổ Việt Nam phải tuân thủ quy định của Luật này và luật khác có liên quan.</a:t>
            </a:r>
          </a:p>
          <a:p>
            <a:pPr algn="just">
              <a:buFont typeface="Wingdings" panose="05000000000000000000" pitchFamily="2" charset="2"/>
              <a:buNone/>
            </a:pPr>
            <a:endParaRPr lang="en-US" altLang="en-US" sz="2400" b="1"/>
          </a:p>
          <a:p>
            <a:pPr algn="just"/>
            <a:r>
              <a:rPr lang="en-US" altLang="en-US" sz="2400" b="1"/>
              <a:t>2. Trường hợp có quy định khác nhau giữa Luật này và luật khác về ngành, nghề cấm đầu tư kinh doanh, ngành, nghề đầu tư kinh doanh có điều kiện, trình tự, thủ tục đầu tư thì thực hiện theo quy định của Luật này, </a:t>
            </a:r>
            <a:r>
              <a:rPr lang="en-US" altLang="en-US" sz="2400" b="1" u="sng">
                <a:solidFill>
                  <a:srgbClr val="FF0000"/>
                </a:solidFill>
              </a:rPr>
              <a:t>trừ trình tự, thủ tục đầu tư kinh doanh theo quy định tại Luật chứng khoán, Luật các tổ chức tín dụng, Luật kinh doanh bảo hiểm và Luật dầu khí</a:t>
            </a:r>
            <a:r>
              <a:rPr lang="en-US" altLang="en-US" sz="2400" b="1" u="sng"/>
              <a:t>. </a:t>
            </a:r>
            <a:endParaRPr lang="en-US" altLang="en-US"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sp>
        <p:nvSpPr>
          <p:cNvPr id="10243" name="Content Placeholder 2"/>
          <p:cNvSpPr>
            <a:spLocks noGrp="1"/>
          </p:cNvSpPr>
          <p:nvPr>
            <p:ph idx="1"/>
          </p:nvPr>
        </p:nvSpPr>
        <p:spPr>
          <a:xfrm>
            <a:off x="0" y="0"/>
            <a:ext cx="8955088" cy="6132513"/>
          </a:xfrm>
        </p:spPr>
        <p:txBody>
          <a:bodyPr/>
          <a:lstStyle/>
          <a:p>
            <a:pPr algn="just"/>
            <a:r>
              <a:rPr lang="vi-VN" altLang="en-US" sz="2400" b="1"/>
              <a:t>Nghị định 29/2008/NĐ-CP của Chính phủ quy định về thành lập, hoạt động, chính sách và quản lý nhà nước đối với khu công nghiệp, khu chế xuất, khu kinh tế, khu kinh tế cửa khẩu</a:t>
            </a:r>
            <a:endParaRPr lang="en-US" altLang="en-US" sz="2400" b="1"/>
          </a:p>
          <a:p>
            <a:pPr algn="just"/>
            <a:endParaRPr lang="en-US" altLang="en-US" sz="2400" b="1"/>
          </a:p>
          <a:p>
            <a:pPr algn="just"/>
            <a:r>
              <a:rPr lang="vi-VN" altLang="en-US" sz="2400" b="1"/>
              <a:t>Nghị định 164/2013/NĐ-CP của Chính phủ sửa đổi, bổ sung một số điều của Nghị định 29/2008/NĐ-CP ngày 14/03/2008</a:t>
            </a:r>
            <a:endParaRPr lang="en-US" altLang="en-US" sz="2400" b="1"/>
          </a:p>
          <a:p>
            <a:pPr algn="just"/>
            <a:endParaRPr lang="en-US" altLang="en-US" sz="2400" b="1"/>
          </a:p>
          <a:p>
            <a:pPr algn="just"/>
            <a:r>
              <a:rPr lang="vi-VN" altLang="en-US" sz="2400" b="1"/>
              <a:t>Nghị định 114/2015/NĐ-CP của Chính phủ về việc sửa đổi, bổ sung Điều 21 Nghị định 29/2008/NĐ-CP ngày 14/03/2008 của Chính phủ quy định về khu công nghiệp, khu chế xuất và khu kinh tế</a:t>
            </a:r>
            <a:endParaRPr lang="en-US" altLang="en-US" sz="2400" b="1"/>
          </a:p>
          <a:p>
            <a:pPr algn="just"/>
            <a:endParaRPr lang="en-US" altLang="en-US" sz="2400" b="1"/>
          </a:p>
          <a:p>
            <a:pPr algn="just"/>
            <a:r>
              <a:rPr lang="vi-VN" altLang="en-US" sz="2400" b="1"/>
              <a:t>Thông tư 19/2009/TT-BXD của Bộ Xây dựng về việc quy định về quản lý đầu tư xây dựng trong khu công nghiệp và khu kinh tế</a:t>
            </a:r>
            <a:endParaRPr lang="en-US" altLang="en-US" sz="2400" b="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altLang="en-US"/>
          </a:p>
        </p:txBody>
      </p:sp>
      <p:sp>
        <p:nvSpPr>
          <p:cNvPr id="74755" name="Content Placeholder 2"/>
          <p:cNvSpPr>
            <a:spLocks noGrp="1"/>
          </p:cNvSpPr>
          <p:nvPr>
            <p:ph idx="1"/>
          </p:nvPr>
        </p:nvSpPr>
        <p:spPr>
          <a:xfrm>
            <a:off x="0" y="0"/>
            <a:ext cx="8955088" cy="6553200"/>
          </a:xfrm>
        </p:spPr>
        <p:txBody>
          <a:bodyPr/>
          <a:lstStyle/>
          <a:p>
            <a:pPr algn="just"/>
            <a:endParaRPr lang="en-US" altLang="en-US" sz="2500" b="1"/>
          </a:p>
          <a:p>
            <a:pPr algn="just"/>
            <a:r>
              <a:rPr lang="en-US" altLang="en-US" sz="2500" b="1"/>
              <a:t>3. Trường hợp điều ước quốc tế mà Cộng hòa xã hội chủ nghĩa Việt Nam là thành viên có quy định khác với quy định của Luật này thì áp dụng theo quy định của điều ước quốc tế đó.</a:t>
            </a:r>
          </a:p>
          <a:p>
            <a:pPr algn="just">
              <a:buFont typeface="Wingdings" panose="05000000000000000000" pitchFamily="2" charset="2"/>
              <a:buNone/>
            </a:pPr>
            <a:endParaRPr lang="en-US" altLang="en-US" sz="2500" b="1"/>
          </a:p>
          <a:p>
            <a:pPr algn="just"/>
            <a:r>
              <a:rPr lang="en-US" altLang="en-US" sz="2500" b="1"/>
              <a:t>4. Đối với hợp đồng trong đó có ít nhất một bên tham gia là nhà đầu tư nước ngoài hoặc tổ chức kinh tế quy định tại khoản 1 Điều 23 của Luật này, </a:t>
            </a:r>
            <a:r>
              <a:rPr lang="en-US" altLang="en-US" sz="2500" b="1" u="sng">
                <a:solidFill>
                  <a:srgbClr val="FF0000"/>
                </a:solidFill>
              </a:rPr>
              <a:t>các bên có thể thỏa thuận trong hợp đồng việc áp dụng pháp luật nước ngoài hoặc tập quán đầu tư quốc tế</a:t>
            </a:r>
            <a:r>
              <a:rPr lang="en-US" altLang="en-US" sz="2500" b="1">
                <a:solidFill>
                  <a:srgbClr val="FF0000"/>
                </a:solidFill>
              </a:rPr>
              <a:t> </a:t>
            </a:r>
            <a:r>
              <a:rPr lang="en-US" altLang="en-US" sz="2500" b="1"/>
              <a:t>nếu thỏa thuận đó không trái với quy định của pháp luật Việt Nam.</a:t>
            </a:r>
          </a:p>
          <a:p>
            <a:pPr algn="just"/>
            <a:endParaRPr lang="en-US" altLang="en-US" sz="2500" b="1"/>
          </a:p>
          <a:p>
            <a:endParaRPr lang="en-US" altLang="en-US" sz="25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914400" y="-735013"/>
            <a:ext cx="7772400" cy="1470026"/>
          </a:xfrm>
        </p:spPr>
        <p:txBody>
          <a:bodyPr/>
          <a:lstStyle/>
          <a:p>
            <a:pPr algn="ctr" eaLnBrk="1" hangingPunct="1"/>
            <a:endParaRPr lang="en-US" altLang="en-US" sz="3000" b="1" u="sng"/>
          </a:p>
        </p:txBody>
      </p:sp>
      <p:sp>
        <p:nvSpPr>
          <p:cNvPr id="75779" name="Rectangle 3"/>
          <p:cNvSpPr>
            <a:spLocks noGrp="1" noChangeArrowheads="1"/>
          </p:cNvSpPr>
          <p:nvPr>
            <p:ph type="subTitle" idx="1"/>
          </p:nvPr>
        </p:nvSpPr>
        <p:spPr>
          <a:xfrm>
            <a:off x="381000" y="1600200"/>
            <a:ext cx="8763000" cy="2209800"/>
          </a:xfrm>
        </p:spPr>
        <p:txBody>
          <a:bodyPr/>
          <a:lstStyle/>
          <a:p>
            <a:r>
              <a:rPr lang="en-US" altLang="en-US" sz="4500" b="1"/>
              <a:t>Chương 2. </a:t>
            </a:r>
          </a:p>
          <a:p>
            <a:r>
              <a:rPr lang="en-US" altLang="en-US" sz="4500" b="1"/>
              <a:t>Chính sách đầu tư: đảm bảo đầu tư - ưu đãi đầu tư – hỗ trợ đầu tư</a:t>
            </a:r>
            <a:endParaRPr lang="en-US" altLang="en-US" sz="4500"/>
          </a:p>
          <a:p>
            <a:endParaRPr lang="en-US" altLang="en-US" sz="4500" b="1"/>
          </a:p>
          <a:p>
            <a:pPr eaLnBrk="1" hangingPunct="1"/>
            <a:r>
              <a:rPr lang="en-US" altLang="en-US" sz="4400"/>
              <a:t> </a:t>
            </a:r>
          </a:p>
          <a:p>
            <a:pPr eaLnBrk="1" hangingPunct="1"/>
            <a:endParaRPr lang="en-US" altLang="en-US" sz="4400" b="1"/>
          </a:p>
        </p:txBody>
      </p:sp>
      <p:sp>
        <p:nvSpPr>
          <p:cNvPr id="75780" name="Rectangle 3"/>
          <p:cNvSpPr>
            <a:spLocks noChangeArrowheads="1"/>
          </p:cNvSpPr>
          <p:nvPr/>
        </p:nvSpPr>
        <p:spPr bwMode="auto">
          <a:xfrm>
            <a:off x="1295400" y="4648200"/>
            <a:ext cx="70866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3500" b="1">
                <a:solidFill>
                  <a:srgbClr val="0070C0"/>
                </a:solidFill>
              </a:rPr>
              <a:t> </a:t>
            </a:r>
            <a:endParaRPr lang="en-US" altLang="en-US" sz="3500">
              <a:solidFill>
                <a:srgbClr val="0070C0"/>
              </a:solidFill>
            </a:endParaRPr>
          </a:p>
        </p:txBody>
      </p:sp>
      <p:cxnSp>
        <p:nvCxnSpPr>
          <p:cNvPr id="6" name="Elbow Connector 5"/>
          <p:cNvCxnSpPr/>
          <p:nvPr/>
        </p:nvCxnSpPr>
        <p:spPr>
          <a:xfrm>
            <a:off x="3200400" y="2819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304800"/>
            <a:ext cx="9144000" cy="1157288"/>
          </a:xfrm>
        </p:spPr>
        <p:txBody>
          <a:bodyPr/>
          <a:lstStyle/>
          <a:p>
            <a:r>
              <a:rPr lang="en-US" altLang="en-US" sz="3200" b="1"/>
              <a:t>I. </a:t>
            </a:r>
            <a:r>
              <a:rPr lang="pt-BR" altLang="en-US" sz="3200" b="1"/>
              <a:t>Chính sách về đầu tư kinh doanh: Điều 5. </a:t>
            </a:r>
            <a:endParaRPr lang="en-US" altLang="en-US" sz="3200"/>
          </a:p>
        </p:txBody>
      </p:sp>
      <p:sp>
        <p:nvSpPr>
          <p:cNvPr id="4099" name="Rectangle 3"/>
          <p:cNvSpPr>
            <a:spLocks noGrp="1" noChangeArrowheads="1"/>
          </p:cNvSpPr>
          <p:nvPr>
            <p:ph type="body" idx="1"/>
          </p:nvPr>
        </p:nvSpPr>
        <p:spPr>
          <a:xfrm>
            <a:off x="0" y="914400"/>
            <a:ext cx="8955088" cy="4837113"/>
          </a:xfrm>
        </p:spPr>
        <p:txBody>
          <a:bodyPr/>
          <a:lstStyle/>
          <a:p>
            <a:pPr marL="0" indent="0" algn="just" eaLnBrk="1" hangingPunct="1">
              <a:buFont typeface="Wingdings" panose="05000000000000000000" pitchFamily="2" charset="2"/>
              <a:buNone/>
              <a:defRPr/>
            </a:pPr>
            <a:endParaRPr lang="en-US" b="1" dirty="0"/>
          </a:p>
          <a:p>
            <a:pPr algn="just">
              <a:defRPr/>
            </a:pPr>
            <a:r>
              <a:rPr lang="pt-BR" b="1" dirty="0"/>
              <a:t>1. Nhà đầu tư được quyền thực hiện hoạt động đầu tư kinh doanh trong các ngành, nghề mà Luật ĐT không cấm.</a:t>
            </a:r>
          </a:p>
          <a:p>
            <a:pPr marL="0" indent="0" algn="just">
              <a:buFont typeface="Wingdings" panose="05000000000000000000" pitchFamily="2" charset="2"/>
              <a:buNone/>
              <a:defRPr/>
            </a:pPr>
            <a:endParaRPr lang="en-US" b="1" dirty="0"/>
          </a:p>
          <a:p>
            <a:pPr algn="just">
              <a:defRPr/>
            </a:pPr>
            <a:r>
              <a:rPr lang="pt-BR" b="1" dirty="0"/>
              <a:t>2. Nhà đầu tư được tự chủ quyết định hoạt động đầu tư kinh doanh; được tiếp cận, sử dụng các nguồn vốn tín dụng, quỹ hỗ trợ, sử dụng đất đai và tài nguyên khác theo quy định của pháp luật.</a:t>
            </a:r>
            <a:endParaRPr lang="en-US"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US" altLang="en-US"/>
          </a:p>
        </p:txBody>
      </p:sp>
      <p:sp>
        <p:nvSpPr>
          <p:cNvPr id="77827" name="Content Placeholder 2"/>
          <p:cNvSpPr>
            <a:spLocks noGrp="1"/>
          </p:cNvSpPr>
          <p:nvPr>
            <p:ph idx="1"/>
          </p:nvPr>
        </p:nvSpPr>
        <p:spPr>
          <a:xfrm>
            <a:off x="0" y="304800"/>
            <a:ext cx="8756650" cy="4525963"/>
          </a:xfrm>
        </p:spPr>
        <p:txBody>
          <a:bodyPr/>
          <a:lstStyle/>
          <a:p>
            <a:pPr algn="just">
              <a:buFont typeface="Arial" panose="020B0604020202020204" pitchFamily="34" charset="0"/>
              <a:buNone/>
            </a:pPr>
            <a:r>
              <a:rPr lang="en-US" altLang="en-US" b="1"/>
              <a:t>	</a:t>
            </a:r>
            <a:r>
              <a:rPr lang="vi-VN" altLang="en-US" b="1"/>
              <a:t>Lưu</a:t>
            </a:r>
            <a:r>
              <a:rPr lang="en-US" altLang="en-US" b="1"/>
              <a:t> ý: </a:t>
            </a:r>
          </a:p>
          <a:p>
            <a:pPr algn="just">
              <a:buFont typeface="Arial" panose="020B0604020202020204" pitchFamily="34" charset="0"/>
              <a:buNone/>
            </a:pPr>
            <a:endParaRPr lang="en-US" altLang="en-US" b="1"/>
          </a:p>
          <a:p>
            <a:pPr algn="just">
              <a:buFont typeface="Arial" panose="020B0604020202020204" pitchFamily="34" charset="0"/>
              <a:buNone/>
            </a:pPr>
            <a:r>
              <a:rPr lang="en-US" altLang="en-US" b="1">
                <a:solidFill>
                  <a:srgbClr val="FF0000"/>
                </a:solidFill>
              </a:rPr>
              <a:t>* LDN 2005- Điều 9.1: </a:t>
            </a:r>
            <a:r>
              <a:rPr lang="en-US" altLang="en-US" b="1"/>
              <a:t>“</a:t>
            </a:r>
            <a:r>
              <a:rPr lang="en-US" altLang="en-US" b="1">
                <a:solidFill>
                  <a:srgbClr val="3333FF"/>
                </a:solidFill>
              </a:rPr>
              <a:t>Hoạt động kinh doanh theo đúng ngành, nghề </a:t>
            </a:r>
            <a:r>
              <a:rPr lang="en-US" altLang="en-US" b="1" u="sng">
                <a:solidFill>
                  <a:srgbClr val="3333FF"/>
                </a:solidFill>
              </a:rPr>
              <a:t>đã ghi trong Giấy</a:t>
            </a:r>
            <a:r>
              <a:rPr lang="en-US" altLang="en-US" b="1">
                <a:solidFill>
                  <a:srgbClr val="3333FF"/>
                </a:solidFill>
              </a:rPr>
              <a:t> CN đăng ký kinh doanh; </a:t>
            </a:r>
          </a:p>
          <a:p>
            <a:pPr algn="just">
              <a:buFont typeface="Arial" panose="020B0604020202020204" pitchFamily="34" charset="0"/>
              <a:buNone/>
            </a:pPr>
            <a:endParaRPr lang="en-US" altLang="en-US" b="1">
              <a:solidFill>
                <a:srgbClr val="3333FF"/>
              </a:solidFill>
            </a:endParaRPr>
          </a:p>
          <a:p>
            <a:pPr algn="just">
              <a:buFont typeface="Arial" panose="020B0604020202020204" pitchFamily="34" charset="0"/>
              <a:buNone/>
            </a:pPr>
            <a:r>
              <a:rPr lang="en-US" altLang="en-US" b="1">
                <a:solidFill>
                  <a:srgbClr val="FF0000"/>
                </a:solidFill>
              </a:rPr>
              <a:t>* LDN 2014- </a:t>
            </a:r>
            <a:r>
              <a:rPr lang="vi-VN" altLang="en-US" b="1">
                <a:solidFill>
                  <a:srgbClr val="FF0000"/>
                </a:solidFill>
              </a:rPr>
              <a:t>Điều 7</a:t>
            </a:r>
            <a:r>
              <a:rPr lang="en-US" altLang="en-US" b="1">
                <a:solidFill>
                  <a:srgbClr val="FF0000"/>
                </a:solidFill>
              </a:rPr>
              <a:t>.</a:t>
            </a:r>
            <a:r>
              <a:rPr lang="vi-VN" altLang="en-US" b="1">
                <a:solidFill>
                  <a:srgbClr val="FF0000"/>
                </a:solidFill>
              </a:rPr>
              <a:t>1</a:t>
            </a:r>
            <a:r>
              <a:rPr lang="en-US" altLang="en-US" b="1">
                <a:solidFill>
                  <a:srgbClr val="FF0000"/>
                </a:solidFill>
              </a:rPr>
              <a:t>:</a:t>
            </a:r>
            <a:r>
              <a:rPr lang="vi-VN" altLang="en-US" b="1">
                <a:solidFill>
                  <a:srgbClr val="FF0000"/>
                </a:solidFill>
              </a:rPr>
              <a:t> </a:t>
            </a:r>
            <a:r>
              <a:rPr lang="vi-VN" altLang="en-US" b="1">
                <a:solidFill>
                  <a:srgbClr val="3333FF"/>
                </a:solidFill>
              </a:rPr>
              <a:t>Tự do kinh doanh trong những ngành, nghề </a:t>
            </a:r>
            <a:r>
              <a:rPr lang="vi-VN" altLang="en-US" b="1" u="sng">
                <a:solidFill>
                  <a:srgbClr val="3333FF"/>
                </a:solidFill>
              </a:rPr>
              <a:t>mà luật không cấm.</a:t>
            </a:r>
            <a:endParaRPr lang="en-US" altLang="en-US" b="1" u="sng">
              <a:solidFill>
                <a:srgbClr val="3333FF"/>
              </a:solidFill>
            </a:endParaRPr>
          </a:p>
          <a:p>
            <a:pPr algn="just">
              <a:buFont typeface="Arial" panose="020B0604020202020204" pitchFamily="34" charset="0"/>
              <a:buNone/>
            </a:pPr>
            <a:endParaRPr lang="en-US" altLang="en-US" b="1">
              <a:solidFill>
                <a:srgbClr val="3333FF"/>
              </a:solidFill>
            </a:endParaRP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T.T.THẢO-GVLUẬTKINHTẾ</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en-US" altLang="en-US"/>
          </a:p>
        </p:txBody>
      </p:sp>
      <p:sp>
        <p:nvSpPr>
          <p:cNvPr id="78851" name="Content Placeholder 2"/>
          <p:cNvSpPr>
            <a:spLocks noGrp="1"/>
          </p:cNvSpPr>
          <p:nvPr>
            <p:ph idx="1"/>
          </p:nvPr>
        </p:nvSpPr>
        <p:spPr>
          <a:xfrm>
            <a:off x="0" y="228600"/>
            <a:ext cx="8955088" cy="6132513"/>
          </a:xfrm>
        </p:spPr>
        <p:txBody>
          <a:bodyPr/>
          <a:lstStyle/>
          <a:p>
            <a:pPr algn="just"/>
            <a:r>
              <a:rPr lang="pt-BR" altLang="en-US" sz="2700" b="1"/>
              <a:t>3. Nhà nước công nhận và bảo hộ quyền sở hữu về tài sản, vốn đầu tư, thu nhập và các quyền, lợi ích hợp pháp khác của nhà đầu tư.</a:t>
            </a:r>
          </a:p>
          <a:p>
            <a:pPr algn="just"/>
            <a:endParaRPr lang="en-US" altLang="en-US" sz="2700" b="1"/>
          </a:p>
          <a:p>
            <a:pPr algn="just"/>
            <a:r>
              <a:rPr lang="pt-BR" altLang="en-US" sz="2700" b="1"/>
              <a:t>4. Nhà nước đối xử </a:t>
            </a:r>
            <a:r>
              <a:rPr lang="pt-BR" altLang="en-US" sz="2700" b="1">
                <a:solidFill>
                  <a:srgbClr val="FF0000"/>
                </a:solidFill>
              </a:rPr>
              <a:t>bình đẳng </a:t>
            </a:r>
            <a:r>
              <a:rPr lang="pt-BR" altLang="en-US" sz="2700" b="1"/>
              <a:t>giữa các nhà đầu tư; có chính sách khuyến khích và tạo điều kiện thuận lợi để nhà đầu tư thực hiện hoạt động đầu tư kinh doanh, phát triển bền vững các ngành kinh tế.</a:t>
            </a:r>
          </a:p>
          <a:p>
            <a:pPr algn="just"/>
            <a:endParaRPr lang="en-US" altLang="en-US" sz="2700" b="1"/>
          </a:p>
          <a:p>
            <a:pPr algn="just"/>
            <a:r>
              <a:rPr lang="pt-BR" altLang="en-US" sz="2700" b="1"/>
              <a:t>5. Nhà nước tôn trọng và thực hiện các điều ước quốc tế liên quan đến đầu tư kinh doanh mà Cộng hòa xã hội chủ nghĩa Việt Nam là thành viên.</a:t>
            </a:r>
            <a:endParaRPr lang="en-US" altLang="en-US" sz="2700" b="1"/>
          </a:p>
          <a:p>
            <a:pPr algn="just" eaLnBrk="1" hangingPunct="1"/>
            <a:endParaRPr lang="en-US" altLang="en-US" b="1"/>
          </a:p>
          <a:p>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0"/>
            <a:ext cx="9372600" cy="685800"/>
          </a:xfrm>
        </p:spPr>
        <p:txBody>
          <a:bodyPr/>
          <a:lstStyle/>
          <a:p>
            <a:br>
              <a:rPr lang="en-US" altLang="en-US" sz="3000" b="1"/>
            </a:br>
            <a:br>
              <a:rPr lang="en-US" altLang="en-US" sz="3000" b="1"/>
            </a:br>
            <a:br>
              <a:rPr lang="en-US" altLang="en-US" sz="3000" b="1"/>
            </a:br>
            <a:r>
              <a:rPr lang="en-US" altLang="en-US" sz="2800" b="1">
                <a:solidFill>
                  <a:srgbClr val="00B0F0"/>
                </a:solidFill>
              </a:rPr>
              <a:t>II. BẢO ĐẢM ĐẦU TƯ:</a:t>
            </a:r>
            <a:endParaRPr lang="en-US" altLang="en-US" sz="2800" i="1">
              <a:solidFill>
                <a:schemeClr val="bg2"/>
              </a:solidFill>
            </a:endParaRPr>
          </a:p>
        </p:txBody>
      </p:sp>
      <p:sp>
        <p:nvSpPr>
          <p:cNvPr id="3" name="Content Placeholder 2"/>
          <p:cNvSpPr>
            <a:spLocks noGrp="1"/>
          </p:cNvSpPr>
          <p:nvPr>
            <p:ph idx="1"/>
          </p:nvPr>
        </p:nvSpPr>
        <p:spPr>
          <a:xfrm>
            <a:off x="0" y="762000"/>
            <a:ext cx="8916988" cy="5257800"/>
          </a:xfrm>
        </p:spPr>
        <p:txBody>
          <a:bodyPr/>
          <a:lstStyle/>
          <a:p>
            <a:pPr marL="0" indent="0" algn="just">
              <a:buFont typeface="Wingdings" panose="05000000000000000000" pitchFamily="2" charset="2"/>
              <a:buNone/>
              <a:defRPr/>
            </a:pPr>
            <a:r>
              <a:rPr lang="pt-BR" sz="2700" b="1" dirty="0">
                <a:solidFill>
                  <a:srgbClr val="FF0000"/>
                </a:solidFill>
              </a:rPr>
              <a:t>Điều 9. Bảo đảm quyền sở hữu tài sản </a:t>
            </a:r>
            <a:endParaRPr lang="en-US" sz="2700" b="1" dirty="0">
              <a:solidFill>
                <a:srgbClr val="FF0000"/>
              </a:solidFill>
            </a:endParaRPr>
          </a:p>
          <a:p>
            <a:pPr algn="just">
              <a:defRPr/>
            </a:pPr>
            <a:endParaRPr lang="pt-BR" sz="2700" b="1" dirty="0"/>
          </a:p>
          <a:p>
            <a:pPr algn="just">
              <a:defRPr/>
            </a:pPr>
            <a:r>
              <a:rPr lang="pt-BR" sz="2700" b="1" dirty="0"/>
              <a:t>1. Tài sản hợp pháp của nhà đầu tư không bị </a:t>
            </a:r>
            <a:r>
              <a:rPr lang="pt-BR" sz="2700" b="1" dirty="0">
                <a:solidFill>
                  <a:srgbClr val="FF0000"/>
                </a:solidFill>
              </a:rPr>
              <a:t>quốc hữu hóa </a:t>
            </a:r>
            <a:r>
              <a:rPr lang="pt-BR" sz="2700" b="1" dirty="0"/>
              <a:t>hoặc </a:t>
            </a:r>
            <a:r>
              <a:rPr lang="pt-BR" sz="2700" b="1" dirty="0">
                <a:solidFill>
                  <a:srgbClr val="FF0000"/>
                </a:solidFill>
              </a:rPr>
              <a:t>bị tịch thu </a:t>
            </a:r>
            <a:r>
              <a:rPr lang="pt-BR" sz="2700" b="1" dirty="0"/>
              <a:t>bằng biện pháp hành chính. </a:t>
            </a:r>
          </a:p>
          <a:p>
            <a:pPr marL="0" indent="0" algn="just">
              <a:buFont typeface="Wingdings" panose="05000000000000000000" pitchFamily="2" charset="2"/>
              <a:buNone/>
              <a:defRPr/>
            </a:pPr>
            <a:endParaRPr lang="en-US" sz="2700" b="1" dirty="0"/>
          </a:p>
          <a:p>
            <a:pPr algn="just">
              <a:defRPr/>
            </a:pPr>
            <a:r>
              <a:rPr lang="pt-BR" sz="2700" b="1" dirty="0"/>
              <a:t>2. Trường hợp Nhà nước </a:t>
            </a:r>
            <a:r>
              <a:rPr lang="pt-BR" sz="2700" b="1" dirty="0">
                <a:solidFill>
                  <a:srgbClr val="00B050"/>
                </a:solidFill>
              </a:rPr>
              <a:t>trưng mua, trưng dụng </a:t>
            </a:r>
            <a:r>
              <a:rPr lang="pt-BR" sz="2700" b="1" dirty="0"/>
              <a:t>tài sản vì lý do quốc phòng, an ninh hoặc vì lợi ích quốc gia, tình trạng khẩn cấp, phòng, chống thiên tai thì nhà đầu tư được </a:t>
            </a:r>
            <a:r>
              <a:rPr lang="pt-BR" sz="2700" b="1" dirty="0">
                <a:solidFill>
                  <a:srgbClr val="00B050"/>
                </a:solidFill>
              </a:rPr>
              <a:t>thanh toán, bồi thường </a:t>
            </a:r>
            <a:r>
              <a:rPr lang="pt-BR" sz="2700" b="1" dirty="0"/>
              <a:t>theo quy định của pháp luật về trưng mua, trưng dụng tài sản và quy định khác của pháp luật có liên quan.</a:t>
            </a:r>
            <a:endParaRPr lang="en-US" sz="2700" b="1" dirty="0"/>
          </a:p>
          <a:p>
            <a:pPr algn="just">
              <a:buFont typeface="Wingdings" panose="05000000000000000000" pitchFamily="2" charset="2"/>
              <a:buNone/>
              <a:defRPr/>
            </a:pPr>
            <a:endParaRPr lang="en-US" sz="27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en-US" altLang="en-US"/>
          </a:p>
        </p:txBody>
      </p:sp>
      <p:sp>
        <p:nvSpPr>
          <p:cNvPr id="8195" name="Content Placeholder 2"/>
          <p:cNvSpPr>
            <a:spLocks noGrp="1"/>
          </p:cNvSpPr>
          <p:nvPr>
            <p:ph idx="1"/>
          </p:nvPr>
        </p:nvSpPr>
        <p:spPr>
          <a:xfrm>
            <a:off x="0" y="0"/>
            <a:ext cx="8955088" cy="6132513"/>
          </a:xfrm>
        </p:spPr>
        <p:txBody>
          <a:bodyPr/>
          <a:lstStyle/>
          <a:p>
            <a:pPr marL="0" indent="0" algn="just">
              <a:buFont typeface="Wingdings" panose="05000000000000000000" pitchFamily="2" charset="2"/>
              <a:buNone/>
              <a:defRPr/>
            </a:pPr>
            <a:r>
              <a:rPr lang="en-US" sz="2500" b="1" dirty="0" err="1">
                <a:solidFill>
                  <a:srgbClr val="FF0000"/>
                </a:solidFill>
              </a:rPr>
              <a:t>Điều</a:t>
            </a:r>
            <a:r>
              <a:rPr lang="en-US" sz="2500" b="1" dirty="0">
                <a:solidFill>
                  <a:srgbClr val="FF0000"/>
                </a:solidFill>
              </a:rPr>
              <a:t> 10. </a:t>
            </a:r>
            <a:r>
              <a:rPr lang="en-US" sz="2500" b="1" dirty="0" err="1">
                <a:solidFill>
                  <a:srgbClr val="FF0000"/>
                </a:solidFill>
              </a:rPr>
              <a:t>Bảo</a:t>
            </a:r>
            <a:r>
              <a:rPr lang="en-US" sz="2500" b="1" dirty="0">
                <a:solidFill>
                  <a:srgbClr val="FF0000"/>
                </a:solidFill>
              </a:rPr>
              <a:t> </a:t>
            </a:r>
            <a:r>
              <a:rPr lang="en-US" sz="2500" b="1" dirty="0" err="1">
                <a:solidFill>
                  <a:srgbClr val="FF0000"/>
                </a:solidFill>
              </a:rPr>
              <a:t>đảm</a:t>
            </a:r>
            <a:r>
              <a:rPr lang="en-US" sz="2500" b="1" dirty="0">
                <a:solidFill>
                  <a:srgbClr val="FF0000"/>
                </a:solidFill>
              </a:rPr>
              <a:t> </a:t>
            </a:r>
            <a:r>
              <a:rPr lang="en-US" sz="2500" b="1" dirty="0" err="1">
                <a:solidFill>
                  <a:srgbClr val="FF0000"/>
                </a:solidFill>
              </a:rPr>
              <a:t>hoạt</a:t>
            </a:r>
            <a:r>
              <a:rPr lang="en-US" sz="2500" b="1" dirty="0">
                <a:solidFill>
                  <a:srgbClr val="FF0000"/>
                </a:solidFill>
              </a:rPr>
              <a:t> </a:t>
            </a:r>
            <a:r>
              <a:rPr lang="en-US" sz="2500" b="1" dirty="0" err="1">
                <a:solidFill>
                  <a:srgbClr val="FF0000"/>
                </a:solidFill>
              </a:rPr>
              <a:t>động</a:t>
            </a:r>
            <a:r>
              <a:rPr lang="en-US" sz="2500" b="1" dirty="0">
                <a:solidFill>
                  <a:srgbClr val="FF0000"/>
                </a:solidFill>
              </a:rPr>
              <a:t> </a:t>
            </a:r>
            <a:r>
              <a:rPr lang="en-US" sz="2500" b="1" dirty="0" err="1">
                <a:solidFill>
                  <a:srgbClr val="FF0000"/>
                </a:solidFill>
              </a:rPr>
              <a:t>đầu</a:t>
            </a:r>
            <a:r>
              <a:rPr lang="en-US" sz="2500" b="1" dirty="0">
                <a:solidFill>
                  <a:srgbClr val="FF0000"/>
                </a:solidFill>
              </a:rPr>
              <a:t> </a:t>
            </a:r>
            <a:r>
              <a:rPr lang="en-US" sz="2500" b="1" dirty="0" err="1">
                <a:solidFill>
                  <a:srgbClr val="FF0000"/>
                </a:solidFill>
              </a:rPr>
              <a:t>tư</a:t>
            </a:r>
            <a:r>
              <a:rPr lang="en-US" sz="2500" b="1" dirty="0">
                <a:solidFill>
                  <a:srgbClr val="FF0000"/>
                </a:solidFill>
              </a:rPr>
              <a:t> </a:t>
            </a:r>
            <a:r>
              <a:rPr lang="en-US" sz="2500" b="1" dirty="0" err="1">
                <a:solidFill>
                  <a:srgbClr val="FF0000"/>
                </a:solidFill>
              </a:rPr>
              <a:t>kinh</a:t>
            </a:r>
            <a:r>
              <a:rPr lang="en-US" sz="2500" b="1" dirty="0">
                <a:solidFill>
                  <a:srgbClr val="FF0000"/>
                </a:solidFill>
              </a:rPr>
              <a:t> </a:t>
            </a:r>
            <a:r>
              <a:rPr lang="en-US" sz="2500" b="1" dirty="0" err="1">
                <a:solidFill>
                  <a:srgbClr val="FF0000"/>
                </a:solidFill>
              </a:rPr>
              <a:t>doanh</a:t>
            </a:r>
            <a:endParaRPr lang="en-US" sz="2500" b="1" dirty="0">
              <a:solidFill>
                <a:srgbClr val="FF0000"/>
              </a:solidFill>
            </a:endParaRPr>
          </a:p>
          <a:p>
            <a:pPr marL="0" indent="0" algn="just">
              <a:buFont typeface="Wingdings" panose="05000000000000000000" pitchFamily="2" charset="2"/>
              <a:buNone/>
              <a:defRPr/>
            </a:pPr>
            <a:endParaRPr lang="en-US" sz="2500" b="1" dirty="0">
              <a:solidFill>
                <a:srgbClr val="00B0F0"/>
              </a:solidFill>
            </a:endParaRPr>
          </a:p>
          <a:p>
            <a:pPr marL="0" indent="0" algn="just">
              <a:buFont typeface="Wingdings" panose="05000000000000000000" pitchFamily="2" charset="2"/>
              <a:buNone/>
              <a:defRPr/>
            </a:pPr>
            <a:r>
              <a:rPr lang="en-US" sz="2800" b="1" dirty="0">
                <a:solidFill>
                  <a:srgbClr val="00B0F0"/>
                </a:solidFill>
              </a:rPr>
              <a:t>1. </a:t>
            </a:r>
            <a:r>
              <a:rPr lang="en-US" sz="2800" b="1" dirty="0" err="1">
                <a:solidFill>
                  <a:srgbClr val="00B0F0"/>
                </a:solidFill>
              </a:rPr>
              <a:t>Nhà</a:t>
            </a:r>
            <a:r>
              <a:rPr lang="en-US" sz="2800" b="1" dirty="0">
                <a:solidFill>
                  <a:srgbClr val="00B0F0"/>
                </a:solidFill>
              </a:rPr>
              <a:t> </a:t>
            </a:r>
            <a:r>
              <a:rPr lang="en-US" sz="2800" b="1" dirty="0" err="1">
                <a:solidFill>
                  <a:srgbClr val="00B0F0"/>
                </a:solidFill>
              </a:rPr>
              <a:t>nước</a:t>
            </a:r>
            <a:r>
              <a:rPr lang="en-US" sz="2800" b="1" dirty="0">
                <a:solidFill>
                  <a:srgbClr val="00B0F0"/>
                </a:solidFill>
              </a:rPr>
              <a:t> </a:t>
            </a:r>
            <a:r>
              <a:rPr lang="en-US" sz="2800" b="1" u="sng" dirty="0" err="1">
                <a:solidFill>
                  <a:srgbClr val="FF0000"/>
                </a:solidFill>
              </a:rPr>
              <a:t>không</a:t>
            </a:r>
            <a:r>
              <a:rPr lang="en-US" sz="2800" b="1" u="sng" dirty="0">
                <a:solidFill>
                  <a:srgbClr val="FF0000"/>
                </a:solidFill>
              </a:rPr>
              <a:t> </a:t>
            </a:r>
            <a:r>
              <a:rPr lang="en-US" sz="2800" b="1" u="sng" dirty="0" err="1">
                <a:solidFill>
                  <a:srgbClr val="FF0000"/>
                </a:solidFill>
              </a:rPr>
              <a:t>bắt</a:t>
            </a:r>
            <a:r>
              <a:rPr lang="en-US" sz="2800" b="1" u="sng" dirty="0">
                <a:solidFill>
                  <a:srgbClr val="FF0000"/>
                </a:solidFill>
              </a:rPr>
              <a:t> </a:t>
            </a:r>
            <a:r>
              <a:rPr lang="en-US" sz="2800" b="1" u="sng" dirty="0" err="1">
                <a:solidFill>
                  <a:srgbClr val="FF0000"/>
                </a:solidFill>
              </a:rPr>
              <a:t>buộc</a:t>
            </a:r>
            <a:r>
              <a:rPr lang="en-US" sz="2800" b="1" u="sng" dirty="0">
                <a:solidFill>
                  <a:srgbClr val="FF0000"/>
                </a:solidFill>
              </a:rPr>
              <a:t> </a:t>
            </a:r>
            <a:r>
              <a:rPr lang="en-US" sz="2800" b="1" dirty="0" err="1">
                <a:solidFill>
                  <a:srgbClr val="00B0F0"/>
                </a:solidFill>
              </a:rPr>
              <a:t>nhà</a:t>
            </a:r>
            <a:r>
              <a:rPr lang="en-US" sz="2800" b="1" dirty="0">
                <a:solidFill>
                  <a:srgbClr val="00B0F0"/>
                </a:solidFill>
              </a:rPr>
              <a:t> </a:t>
            </a:r>
            <a:r>
              <a:rPr lang="en-US" sz="2800" b="1" dirty="0" err="1">
                <a:solidFill>
                  <a:srgbClr val="00B0F0"/>
                </a:solidFill>
              </a:rPr>
              <a:t>đầu</a:t>
            </a:r>
            <a:r>
              <a:rPr lang="en-US" sz="2800" b="1" dirty="0">
                <a:solidFill>
                  <a:srgbClr val="00B0F0"/>
                </a:solidFill>
              </a:rPr>
              <a:t> </a:t>
            </a:r>
            <a:r>
              <a:rPr lang="en-US" sz="2800" b="1" dirty="0" err="1">
                <a:solidFill>
                  <a:srgbClr val="00B0F0"/>
                </a:solidFill>
              </a:rPr>
              <a:t>tư</a:t>
            </a:r>
            <a:r>
              <a:rPr lang="en-US" sz="2800" b="1" dirty="0">
                <a:solidFill>
                  <a:srgbClr val="00B0F0"/>
                </a:solidFill>
              </a:rPr>
              <a:t> </a:t>
            </a:r>
            <a:r>
              <a:rPr lang="en-US" sz="2800" b="1" dirty="0" err="1">
                <a:solidFill>
                  <a:srgbClr val="00B0F0"/>
                </a:solidFill>
              </a:rPr>
              <a:t>phải</a:t>
            </a:r>
            <a:r>
              <a:rPr lang="en-US" sz="2800" b="1" dirty="0">
                <a:solidFill>
                  <a:srgbClr val="00B0F0"/>
                </a:solidFill>
              </a:rPr>
              <a:t> </a:t>
            </a:r>
            <a:r>
              <a:rPr lang="en-US" sz="2800" b="1" dirty="0" err="1">
                <a:solidFill>
                  <a:srgbClr val="00B0F0"/>
                </a:solidFill>
              </a:rPr>
              <a:t>thực</a:t>
            </a:r>
            <a:r>
              <a:rPr lang="en-US" sz="2800" b="1" dirty="0">
                <a:solidFill>
                  <a:srgbClr val="00B0F0"/>
                </a:solidFill>
              </a:rPr>
              <a:t> </a:t>
            </a:r>
            <a:r>
              <a:rPr lang="en-US" sz="2800" b="1" dirty="0" err="1">
                <a:solidFill>
                  <a:srgbClr val="00B0F0"/>
                </a:solidFill>
              </a:rPr>
              <a:t>hiện</a:t>
            </a:r>
            <a:r>
              <a:rPr lang="en-US" sz="2800" b="1" dirty="0">
                <a:solidFill>
                  <a:srgbClr val="00B0F0"/>
                </a:solidFill>
              </a:rPr>
              <a:t> </a:t>
            </a:r>
            <a:r>
              <a:rPr lang="en-US" sz="2800" b="1" dirty="0" err="1">
                <a:solidFill>
                  <a:srgbClr val="00B0F0"/>
                </a:solidFill>
              </a:rPr>
              <a:t>những</a:t>
            </a:r>
            <a:r>
              <a:rPr lang="en-US" sz="2800" b="1" dirty="0">
                <a:solidFill>
                  <a:srgbClr val="00B0F0"/>
                </a:solidFill>
              </a:rPr>
              <a:t> </a:t>
            </a:r>
            <a:r>
              <a:rPr lang="en-US" sz="2800" b="1" dirty="0" err="1">
                <a:solidFill>
                  <a:srgbClr val="00B0F0"/>
                </a:solidFill>
              </a:rPr>
              <a:t>yêu</a:t>
            </a:r>
            <a:r>
              <a:rPr lang="en-US" sz="2800" b="1" dirty="0">
                <a:solidFill>
                  <a:srgbClr val="00B0F0"/>
                </a:solidFill>
              </a:rPr>
              <a:t> </a:t>
            </a:r>
            <a:r>
              <a:rPr lang="en-US" sz="2800" b="1" dirty="0" err="1">
                <a:solidFill>
                  <a:srgbClr val="00B0F0"/>
                </a:solidFill>
              </a:rPr>
              <a:t>cầu</a:t>
            </a:r>
            <a:r>
              <a:rPr lang="en-US" sz="2800" b="1" dirty="0">
                <a:solidFill>
                  <a:srgbClr val="00B0F0"/>
                </a:solidFill>
              </a:rPr>
              <a:t> </a:t>
            </a:r>
            <a:r>
              <a:rPr lang="en-US" sz="2800" b="1" dirty="0" err="1">
                <a:solidFill>
                  <a:srgbClr val="00B0F0"/>
                </a:solidFill>
              </a:rPr>
              <a:t>sau</a:t>
            </a:r>
            <a:r>
              <a:rPr lang="en-US" sz="2800" b="1" dirty="0">
                <a:solidFill>
                  <a:srgbClr val="00B0F0"/>
                </a:solidFill>
              </a:rPr>
              <a:t> </a:t>
            </a:r>
            <a:r>
              <a:rPr lang="en-US" sz="2800" b="1" dirty="0" err="1">
                <a:solidFill>
                  <a:srgbClr val="00B0F0"/>
                </a:solidFill>
              </a:rPr>
              <a:t>đây</a:t>
            </a:r>
            <a:r>
              <a:rPr lang="en-US" sz="2800" b="1" dirty="0">
                <a:solidFill>
                  <a:srgbClr val="00B0F0"/>
                </a:solidFill>
              </a:rPr>
              <a:t>:</a:t>
            </a:r>
          </a:p>
          <a:p>
            <a:pPr algn="just">
              <a:defRPr/>
            </a:pPr>
            <a:r>
              <a:rPr lang="pt-BR" sz="2400" b="1" dirty="0"/>
              <a:t>a) Ưu tiên mua, sử dụng hàng hóa, dịch vụ trong nước hoặc phải mua, sử dụng hàng hóa, dịch vụ từ nhà sản xuất hoặc cung ứng dịch vụ trong nước;</a:t>
            </a:r>
          </a:p>
          <a:p>
            <a:pPr algn="just">
              <a:defRPr/>
            </a:pPr>
            <a:endParaRPr lang="en-US" sz="2400" b="1" dirty="0"/>
          </a:p>
          <a:p>
            <a:pPr algn="just">
              <a:defRPr/>
            </a:pPr>
            <a:r>
              <a:rPr lang="pt-BR" sz="2400" b="1" dirty="0"/>
              <a:t>b) Xuất khẩu hàng hóa hoặc dịch vụ đạt một tỷ lệ nhất định; hạn chế số lượng, giá trị, loại hàng hóa và dịch vụ xuất khẩu hoặc sản xuất, cung ứng trong nước;</a:t>
            </a:r>
          </a:p>
          <a:p>
            <a:pPr algn="just">
              <a:buFont typeface="Wingdings" panose="05000000000000000000" pitchFamily="2" charset="2"/>
              <a:buNone/>
              <a:defRPr/>
            </a:pPr>
            <a:endParaRPr lang="en-US" sz="2400" b="1" dirty="0"/>
          </a:p>
          <a:p>
            <a:pPr algn="just">
              <a:defRPr/>
            </a:pPr>
            <a:r>
              <a:rPr lang="pt-BR" sz="2400" b="1" dirty="0"/>
              <a:t>c) Nhập khẩu hàng hóa với số lượng và giá trị tương ứng với số lượng và giá trị hàng hóa xuất khẩu hoặc phải tự cân đối ngoại tệ từ nguồn xuất khẩu để đáp ứng nhu cầu nhập khẩu;</a:t>
            </a:r>
            <a:endParaRPr lang="en-US" sz="2400" b="1" dirty="0"/>
          </a:p>
          <a:p>
            <a:pPr algn="just">
              <a:buFont typeface="Wingdings" panose="05000000000000000000" pitchFamily="2" charset="2"/>
              <a:buNone/>
              <a:defRPr/>
            </a:pPr>
            <a:endParaRPr lang="en-US" sz="2400" b="1" dirty="0"/>
          </a:p>
          <a:p>
            <a:pPr algn="just">
              <a:buFont typeface="Wingdings" panose="05000000000000000000" pitchFamily="2" charset="2"/>
              <a:buNone/>
              <a:defRPr/>
            </a:pPr>
            <a:endParaRPr lang="en-US" sz="2400" b="1" dirty="0"/>
          </a:p>
          <a:p>
            <a:pPr algn="just">
              <a:defRPr/>
            </a:pPr>
            <a:endParaRPr lang="en-US" sz="25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US" altLang="en-US"/>
          </a:p>
        </p:txBody>
      </p:sp>
      <p:sp>
        <p:nvSpPr>
          <p:cNvPr id="81923" name="Content Placeholder 2"/>
          <p:cNvSpPr>
            <a:spLocks noGrp="1"/>
          </p:cNvSpPr>
          <p:nvPr>
            <p:ph idx="1"/>
          </p:nvPr>
        </p:nvSpPr>
        <p:spPr>
          <a:xfrm>
            <a:off x="341313" y="304800"/>
            <a:ext cx="8802687" cy="6132513"/>
          </a:xfrm>
        </p:spPr>
        <p:txBody>
          <a:bodyPr/>
          <a:lstStyle/>
          <a:p>
            <a:pPr algn="just"/>
            <a:r>
              <a:rPr lang="pt-BR" altLang="en-US" sz="2800" b="1"/>
              <a:t>d) Đạt được tỷ lệ nội địa hóa đối với hàng hóa sản xuất trong nước;</a:t>
            </a:r>
          </a:p>
          <a:p>
            <a:pPr algn="just"/>
            <a:endParaRPr lang="en-US" altLang="en-US" sz="2800" b="1"/>
          </a:p>
          <a:p>
            <a:pPr algn="just"/>
            <a:r>
              <a:rPr lang="pt-BR" altLang="en-US" sz="2800" b="1"/>
              <a:t>đ) Đạt được một mức độ hoặc giá trị nhất định trong hoạt động nghiên cứu và phát triển ở trong nước;</a:t>
            </a:r>
          </a:p>
          <a:p>
            <a:pPr algn="just"/>
            <a:endParaRPr lang="en-US" altLang="en-US" sz="2800" b="1"/>
          </a:p>
          <a:p>
            <a:pPr algn="just"/>
            <a:r>
              <a:rPr lang="pt-BR" altLang="en-US" sz="2800" b="1"/>
              <a:t>e) Cung cấp hàng hóa, dịch vụ tại một địa điểm cụ thể ở trong nước hoặc nước ngoài;</a:t>
            </a:r>
          </a:p>
          <a:p>
            <a:pPr algn="just">
              <a:buFont typeface="Wingdings" panose="05000000000000000000" pitchFamily="2" charset="2"/>
              <a:buNone/>
            </a:pPr>
            <a:endParaRPr lang="en-US" altLang="en-US" sz="2800" b="1"/>
          </a:p>
          <a:p>
            <a:pPr algn="just"/>
            <a:r>
              <a:rPr lang="pt-BR" altLang="en-US" sz="2800" b="1"/>
              <a:t>g) Đặt trụ sở chính tại địa điểm theo yêu cầu của cơ quan nhà nước có thẩm quyền.</a:t>
            </a:r>
            <a:endParaRPr lang="en-US" altLang="en-US" sz="2800" b="1"/>
          </a:p>
          <a:p>
            <a:endParaRPr lang="en-US" altLang="en-US" sz="2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altLang="en-US"/>
          </a:p>
        </p:txBody>
      </p:sp>
      <p:sp>
        <p:nvSpPr>
          <p:cNvPr id="82947" name="Content Placeholder 2"/>
          <p:cNvSpPr>
            <a:spLocks noGrp="1"/>
          </p:cNvSpPr>
          <p:nvPr>
            <p:ph idx="1"/>
          </p:nvPr>
        </p:nvSpPr>
        <p:spPr>
          <a:xfrm>
            <a:off x="22225" y="228600"/>
            <a:ext cx="8955088" cy="6132513"/>
          </a:xfrm>
        </p:spPr>
        <p:txBody>
          <a:bodyPr/>
          <a:lstStyle/>
          <a:p>
            <a:pPr algn="just"/>
            <a:r>
              <a:rPr lang="pt-BR" altLang="en-US" sz="2800" b="1"/>
              <a:t>2. Căn cứ định hướng phát triển kinh tế - xã hội, chính sách quản lý ngoại hối và khả năng cân đối ngoại tệ trong từng thời kỳ, Thủ tướng Chính phủ quyết định việc bảo đảm đáp ứng nhu cầu ngoại tệ đối với dự án đầu tư thuộc thẩm quyền quyết định chủ trương đầu tư của Quốc hội, Thủ tướng Chính phủ và những dự án đầu tư phát triển kết cấu hạ tầng quan trọng khác.</a:t>
            </a:r>
            <a:endParaRPr lang="en-US" altLang="en-US" sz="2800" b="1"/>
          </a:p>
          <a:p>
            <a:pPr algn="just"/>
            <a:endParaRPr lang="en-US" altLang="en-US" sz="2800" b="1"/>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0" y="228600"/>
            <a:ext cx="9144000" cy="7808913"/>
          </a:xfrm>
        </p:spPr>
        <p:txBody>
          <a:bodyPr/>
          <a:lstStyle/>
          <a:p>
            <a:pPr marL="0" indent="0" algn="just">
              <a:buFont typeface="Wingdings" panose="05000000000000000000" pitchFamily="2" charset="2"/>
              <a:buNone/>
              <a:defRPr/>
            </a:pPr>
            <a:r>
              <a:rPr lang="en-US" sz="2800" b="1" dirty="0" err="1">
                <a:solidFill>
                  <a:srgbClr val="00B0F0"/>
                </a:solidFill>
              </a:rPr>
              <a:t>Điều</a:t>
            </a:r>
            <a:r>
              <a:rPr lang="en-US" sz="2800" b="1" dirty="0">
                <a:solidFill>
                  <a:srgbClr val="00B0F0"/>
                </a:solidFill>
              </a:rPr>
              <a:t> 11. </a:t>
            </a:r>
            <a:r>
              <a:rPr lang="en-US" sz="2800" b="1" dirty="0" err="1">
                <a:solidFill>
                  <a:srgbClr val="00B0F0"/>
                </a:solidFill>
              </a:rPr>
              <a:t>Bảo</a:t>
            </a:r>
            <a:r>
              <a:rPr lang="en-US" sz="2800" b="1" dirty="0">
                <a:solidFill>
                  <a:srgbClr val="00B0F0"/>
                </a:solidFill>
              </a:rPr>
              <a:t> </a:t>
            </a:r>
            <a:r>
              <a:rPr lang="en-US" sz="2800" b="1" dirty="0" err="1">
                <a:solidFill>
                  <a:srgbClr val="00B0F0"/>
                </a:solidFill>
              </a:rPr>
              <a:t>đảm</a:t>
            </a:r>
            <a:r>
              <a:rPr lang="en-US" sz="2800" b="1" dirty="0">
                <a:solidFill>
                  <a:srgbClr val="00B0F0"/>
                </a:solidFill>
              </a:rPr>
              <a:t> </a:t>
            </a:r>
            <a:r>
              <a:rPr lang="en-US" sz="2800" b="1" dirty="0" err="1">
                <a:solidFill>
                  <a:srgbClr val="00B0F0"/>
                </a:solidFill>
              </a:rPr>
              <a:t>chuyển</a:t>
            </a:r>
            <a:r>
              <a:rPr lang="en-US" sz="2800" b="1" dirty="0">
                <a:solidFill>
                  <a:srgbClr val="00B0F0"/>
                </a:solidFill>
              </a:rPr>
              <a:t> </a:t>
            </a:r>
            <a:r>
              <a:rPr lang="en-US" sz="2800" b="1" dirty="0" err="1">
                <a:solidFill>
                  <a:srgbClr val="00B0F0"/>
                </a:solidFill>
              </a:rPr>
              <a:t>tài</a:t>
            </a:r>
            <a:r>
              <a:rPr lang="en-US" sz="2800" b="1" dirty="0">
                <a:solidFill>
                  <a:srgbClr val="00B0F0"/>
                </a:solidFill>
              </a:rPr>
              <a:t> </a:t>
            </a:r>
            <a:r>
              <a:rPr lang="en-US" sz="2800" b="1" dirty="0" err="1">
                <a:solidFill>
                  <a:srgbClr val="00B0F0"/>
                </a:solidFill>
              </a:rPr>
              <a:t>sản</a:t>
            </a:r>
            <a:r>
              <a:rPr lang="en-US" sz="2800" b="1" dirty="0">
                <a:solidFill>
                  <a:srgbClr val="00B0F0"/>
                </a:solidFill>
              </a:rPr>
              <a:t> </a:t>
            </a:r>
            <a:r>
              <a:rPr lang="en-US" sz="2800" b="1" dirty="0" err="1">
                <a:solidFill>
                  <a:srgbClr val="00B0F0"/>
                </a:solidFill>
              </a:rPr>
              <a:t>của</a:t>
            </a:r>
            <a:r>
              <a:rPr lang="en-US" sz="2800" b="1" dirty="0">
                <a:solidFill>
                  <a:srgbClr val="00B0F0"/>
                </a:solidFill>
              </a:rPr>
              <a:t> </a:t>
            </a:r>
            <a:r>
              <a:rPr lang="en-US" sz="2800" b="1" dirty="0" err="1">
                <a:solidFill>
                  <a:srgbClr val="00B0F0"/>
                </a:solidFill>
              </a:rPr>
              <a:t>nhà</a:t>
            </a:r>
            <a:r>
              <a:rPr lang="en-US" sz="2800" b="1" dirty="0">
                <a:solidFill>
                  <a:srgbClr val="00B0F0"/>
                </a:solidFill>
              </a:rPr>
              <a:t> </a:t>
            </a:r>
            <a:r>
              <a:rPr lang="en-US" sz="2800" b="1" dirty="0" err="1">
                <a:solidFill>
                  <a:srgbClr val="00B0F0"/>
                </a:solidFill>
              </a:rPr>
              <a:t>đầu</a:t>
            </a:r>
            <a:r>
              <a:rPr lang="en-US" sz="2800" b="1" dirty="0">
                <a:solidFill>
                  <a:srgbClr val="00B0F0"/>
                </a:solidFill>
              </a:rPr>
              <a:t> </a:t>
            </a:r>
            <a:r>
              <a:rPr lang="en-US" sz="2800" b="1" dirty="0" err="1">
                <a:solidFill>
                  <a:srgbClr val="00B0F0"/>
                </a:solidFill>
              </a:rPr>
              <a:t>tư</a:t>
            </a:r>
            <a:r>
              <a:rPr lang="en-US" sz="2800" b="1" dirty="0">
                <a:solidFill>
                  <a:srgbClr val="00B0F0"/>
                </a:solidFill>
              </a:rPr>
              <a:t> </a:t>
            </a:r>
            <a:r>
              <a:rPr lang="en-US" sz="2800" b="1" dirty="0" err="1">
                <a:solidFill>
                  <a:srgbClr val="00B0F0"/>
                </a:solidFill>
              </a:rPr>
              <a:t>nước</a:t>
            </a:r>
            <a:r>
              <a:rPr lang="en-US" sz="2800" b="1" dirty="0">
                <a:solidFill>
                  <a:srgbClr val="00B0F0"/>
                </a:solidFill>
              </a:rPr>
              <a:t> </a:t>
            </a:r>
            <a:r>
              <a:rPr lang="en-US" sz="2800" b="1" dirty="0" err="1">
                <a:solidFill>
                  <a:srgbClr val="00B0F0"/>
                </a:solidFill>
              </a:rPr>
              <a:t>ngoài</a:t>
            </a:r>
            <a:r>
              <a:rPr lang="en-US" sz="2800" b="1" dirty="0">
                <a:solidFill>
                  <a:srgbClr val="00B0F0"/>
                </a:solidFill>
              </a:rPr>
              <a:t> </a:t>
            </a:r>
            <a:r>
              <a:rPr lang="en-US" sz="2800" b="1" dirty="0" err="1">
                <a:solidFill>
                  <a:srgbClr val="00B0F0"/>
                </a:solidFill>
              </a:rPr>
              <a:t>ra</a:t>
            </a:r>
            <a:r>
              <a:rPr lang="en-US" sz="2800" b="1" dirty="0">
                <a:solidFill>
                  <a:srgbClr val="00B0F0"/>
                </a:solidFill>
              </a:rPr>
              <a:t> </a:t>
            </a:r>
            <a:r>
              <a:rPr lang="en-US" sz="2800" b="1" dirty="0" err="1">
                <a:solidFill>
                  <a:srgbClr val="00B0F0"/>
                </a:solidFill>
              </a:rPr>
              <a:t>nước</a:t>
            </a:r>
            <a:r>
              <a:rPr lang="en-US" sz="2800" b="1" dirty="0">
                <a:solidFill>
                  <a:srgbClr val="00B0F0"/>
                </a:solidFill>
              </a:rPr>
              <a:t> </a:t>
            </a:r>
            <a:r>
              <a:rPr lang="en-US" sz="2800" b="1" dirty="0" err="1">
                <a:solidFill>
                  <a:srgbClr val="00B0F0"/>
                </a:solidFill>
              </a:rPr>
              <a:t>ngoài</a:t>
            </a:r>
            <a:endParaRPr lang="en-US" sz="2800" b="1" dirty="0">
              <a:solidFill>
                <a:srgbClr val="00B0F0"/>
              </a:solidFill>
            </a:endParaRPr>
          </a:p>
          <a:p>
            <a:pPr algn="just">
              <a:defRPr/>
            </a:pPr>
            <a:endParaRPr lang="en-US" sz="2800" b="1" dirty="0"/>
          </a:p>
          <a:p>
            <a:pPr algn="just">
              <a:buFont typeface="Wingdings" panose="05000000000000000000" pitchFamily="2" charset="2"/>
              <a:buNone/>
              <a:defRPr/>
            </a:pPr>
            <a:r>
              <a:rPr lang="en-US" sz="2800" b="1" dirty="0"/>
              <a:t>	</a:t>
            </a:r>
            <a:r>
              <a:rPr lang="en-US" sz="2800" b="1" dirty="0" err="1"/>
              <a:t>Sau</a:t>
            </a:r>
            <a:r>
              <a:rPr lang="en-US" sz="2800" b="1" dirty="0"/>
              <a:t> </a:t>
            </a:r>
            <a:r>
              <a:rPr lang="en-US" sz="2800" b="1" dirty="0" err="1"/>
              <a:t>khi</a:t>
            </a:r>
            <a:r>
              <a:rPr lang="en-US" sz="2800" b="1" dirty="0"/>
              <a:t> </a:t>
            </a:r>
            <a:r>
              <a:rPr lang="en-US" sz="2800" b="1" dirty="0" err="1"/>
              <a:t>thực</a:t>
            </a:r>
            <a:r>
              <a:rPr lang="en-US" sz="2800" b="1" dirty="0"/>
              <a:t> </a:t>
            </a:r>
            <a:r>
              <a:rPr lang="en-US" sz="2800" b="1" dirty="0" err="1"/>
              <a:t>hiện</a:t>
            </a:r>
            <a:r>
              <a:rPr lang="en-US" sz="2800" b="1" dirty="0"/>
              <a:t> </a:t>
            </a:r>
            <a:r>
              <a:rPr lang="en-US" sz="2800" b="1" dirty="0" err="1"/>
              <a:t>đầy</a:t>
            </a:r>
            <a:r>
              <a:rPr lang="en-US" sz="2800" b="1" dirty="0"/>
              <a:t> </a:t>
            </a:r>
            <a:r>
              <a:rPr lang="en-US" sz="2800" b="1" dirty="0" err="1"/>
              <a:t>đủ</a:t>
            </a:r>
            <a:r>
              <a:rPr lang="en-US" sz="2800" b="1" dirty="0"/>
              <a:t> </a:t>
            </a:r>
            <a:r>
              <a:rPr lang="en-US" sz="2800" b="1" dirty="0" err="1"/>
              <a:t>nghĩa</a:t>
            </a:r>
            <a:r>
              <a:rPr lang="en-US" sz="2800" b="1" dirty="0"/>
              <a:t> </a:t>
            </a:r>
            <a:r>
              <a:rPr lang="en-US" sz="2800" b="1" dirty="0" err="1"/>
              <a:t>vụ</a:t>
            </a:r>
            <a:r>
              <a:rPr lang="en-US" sz="2800" b="1" dirty="0"/>
              <a:t> </a:t>
            </a:r>
            <a:r>
              <a:rPr lang="en-US" sz="2800" b="1" dirty="0" err="1"/>
              <a:t>tài</a:t>
            </a:r>
            <a:r>
              <a:rPr lang="en-US" sz="2800" b="1" dirty="0"/>
              <a:t> </a:t>
            </a:r>
            <a:r>
              <a:rPr lang="en-US" sz="2800" b="1" dirty="0" err="1"/>
              <a:t>chính</a:t>
            </a:r>
            <a:r>
              <a:rPr lang="en-US" sz="2800" b="1" dirty="0"/>
              <a:t> </a:t>
            </a:r>
            <a:r>
              <a:rPr lang="en-US" sz="2800" b="1" dirty="0" err="1"/>
              <a:t>đối</a:t>
            </a:r>
            <a:r>
              <a:rPr lang="en-US" sz="2800" b="1" dirty="0"/>
              <a:t> </a:t>
            </a:r>
            <a:r>
              <a:rPr lang="en-US" sz="2800" b="1" dirty="0" err="1"/>
              <a:t>với</a:t>
            </a:r>
            <a:r>
              <a:rPr lang="en-US" sz="2800" b="1" dirty="0"/>
              <a:t> </a:t>
            </a:r>
            <a:r>
              <a:rPr lang="en-US" sz="2800" b="1" dirty="0" err="1"/>
              <a:t>Nhà</a:t>
            </a:r>
            <a:r>
              <a:rPr lang="en-US" sz="2800" b="1" dirty="0"/>
              <a:t> </a:t>
            </a:r>
            <a:r>
              <a:rPr lang="en-US" sz="2800" b="1" dirty="0" err="1"/>
              <a:t>nước</a:t>
            </a:r>
            <a:r>
              <a:rPr lang="en-US" sz="2800" b="1" dirty="0"/>
              <a:t> </a:t>
            </a:r>
            <a:r>
              <a:rPr lang="en-US" sz="2800" b="1" dirty="0" err="1"/>
              <a:t>Việt</a:t>
            </a:r>
            <a:r>
              <a:rPr lang="en-US" sz="2800" b="1" dirty="0"/>
              <a:t> Nam, NĐT </a:t>
            </a:r>
            <a:r>
              <a:rPr lang="en-US" sz="2800" b="1" dirty="0" err="1"/>
              <a:t>nước</a:t>
            </a:r>
            <a:r>
              <a:rPr lang="en-US" sz="2800" b="1" dirty="0"/>
              <a:t> </a:t>
            </a:r>
            <a:r>
              <a:rPr lang="en-US" sz="2800" b="1" dirty="0" err="1"/>
              <a:t>ngoài</a:t>
            </a:r>
            <a:r>
              <a:rPr lang="en-US" sz="2800" b="1" dirty="0"/>
              <a:t> </a:t>
            </a:r>
            <a:r>
              <a:rPr lang="en-US" sz="2800" b="1" dirty="0" err="1">
                <a:solidFill>
                  <a:srgbClr val="FF0000"/>
                </a:solidFill>
              </a:rPr>
              <a:t>được</a:t>
            </a:r>
            <a:r>
              <a:rPr lang="en-US" sz="2800" b="1" dirty="0">
                <a:solidFill>
                  <a:srgbClr val="FF0000"/>
                </a:solidFill>
              </a:rPr>
              <a:t> </a:t>
            </a:r>
            <a:r>
              <a:rPr lang="en-US" sz="2800" b="1" dirty="0" err="1">
                <a:solidFill>
                  <a:srgbClr val="FF0000"/>
                </a:solidFill>
              </a:rPr>
              <a:t>chuyển</a:t>
            </a:r>
            <a:r>
              <a:rPr lang="en-US" sz="2800" b="1" dirty="0">
                <a:solidFill>
                  <a:srgbClr val="FF0000"/>
                </a:solidFill>
              </a:rPr>
              <a:t> </a:t>
            </a:r>
            <a:r>
              <a:rPr lang="en-US" sz="2800" b="1" dirty="0" err="1">
                <a:solidFill>
                  <a:srgbClr val="FF0000"/>
                </a:solidFill>
              </a:rPr>
              <a:t>ra</a:t>
            </a:r>
            <a:r>
              <a:rPr lang="en-US" sz="2800" b="1" dirty="0">
                <a:solidFill>
                  <a:srgbClr val="FF0000"/>
                </a:solidFill>
              </a:rPr>
              <a:t> </a:t>
            </a:r>
            <a:r>
              <a:rPr lang="en-US" sz="2800" b="1" dirty="0" err="1">
                <a:solidFill>
                  <a:srgbClr val="FF0000"/>
                </a:solidFill>
              </a:rPr>
              <a:t>nước</a:t>
            </a:r>
            <a:r>
              <a:rPr lang="en-US" sz="2800" b="1" dirty="0">
                <a:solidFill>
                  <a:srgbClr val="FF0000"/>
                </a:solidFill>
              </a:rPr>
              <a:t> </a:t>
            </a:r>
            <a:r>
              <a:rPr lang="en-US" sz="2800" b="1" dirty="0" err="1">
                <a:solidFill>
                  <a:srgbClr val="FF0000"/>
                </a:solidFill>
              </a:rPr>
              <a:t>ngoài</a:t>
            </a:r>
            <a:r>
              <a:rPr lang="en-US" sz="2800" b="1" dirty="0"/>
              <a:t> </a:t>
            </a:r>
            <a:r>
              <a:rPr lang="en-US" sz="2800" b="1" dirty="0" err="1"/>
              <a:t>các</a:t>
            </a:r>
            <a:r>
              <a:rPr lang="en-US" sz="2800" b="1" dirty="0"/>
              <a:t> </a:t>
            </a:r>
            <a:r>
              <a:rPr lang="en-US" sz="2800" b="1" dirty="0" err="1"/>
              <a:t>tài</a:t>
            </a:r>
            <a:r>
              <a:rPr lang="en-US" sz="2800" b="1" dirty="0"/>
              <a:t> </a:t>
            </a:r>
            <a:r>
              <a:rPr lang="en-US" sz="2800" b="1" dirty="0" err="1"/>
              <a:t>sản</a:t>
            </a:r>
            <a:r>
              <a:rPr lang="en-US" sz="2800" b="1" dirty="0"/>
              <a:t> </a:t>
            </a:r>
            <a:r>
              <a:rPr lang="en-US" sz="2800" b="1" dirty="0" err="1"/>
              <a:t>sau</a:t>
            </a:r>
            <a:r>
              <a:rPr lang="en-US" sz="2800" b="1" dirty="0"/>
              <a:t> </a:t>
            </a:r>
            <a:r>
              <a:rPr lang="en-US" sz="2800" b="1" dirty="0" err="1"/>
              <a:t>đây</a:t>
            </a:r>
            <a:r>
              <a:rPr lang="en-US" sz="2800" b="1" dirty="0"/>
              <a:t>:</a:t>
            </a:r>
          </a:p>
          <a:p>
            <a:pPr algn="just">
              <a:defRPr/>
            </a:pPr>
            <a:endParaRPr lang="pt-BR" sz="2800" b="1" dirty="0"/>
          </a:p>
          <a:p>
            <a:pPr algn="just">
              <a:defRPr/>
            </a:pPr>
            <a:r>
              <a:rPr lang="pt-BR" sz="2800" b="1" dirty="0"/>
              <a:t>1. Vốn đầu tư, các khoản thanh lý đầu tư;</a:t>
            </a:r>
            <a:endParaRPr lang="en-US" sz="2800" b="1" dirty="0"/>
          </a:p>
          <a:p>
            <a:pPr algn="just">
              <a:defRPr/>
            </a:pPr>
            <a:endParaRPr lang="pt-BR" sz="2800" b="1" dirty="0"/>
          </a:p>
          <a:p>
            <a:pPr algn="just">
              <a:defRPr/>
            </a:pPr>
            <a:r>
              <a:rPr lang="pt-BR" sz="2800" b="1" dirty="0"/>
              <a:t>2. Thu nhập từ hoạt động đầu tư kinh doanh;</a:t>
            </a:r>
            <a:endParaRPr lang="en-US" sz="2800" b="1" dirty="0"/>
          </a:p>
          <a:p>
            <a:pPr algn="just">
              <a:defRPr/>
            </a:pPr>
            <a:endParaRPr lang="pt-BR" sz="2800" b="1" dirty="0"/>
          </a:p>
          <a:p>
            <a:pPr algn="just">
              <a:defRPr/>
            </a:pPr>
            <a:r>
              <a:rPr lang="pt-BR" sz="2800" b="1" dirty="0"/>
              <a:t>3. Tiền và tài sản khác thuộc sở hữu hợp pháp của nhà đầu tư.</a:t>
            </a:r>
            <a:endParaRPr lang="en-US" sz="2800" b="1" dirty="0"/>
          </a:p>
        </p:txBody>
      </p:sp>
      <p:sp>
        <p:nvSpPr>
          <p:cNvPr id="83971" name="Title 1"/>
          <p:cNvSpPr>
            <a:spLocks noGrp="1"/>
          </p:cNvSpPr>
          <p:nvPr>
            <p:ph type="title"/>
          </p:nvPr>
        </p:nvSpPr>
        <p:spPr/>
        <p:txBody>
          <a:body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a:p>
        </p:txBody>
      </p:sp>
      <p:sp>
        <p:nvSpPr>
          <p:cNvPr id="11267" name="Content Placeholder 2"/>
          <p:cNvSpPr>
            <a:spLocks noGrp="1"/>
          </p:cNvSpPr>
          <p:nvPr>
            <p:ph idx="1"/>
          </p:nvPr>
        </p:nvSpPr>
        <p:spPr>
          <a:xfrm>
            <a:off x="0" y="0"/>
            <a:ext cx="8955088" cy="6132513"/>
          </a:xfrm>
        </p:spPr>
        <p:txBody>
          <a:bodyPr/>
          <a:lstStyle/>
          <a:p>
            <a:pPr algn="just"/>
            <a:r>
              <a:rPr lang="vi-VN" altLang="en-US" sz="2200" b="1">
                <a:latin typeface="Times New Roman" panose="02020603050405020304" pitchFamily="18" charset="0"/>
                <a:cs typeface="Times New Roman" panose="02020603050405020304" pitchFamily="18" charset="0"/>
              </a:rPr>
              <a:t>Thông tư </a:t>
            </a:r>
            <a:r>
              <a:rPr lang="vi-VN" altLang="en-US" sz="2200" b="1">
                <a:latin typeface="Times New Roman" panose="02020603050405020304" pitchFamily="18" charset="0"/>
                <a:cs typeface="Times New Roman" panose="02020603050405020304" pitchFamily="18" charset="0"/>
                <a:hlinkClick r:id="rId2"/>
              </a:rPr>
              <a:t>10/2016/TT-NHNN</a:t>
            </a:r>
            <a:r>
              <a:rPr lang="vi-VN" altLang="en-US" sz="2200" b="1">
                <a:latin typeface="Times New Roman" panose="02020603050405020304" pitchFamily="18" charset="0"/>
                <a:cs typeface="Times New Roman" panose="02020603050405020304" pitchFamily="18" charset="0"/>
              </a:rPr>
              <a:t> hướng dẫn một số điều của Nghị định </a:t>
            </a:r>
            <a:r>
              <a:rPr lang="vi-VN" altLang="en-US" sz="2200" b="1">
                <a:latin typeface="Times New Roman" panose="02020603050405020304" pitchFamily="18" charset="0"/>
                <a:cs typeface="Times New Roman" panose="02020603050405020304" pitchFamily="18" charset="0"/>
                <a:hlinkClick r:id="rId3"/>
              </a:rPr>
              <a:t>135/2015/NĐ-CP</a:t>
            </a:r>
            <a:r>
              <a:rPr lang="vi-VN" altLang="en-US" sz="2200" b="1">
                <a:latin typeface="Times New Roman" panose="02020603050405020304" pitchFamily="18" charset="0"/>
                <a:cs typeface="Times New Roman" panose="02020603050405020304" pitchFamily="18" charset="0"/>
              </a:rPr>
              <a:t> về đầu tư gián tiếp ra nước ngoài,</a:t>
            </a:r>
            <a:endParaRPr lang="en-US" altLang="en-US" sz="2200" b="1">
              <a:latin typeface="Times New Roman" panose="02020603050405020304" pitchFamily="18" charset="0"/>
              <a:cs typeface="Times New Roman" panose="02020603050405020304" pitchFamily="18" charset="0"/>
            </a:endParaRPr>
          </a:p>
          <a:p>
            <a:pPr algn="just"/>
            <a:r>
              <a:rPr lang="vi-VN" altLang="en-US" sz="2200" b="1">
                <a:latin typeface="Times New Roman" panose="02020603050405020304" pitchFamily="18" charset="0"/>
                <a:cs typeface="Times New Roman" panose="02020603050405020304" pitchFamily="18" charset="0"/>
              </a:rPr>
              <a:t>Thông tư 38/2015/TT-BCT về đầu tư theo hình thức đối tác công tư thuộc phạm vi quản lý của Bộ Công thương</a:t>
            </a:r>
            <a:endParaRPr lang="en-US" altLang="en-US" sz="2200" b="1">
              <a:latin typeface="Times New Roman" panose="02020603050405020304" pitchFamily="18" charset="0"/>
              <a:cs typeface="Times New Roman" panose="02020603050405020304" pitchFamily="18" charset="0"/>
            </a:endParaRPr>
          </a:p>
          <a:p>
            <a:pPr algn="just"/>
            <a:r>
              <a:rPr lang="vi-VN" altLang="en-US" sz="2200" b="1">
                <a:latin typeface="Times New Roman" panose="02020603050405020304" pitchFamily="18" charset="0"/>
                <a:cs typeface="Times New Roman" panose="02020603050405020304" pitchFamily="18" charset="0"/>
              </a:rPr>
              <a:t>Thông tư 123/2015/TT-BTC của Bộ Tài chính về việc hướng dẫn hoạt động đầu tư nước ngoài trên thị trường chứng khoán Việt Nam</a:t>
            </a:r>
            <a:endParaRPr lang="en-US" altLang="en-US" sz="2200" b="1">
              <a:latin typeface="Times New Roman" panose="02020603050405020304" pitchFamily="18" charset="0"/>
              <a:cs typeface="Times New Roman" panose="02020603050405020304" pitchFamily="18" charset="0"/>
            </a:endParaRPr>
          </a:p>
          <a:p>
            <a:pPr algn="just"/>
            <a:r>
              <a:rPr lang="vi-VN" altLang="en-US" sz="2200" b="1">
                <a:latin typeface="Times New Roman" panose="02020603050405020304" pitchFamily="18" charset="0"/>
                <a:cs typeface="Times New Roman" panose="02020603050405020304" pitchFamily="18" charset="0"/>
              </a:rPr>
              <a:t>Quyết định số 23/2015/QĐ-TTg quy định cơ chế nhà nước thanh toán bằng quỹ đất cho nhà đầu tư khi thực hiện dự án đầu tư xây dựng theo hình thức BT</a:t>
            </a:r>
            <a:endParaRPr lang="en-US" altLang="en-US" sz="2200" b="1">
              <a:latin typeface="Times New Roman" panose="02020603050405020304" pitchFamily="18" charset="0"/>
              <a:cs typeface="Times New Roman" panose="02020603050405020304" pitchFamily="18" charset="0"/>
            </a:endParaRPr>
          </a:p>
          <a:p>
            <a:pPr algn="just"/>
            <a:r>
              <a:rPr lang="vi-VN" altLang="en-US" sz="2200" b="1">
                <a:latin typeface="Times New Roman" panose="02020603050405020304" pitchFamily="18" charset="0"/>
                <a:cs typeface="Times New Roman" panose="02020603050405020304" pitchFamily="18" charset="0"/>
              </a:rPr>
              <a:t>Thông tư số 183/2015/TT-BTC hướng dẫn thực hiện thanh toán bằng quỹ đất cho Nhà đầu tư thực hiện dự án đầu tư xây dựng theo hình thức xây dựng - chuyển giao (BT)</a:t>
            </a:r>
            <a:endParaRPr lang="en-US" altLang="en-US" sz="2200" b="1">
              <a:latin typeface="Times New Roman" panose="02020603050405020304" pitchFamily="18" charset="0"/>
              <a:cs typeface="Times New Roman" panose="02020603050405020304" pitchFamily="18" charset="0"/>
            </a:endParaRPr>
          </a:p>
          <a:p>
            <a:pPr algn="just"/>
            <a:r>
              <a:rPr lang="vi-VN" altLang="en-US" sz="2200" b="1">
                <a:latin typeface="Times New Roman" panose="02020603050405020304" pitchFamily="18" charset="0"/>
                <a:cs typeface="Times New Roman" panose="02020603050405020304" pitchFamily="18" charset="0"/>
              </a:rPr>
              <a:t>Thông tư 16/2015/TT-BKHĐT về biểu mẫu thực hiện thủ tục đầu tư và báo cáo hoạt động đầu tư</a:t>
            </a:r>
            <a:endParaRPr lang="en-US" altLang="en-US" sz="2200" b="1">
              <a:latin typeface="Times New Roman" panose="02020603050405020304" pitchFamily="18" charset="0"/>
              <a:cs typeface="Times New Roman" panose="02020603050405020304" pitchFamily="18" charset="0"/>
              <a:hlinkClick r:id="rId4"/>
            </a:endParaRPr>
          </a:p>
          <a:p>
            <a:pPr algn="just"/>
            <a:r>
              <a:rPr lang="vi-VN" altLang="en-US" sz="2200" b="1">
                <a:latin typeface="Times New Roman" panose="02020603050405020304" pitchFamily="18" charset="0"/>
                <a:cs typeface="Times New Roman" panose="02020603050405020304" pitchFamily="18" charset="0"/>
              </a:rPr>
              <a:t>Thông tư số</a:t>
            </a:r>
            <a:r>
              <a:rPr lang="vi-VN" altLang="en-US" sz="2200">
                <a:latin typeface="Times New Roman" panose="02020603050405020304" pitchFamily="18" charset="0"/>
                <a:cs typeface="Times New Roman" panose="02020603050405020304" pitchFamily="18" charset="0"/>
              </a:rPr>
              <a:t> </a:t>
            </a:r>
            <a:r>
              <a:rPr lang="vi-VN" altLang="en-US" sz="2200" b="1">
                <a:latin typeface="Times New Roman" panose="02020603050405020304" pitchFamily="18" charset="0"/>
                <a:cs typeface="Times New Roman" panose="02020603050405020304" pitchFamily="18" charset="0"/>
              </a:rPr>
              <a:t>09/2015/TT-BKHĐT ngày 23/10/2015 ban hành mẫu văn bản thực hiện thủ tục đầu tư ra nước ngoài </a:t>
            </a:r>
            <a:endParaRPr lang="en-US" altLang="en-US" sz="2200" b="1">
              <a:latin typeface="Times New Roman" panose="02020603050405020304" pitchFamily="18" charset="0"/>
              <a:cs typeface="Times New Roman" panose="02020603050405020304" pitchFamily="18" charset="0"/>
            </a:endParaRPr>
          </a:p>
          <a:p>
            <a:pPr algn="just"/>
            <a:r>
              <a:rPr lang="vi-VN" altLang="en-US" sz="2200" b="1">
                <a:latin typeface="Times New Roman" panose="02020603050405020304" pitchFamily="18" charset="0"/>
                <a:cs typeface="Times New Roman" panose="02020603050405020304" pitchFamily="18" charset="0"/>
              </a:rPr>
              <a:t>Quyết định</a:t>
            </a:r>
            <a:r>
              <a:rPr lang="vi-VN" altLang="en-US" sz="2200">
                <a:latin typeface="Times New Roman" panose="02020603050405020304" pitchFamily="18" charset="0"/>
                <a:cs typeface="Times New Roman" panose="02020603050405020304" pitchFamily="18" charset="0"/>
              </a:rPr>
              <a:t> số </a:t>
            </a:r>
            <a:r>
              <a:rPr lang="vi-VN" altLang="en-US" sz="2200" b="1">
                <a:latin typeface="Times New Roman" panose="02020603050405020304" pitchFamily="18" charset="0"/>
                <a:cs typeface="Times New Roman" panose="02020603050405020304" pitchFamily="18" charset="0"/>
              </a:rPr>
              <a:t>19/2015</a:t>
            </a:r>
            <a:r>
              <a:rPr lang="vi-VN" altLang="en-US" sz="2200">
                <a:latin typeface="Times New Roman" panose="02020603050405020304" pitchFamily="18" charset="0"/>
                <a:cs typeface="Times New Roman" panose="02020603050405020304" pitchFamily="18" charset="0"/>
              </a:rPr>
              <a:t>/</a:t>
            </a:r>
            <a:r>
              <a:rPr lang="vi-VN" altLang="en-US" sz="2200" b="1">
                <a:latin typeface="Times New Roman" panose="02020603050405020304" pitchFamily="18" charset="0"/>
                <a:cs typeface="Times New Roman" panose="02020603050405020304" pitchFamily="18" charset="0"/>
              </a:rPr>
              <a:t>QĐ</a:t>
            </a:r>
            <a:r>
              <a:rPr lang="vi-VN" altLang="en-US" sz="2200">
                <a:latin typeface="Times New Roman" panose="02020603050405020304" pitchFamily="18" charset="0"/>
                <a:cs typeface="Times New Roman" panose="02020603050405020304" pitchFamily="18" charset="0"/>
              </a:rPr>
              <a:t>-</a:t>
            </a:r>
            <a:r>
              <a:rPr lang="vi-VN" altLang="en-US" sz="2200" b="1">
                <a:latin typeface="Times New Roman" panose="02020603050405020304" pitchFamily="18" charset="0"/>
                <a:cs typeface="Times New Roman" panose="02020603050405020304" pitchFamily="18" charset="0"/>
              </a:rPr>
              <a:t>TTg</a:t>
            </a:r>
            <a:r>
              <a:rPr lang="vi-VN" altLang="en-US" sz="2200">
                <a:latin typeface="Times New Roman" panose="02020603050405020304" pitchFamily="18" charset="0"/>
                <a:cs typeface="Times New Roman" panose="02020603050405020304" pitchFamily="18" charset="0"/>
              </a:rPr>
              <a:t>  </a:t>
            </a:r>
            <a:r>
              <a:rPr lang="vi-VN" altLang="en-US" sz="2200" b="1">
                <a:latin typeface="Times New Roman" panose="02020603050405020304" pitchFamily="18" charset="0"/>
                <a:cs typeface="Times New Roman" panose="02020603050405020304" pitchFamily="18" charset="0"/>
              </a:rPr>
              <a:t>Quy định tiêu chí xác định doanh nghiệp công nghệ cao</a:t>
            </a:r>
          </a:p>
          <a:p>
            <a:pPr algn="just"/>
            <a:endParaRPr lang="en-US" altLang="en-US" sz="1700" b="1"/>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en-US" altLang="en-US"/>
          </a:p>
        </p:txBody>
      </p:sp>
      <p:sp>
        <p:nvSpPr>
          <p:cNvPr id="11267" name="Content Placeholder 2"/>
          <p:cNvSpPr>
            <a:spLocks noGrp="1"/>
          </p:cNvSpPr>
          <p:nvPr>
            <p:ph idx="1"/>
          </p:nvPr>
        </p:nvSpPr>
        <p:spPr>
          <a:xfrm>
            <a:off x="0" y="228600"/>
            <a:ext cx="8955088" cy="5903913"/>
          </a:xfrm>
        </p:spPr>
        <p:txBody>
          <a:bodyPr/>
          <a:lstStyle/>
          <a:p>
            <a:pPr marL="0" indent="0" algn="just">
              <a:buFontTx/>
              <a:buChar char="-"/>
              <a:defRPr/>
            </a:pPr>
            <a:r>
              <a:rPr lang="pt-BR" b="1" dirty="0">
                <a:solidFill>
                  <a:srgbClr val="FF0000"/>
                </a:solidFill>
              </a:rPr>
              <a:t>Điều 12. Bảo lãnh của Chính phủ đối với một số dự án quan trọng</a:t>
            </a:r>
          </a:p>
          <a:p>
            <a:pPr marL="0" indent="0" algn="just">
              <a:buFontTx/>
              <a:buChar char="-"/>
              <a:defRPr/>
            </a:pPr>
            <a:endParaRPr lang="en-US" b="1" dirty="0">
              <a:solidFill>
                <a:srgbClr val="FF0000"/>
              </a:solidFill>
            </a:endParaRPr>
          </a:p>
          <a:p>
            <a:pPr marL="0" indent="0" algn="just">
              <a:buFontTx/>
              <a:buChar char="-"/>
              <a:defRPr/>
            </a:pPr>
            <a:endParaRPr lang="en-US" b="1" dirty="0">
              <a:solidFill>
                <a:srgbClr val="FF0000"/>
              </a:solidFill>
            </a:endParaRPr>
          </a:p>
          <a:p>
            <a:pPr marL="0" indent="0" algn="just">
              <a:buFontTx/>
              <a:buChar char="-"/>
              <a:defRPr/>
            </a:pPr>
            <a:r>
              <a:rPr lang="en-US" b="1" dirty="0" err="1">
                <a:solidFill>
                  <a:srgbClr val="FF0000"/>
                </a:solidFill>
              </a:rPr>
              <a:t>Điều</a:t>
            </a:r>
            <a:r>
              <a:rPr lang="en-US" b="1" dirty="0">
                <a:solidFill>
                  <a:srgbClr val="FF0000"/>
                </a:solidFill>
              </a:rPr>
              <a:t> 13. </a:t>
            </a:r>
            <a:r>
              <a:rPr lang="en-US" b="1" dirty="0" err="1">
                <a:solidFill>
                  <a:srgbClr val="FF0000"/>
                </a:solidFill>
              </a:rPr>
              <a:t>Bảo</a:t>
            </a:r>
            <a:r>
              <a:rPr lang="en-US" b="1" dirty="0">
                <a:solidFill>
                  <a:srgbClr val="FF0000"/>
                </a:solidFill>
              </a:rPr>
              <a:t> </a:t>
            </a:r>
            <a:r>
              <a:rPr lang="en-US" b="1" dirty="0" err="1">
                <a:solidFill>
                  <a:srgbClr val="FF0000"/>
                </a:solidFill>
              </a:rPr>
              <a:t>đảm</a:t>
            </a:r>
            <a:r>
              <a:rPr lang="en-US" b="1" dirty="0">
                <a:solidFill>
                  <a:srgbClr val="FF0000"/>
                </a:solidFill>
              </a:rPr>
              <a:t> </a:t>
            </a:r>
            <a:r>
              <a:rPr lang="en-US" b="1" dirty="0" err="1">
                <a:solidFill>
                  <a:srgbClr val="FF0000"/>
                </a:solidFill>
              </a:rPr>
              <a:t>đầu</a:t>
            </a:r>
            <a:r>
              <a:rPr lang="en-US" b="1" dirty="0">
                <a:solidFill>
                  <a:srgbClr val="FF0000"/>
                </a:solidFill>
              </a:rPr>
              <a:t> </a:t>
            </a:r>
            <a:r>
              <a:rPr lang="en-US" b="1" dirty="0" err="1">
                <a:solidFill>
                  <a:srgbClr val="FF0000"/>
                </a:solidFill>
              </a:rPr>
              <a:t>tư</a:t>
            </a:r>
            <a:r>
              <a:rPr lang="en-US" b="1" dirty="0">
                <a:solidFill>
                  <a:srgbClr val="FF0000"/>
                </a:solidFill>
              </a:rPr>
              <a:t> </a:t>
            </a:r>
            <a:r>
              <a:rPr lang="en-US" b="1" dirty="0" err="1">
                <a:solidFill>
                  <a:srgbClr val="FF0000"/>
                </a:solidFill>
              </a:rPr>
              <a:t>kinh</a:t>
            </a:r>
            <a:r>
              <a:rPr lang="en-US" b="1" dirty="0">
                <a:solidFill>
                  <a:srgbClr val="FF0000"/>
                </a:solidFill>
              </a:rPr>
              <a:t> </a:t>
            </a:r>
            <a:r>
              <a:rPr lang="en-US" b="1" dirty="0" err="1">
                <a:solidFill>
                  <a:srgbClr val="FF0000"/>
                </a:solidFill>
              </a:rPr>
              <a:t>doanh</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trường</a:t>
            </a:r>
            <a:r>
              <a:rPr lang="en-US" b="1" dirty="0">
                <a:solidFill>
                  <a:srgbClr val="FF0000"/>
                </a:solidFill>
              </a:rPr>
              <a:t> </a:t>
            </a:r>
            <a:r>
              <a:rPr lang="en-US" b="1" dirty="0" err="1">
                <a:solidFill>
                  <a:srgbClr val="FF0000"/>
                </a:solidFill>
              </a:rPr>
              <a:t>hợp</a:t>
            </a:r>
            <a:r>
              <a:rPr lang="en-US" b="1" dirty="0">
                <a:solidFill>
                  <a:srgbClr val="FF0000"/>
                </a:solidFill>
              </a:rPr>
              <a:t> </a:t>
            </a:r>
            <a:r>
              <a:rPr lang="en-US" b="1" dirty="0" err="1">
                <a:solidFill>
                  <a:srgbClr val="FF0000"/>
                </a:solidFill>
              </a:rPr>
              <a:t>thay</a:t>
            </a:r>
            <a:r>
              <a:rPr lang="en-US" b="1" dirty="0">
                <a:solidFill>
                  <a:srgbClr val="FF0000"/>
                </a:solidFill>
              </a:rPr>
              <a:t> </a:t>
            </a:r>
            <a:r>
              <a:rPr lang="en-US" b="1" dirty="0" err="1">
                <a:solidFill>
                  <a:srgbClr val="FF0000"/>
                </a:solidFill>
              </a:rPr>
              <a:t>đổi</a:t>
            </a:r>
            <a:r>
              <a:rPr lang="en-US" b="1" dirty="0">
                <a:solidFill>
                  <a:srgbClr val="FF0000"/>
                </a:solidFill>
              </a:rPr>
              <a:t> </a:t>
            </a:r>
            <a:r>
              <a:rPr lang="en-US" b="1" dirty="0" err="1">
                <a:solidFill>
                  <a:srgbClr val="FF0000"/>
                </a:solidFill>
              </a:rPr>
              <a:t>pháp</a:t>
            </a:r>
            <a:r>
              <a:rPr lang="en-US" b="1" dirty="0">
                <a:solidFill>
                  <a:srgbClr val="FF0000"/>
                </a:solidFill>
              </a:rPr>
              <a:t> </a:t>
            </a:r>
            <a:r>
              <a:rPr lang="en-US" b="1" dirty="0" err="1">
                <a:solidFill>
                  <a:srgbClr val="FF0000"/>
                </a:solidFill>
              </a:rPr>
              <a:t>luật</a:t>
            </a:r>
            <a:endParaRPr lang="en-US" b="1" dirty="0">
              <a:solidFill>
                <a:srgbClr val="FF0000"/>
              </a:solidFill>
            </a:endParaRPr>
          </a:p>
          <a:p>
            <a:pPr marL="0" indent="0" algn="just">
              <a:buFontTx/>
              <a:buChar char="-"/>
              <a:defRPr/>
            </a:pPr>
            <a:endParaRPr lang="en-US" b="1" dirty="0">
              <a:solidFill>
                <a:srgbClr val="FF0000"/>
              </a:solidFill>
            </a:endParaRPr>
          </a:p>
          <a:p>
            <a:pPr marL="0" indent="0" algn="just">
              <a:buFontTx/>
              <a:buChar char="-"/>
              <a:defRPr/>
            </a:pPr>
            <a:r>
              <a:rPr lang="en-US" b="1" dirty="0" err="1">
                <a:solidFill>
                  <a:srgbClr val="FF0000"/>
                </a:solidFill>
              </a:rPr>
              <a:t>Điều</a:t>
            </a:r>
            <a:r>
              <a:rPr lang="en-US" b="1" dirty="0">
                <a:solidFill>
                  <a:srgbClr val="FF0000"/>
                </a:solidFill>
              </a:rPr>
              <a:t> 14. </a:t>
            </a:r>
            <a:r>
              <a:rPr lang="en-US" b="1" dirty="0" err="1">
                <a:solidFill>
                  <a:srgbClr val="FF0000"/>
                </a:solidFill>
              </a:rPr>
              <a:t>Giải</a:t>
            </a:r>
            <a:r>
              <a:rPr lang="en-US" b="1" dirty="0">
                <a:solidFill>
                  <a:srgbClr val="FF0000"/>
                </a:solidFill>
              </a:rPr>
              <a:t> </a:t>
            </a:r>
            <a:r>
              <a:rPr lang="en-US" b="1" dirty="0" err="1">
                <a:solidFill>
                  <a:srgbClr val="FF0000"/>
                </a:solidFill>
              </a:rPr>
              <a:t>quyết</a:t>
            </a:r>
            <a:r>
              <a:rPr lang="en-US" b="1" dirty="0">
                <a:solidFill>
                  <a:srgbClr val="FF0000"/>
                </a:solidFill>
              </a:rPr>
              <a:t> </a:t>
            </a:r>
            <a:r>
              <a:rPr lang="en-US" b="1" dirty="0" err="1">
                <a:solidFill>
                  <a:srgbClr val="FF0000"/>
                </a:solidFill>
              </a:rPr>
              <a:t>tranh</a:t>
            </a:r>
            <a:r>
              <a:rPr lang="en-US" b="1" dirty="0">
                <a:solidFill>
                  <a:srgbClr val="FF0000"/>
                </a:solidFill>
              </a:rPr>
              <a:t> </a:t>
            </a:r>
            <a:r>
              <a:rPr lang="en-US" b="1" dirty="0" err="1">
                <a:solidFill>
                  <a:srgbClr val="FF0000"/>
                </a:solidFill>
              </a:rPr>
              <a:t>chấp</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hoạt</a:t>
            </a:r>
            <a:r>
              <a:rPr lang="en-US" b="1" dirty="0">
                <a:solidFill>
                  <a:srgbClr val="FF0000"/>
                </a:solidFill>
              </a:rPr>
              <a:t> </a:t>
            </a:r>
            <a:r>
              <a:rPr lang="en-US" b="1" dirty="0" err="1">
                <a:solidFill>
                  <a:srgbClr val="FF0000"/>
                </a:solidFill>
              </a:rPr>
              <a:t>động</a:t>
            </a:r>
            <a:r>
              <a:rPr lang="en-US" b="1" dirty="0">
                <a:solidFill>
                  <a:srgbClr val="FF0000"/>
                </a:solidFill>
              </a:rPr>
              <a:t> </a:t>
            </a:r>
            <a:r>
              <a:rPr lang="en-US" b="1" dirty="0" err="1">
                <a:solidFill>
                  <a:srgbClr val="FF0000"/>
                </a:solidFill>
              </a:rPr>
              <a:t>đầu</a:t>
            </a:r>
            <a:r>
              <a:rPr lang="en-US" b="1" dirty="0">
                <a:solidFill>
                  <a:srgbClr val="FF0000"/>
                </a:solidFill>
              </a:rPr>
              <a:t> </a:t>
            </a:r>
            <a:r>
              <a:rPr lang="en-US" b="1" dirty="0" err="1">
                <a:solidFill>
                  <a:srgbClr val="FF0000"/>
                </a:solidFill>
              </a:rPr>
              <a:t>tư</a:t>
            </a:r>
            <a:r>
              <a:rPr lang="en-US" b="1" dirty="0">
                <a:solidFill>
                  <a:srgbClr val="FF0000"/>
                </a:solidFill>
              </a:rPr>
              <a:t> </a:t>
            </a:r>
            <a:r>
              <a:rPr lang="en-US" b="1" dirty="0" err="1">
                <a:solidFill>
                  <a:srgbClr val="FF0000"/>
                </a:solidFill>
              </a:rPr>
              <a:t>kinh</a:t>
            </a:r>
            <a:r>
              <a:rPr lang="en-US" b="1" dirty="0">
                <a:solidFill>
                  <a:srgbClr val="FF0000"/>
                </a:solidFill>
              </a:rPr>
              <a:t> </a:t>
            </a:r>
            <a:r>
              <a:rPr lang="en-US" b="1" dirty="0" err="1">
                <a:solidFill>
                  <a:srgbClr val="FF0000"/>
                </a:solidFill>
              </a:rPr>
              <a:t>doanh</a:t>
            </a:r>
            <a:endParaRPr lang="en-US" b="1" dirty="0">
              <a:solidFill>
                <a:srgbClr val="FF0000"/>
              </a:solidFill>
            </a:endParaRPr>
          </a:p>
          <a:p>
            <a:pPr>
              <a:defRPr/>
            </a:pPr>
            <a:endParaRPr lang="en-US" b="1" dirty="0">
              <a:solidFill>
                <a:srgbClr val="FF0000"/>
              </a:solidFill>
            </a:endParaRPr>
          </a:p>
          <a:p>
            <a:pPr algn="just">
              <a:defRPr/>
            </a:pPr>
            <a:endParaRPr lang="en-US" b="1" dirty="0">
              <a:solidFill>
                <a:srgbClr val="FF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endParaRPr lang="en-US" altLang="en-US"/>
          </a:p>
        </p:txBody>
      </p:sp>
      <p:sp>
        <p:nvSpPr>
          <p:cNvPr id="86019"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en-US" altLang="en-US" sz="2200" b="1">
                <a:solidFill>
                  <a:srgbClr val="3333FF"/>
                </a:solidFill>
              </a:rPr>
              <a:t>	Bảo đảm đầu tư KD trong trường hợp thay đổi pháp luật</a:t>
            </a:r>
          </a:p>
          <a:p>
            <a:pPr algn="just"/>
            <a:r>
              <a:rPr lang="vi-VN" altLang="en-US" sz="2200" b="1"/>
              <a:t>1. Trong trường hợp văn bản pháp luật mới do cơ quan nhà nước có thẩm quyền ban hành có quy định làm thay đổi ưu đãi đầu tư đang áp dụng đối với nhà đầu tư trước thời </a:t>
            </a:r>
            <a:r>
              <a:rPr lang="en-US" altLang="en-US" sz="2200" b="1"/>
              <a:t>điểm </a:t>
            </a:r>
            <a:r>
              <a:rPr lang="vi-VN" altLang="en-US" sz="2200" b="1"/>
              <a:t>văn bản đó có hiệu lực, nhà đầu tư được bảo đảm thực hiện ưu đãi đầu tư theo quy định tại Điều 13 Luật Đầu tư.</a:t>
            </a:r>
            <a:endParaRPr lang="en-US" altLang="en-US" sz="2200" b="1"/>
          </a:p>
          <a:p>
            <a:pPr algn="just"/>
            <a:endParaRPr lang="en-US" altLang="en-US" sz="2200" b="1"/>
          </a:p>
          <a:p>
            <a:pPr algn="just"/>
            <a:r>
              <a:rPr lang="vi-VN" altLang="en-US" sz="2200" b="1"/>
              <a:t>2. Ưu đãi đầu tư được bảo đảm theo quy định tại Khoản 1 Điều này là ưu đãi mà nhà đầu tư được hưởng theo quy định tại văn bản pháp luật có hiệu lực trước thời điểm văn bản pháp luật mới có hiệu lực, gồm:</a:t>
            </a:r>
            <a:endParaRPr lang="en-US" altLang="en-US" sz="2200" b="1"/>
          </a:p>
          <a:p>
            <a:pPr algn="just"/>
            <a:r>
              <a:rPr lang="vi-VN" altLang="en-US" sz="2200" b="1"/>
              <a:t>a</a:t>
            </a:r>
            <a:r>
              <a:rPr lang="vi-VN" altLang="en-US" sz="2100" b="1" i="1"/>
              <a:t>) Ưu đãi đầu tư được quy định tại Giấy phép đầu tư, Giấy phép </a:t>
            </a:r>
            <a:r>
              <a:rPr lang="en-US" altLang="en-US" sz="2100" b="1" i="1"/>
              <a:t>KD</a:t>
            </a:r>
            <a:r>
              <a:rPr lang="vi-VN" altLang="en-US" sz="2100" b="1" i="1"/>
              <a:t>, Giấy chứng nhận ưu đãi đầu tư, Giấy chứng nhận đầu tư, Giấy chứng nhận đăng ký đầu tư, văn bản quyết định chủ trương đầu tư hoặc văn bản khác của cơ quan nhà nước có thẩm quyền;</a:t>
            </a:r>
            <a:endParaRPr lang="en-US" altLang="en-US" sz="2100" b="1" i="1"/>
          </a:p>
          <a:p>
            <a:pPr algn="just"/>
            <a:r>
              <a:rPr lang="vi-VN" altLang="en-US" sz="2100" b="1" i="1"/>
              <a:t>b) Ưu đãi đầu tư mà nhà đầu tư được hưởng theo quy định của pháp luật không thuộc trường hợp quy định tại Điểm a Khoản này.</a:t>
            </a:r>
            <a:endParaRPr lang="en-US" altLang="en-US" sz="2100" b="1" i="1"/>
          </a:p>
          <a:p>
            <a:pPr algn="just"/>
            <a:endParaRPr lang="en-US" altLang="en-US" sz="2100" b="1" i="1"/>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endParaRPr lang="en-US" altLang="en-US"/>
          </a:p>
        </p:txBody>
      </p:sp>
      <p:sp>
        <p:nvSpPr>
          <p:cNvPr id="87043"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en-US" altLang="en-US" sz="2800" b="1"/>
              <a:t>	</a:t>
            </a:r>
            <a:r>
              <a:rPr lang="en-US" altLang="en-US" sz="2800" b="1" i="1">
                <a:solidFill>
                  <a:srgbClr val="FF0000"/>
                </a:solidFill>
              </a:rPr>
              <a:t>Điều 13. Bảo đảm đầu tư kinh doanh trong trường hợp thay đổi pháp luật</a:t>
            </a:r>
          </a:p>
          <a:p>
            <a:pPr algn="just"/>
            <a:r>
              <a:rPr lang="en-US" altLang="en-US" sz="2700" b="1"/>
              <a:t>1. Trường hợp văn bản pháp luật mới được ban hành quy định </a:t>
            </a:r>
            <a:r>
              <a:rPr lang="en-US" altLang="en-US" sz="2700" b="1">
                <a:solidFill>
                  <a:srgbClr val="00B050"/>
                </a:solidFill>
              </a:rPr>
              <a:t>ưu đãi đầu tư cao hơn </a:t>
            </a:r>
            <a:r>
              <a:rPr lang="en-US" altLang="en-US" sz="2700" b="1"/>
              <a:t>ưu đãi đầu tư mà nhà đầu tư đang được hưởng thì nhà đầu tư được hưởng ưu đãi đầu tư theo quy định của văn bản pháp luật mới cho thời gian hưởng ưu đãi còn lại của dự án.</a:t>
            </a:r>
          </a:p>
          <a:p>
            <a:pPr algn="just"/>
            <a:endParaRPr lang="en-US" altLang="en-US" sz="2700" b="1"/>
          </a:p>
          <a:p>
            <a:pPr algn="just"/>
            <a:r>
              <a:rPr lang="en-US" altLang="en-US" sz="2700" b="1"/>
              <a:t>2. Trường hợp văn bản pháp luật mới được ban hành quy định </a:t>
            </a:r>
            <a:r>
              <a:rPr lang="en-US" altLang="en-US" sz="2700" b="1">
                <a:solidFill>
                  <a:srgbClr val="00B050"/>
                </a:solidFill>
              </a:rPr>
              <a:t>ưu đãi đầu tư thấp hơn </a:t>
            </a:r>
            <a:r>
              <a:rPr lang="en-US" altLang="en-US" sz="2700" b="1"/>
              <a:t>ưu đãi đầu tư mà nhà đầu tư được hưởng trước đó thì nhà đầu tư được tiếp tục áp dụng ưu đãi đầu tư theo quy định trước đó cho thời gian hưởng ưu đãi còn lại của dự án.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endParaRPr lang="en-US" altLang="en-US"/>
          </a:p>
        </p:txBody>
      </p:sp>
      <p:sp>
        <p:nvSpPr>
          <p:cNvPr id="88067" name="Content Placeholder 2"/>
          <p:cNvSpPr>
            <a:spLocks noGrp="1"/>
          </p:cNvSpPr>
          <p:nvPr>
            <p:ph idx="1"/>
          </p:nvPr>
        </p:nvSpPr>
        <p:spPr>
          <a:xfrm>
            <a:off x="0" y="0"/>
            <a:ext cx="8955088" cy="6132513"/>
          </a:xfrm>
        </p:spPr>
        <p:txBody>
          <a:bodyPr/>
          <a:lstStyle/>
          <a:p>
            <a:pPr algn="just"/>
            <a:endParaRPr lang="en-US" altLang="en-US" sz="2500" b="1"/>
          </a:p>
          <a:p>
            <a:pPr algn="just"/>
            <a:endParaRPr lang="en-US" altLang="en-US" sz="2500" b="1"/>
          </a:p>
          <a:p>
            <a:pPr algn="just"/>
            <a:endParaRPr lang="en-US" altLang="en-US" sz="2500" b="1"/>
          </a:p>
          <a:p>
            <a:pPr algn="just"/>
            <a:endParaRPr lang="en-US" altLang="en-US" sz="2500" b="1"/>
          </a:p>
          <a:p>
            <a:pPr algn="just"/>
            <a:endParaRPr lang="en-US" altLang="en-US" sz="2500" b="1"/>
          </a:p>
          <a:p>
            <a:pPr algn="just"/>
            <a:r>
              <a:rPr lang="en-US" altLang="en-US" sz="2500" b="1"/>
              <a:t>3. Quy định tại khoản 2 Điều này </a:t>
            </a:r>
            <a:r>
              <a:rPr lang="en-US" altLang="en-US" sz="2500" b="1">
                <a:solidFill>
                  <a:srgbClr val="00B050"/>
                </a:solidFill>
              </a:rPr>
              <a:t>không áp dụng </a:t>
            </a:r>
            <a:r>
              <a:rPr lang="en-US" altLang="en-US" sz="2500" b="1"/>
              <a:t>trong trường hợp thay đổi quy định của văn bản pháp </a:t>
            </a:r>
            <a:r>
              <a:rPr lang="en-US" altLang="en-US" sz="2500" b="1" u="sng"/>
              <a:t>luật vì lý do quốc phòng, an ninh quốc gia, trật tự, an toàn xã hội, đạo đức xã hội, sức khỏe của cộng đồng, bảo vệ môi trường.</a:t>
            </a:r>
            <a:endParaRPr lang="en-US" altLang="en-US" sz="2500" b="1"/>
          </a:p>
          <a:p>
            <a:pPr algn="just"/>
            <a:endParaRPr lang="en-US" altLang="en-US" sz="2500" b="1"/>
          </a:p>
          <a:p>
            <a:endParaRPr lang="en-US" altLang="en-US" sz="25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endParaRPr lang="en-US" altLang="en-US"/>
          </a:p>
        </p:txBody>
      </p:sp>
      <p:sp>
        <p:nvSpPr>
          <p:cNvPr id="89091"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endParaRPr lang="en-US" altLang="en-US" sz="2500" b="1"/>
          </a:p>
          <a:p>
            <a:pPr algn="just">
              <a:buFont typeface="Wingdings" panose="05000000000000000000" pitchFamily="2" charset="2"/>
              <a:buNone/>
            </a:pPr>
            <a:r>
              <a:rPr lang="en-US" altLang="en-US" sz="2500" b="1"/>
              <a:t>4. Trường hợp nhà đầu tư không được tiếp tục áp dụng ưu đãi đầu tư theo quy định tại khoản 3 Điều này thì được </a:t>
            </a:r>
            <a:r>
              <a:rPr lang="en-US" altLang="en-US" sz="2500" b="1">
                <a:solidFill>
                  <a:srgbClr val="00B050"/>
                </a:solidFill>
              </a:rPr>
              <a:t>xem xét giải quyết </a:t>
            </a:r>
            <a:r>
              <a:rPr lang="en-US" altLang="en-US" sz="2500" b="1"/>
              <a:t>bằng một hoặc một số biện pháp sau đây:</a:t>
            </a:r>
          </a:p>
          <a:p>
            <a:pPr algn="just"/>
            <a:r>
              <a:rPr lang="en-US" altLang="en-US" sz="2500" b="1"/>
              <a:t>a) Khấu trừ thiệt hại thực tế của nhà đầu tư vào thu nhập chịu thuế;  </a:t>
            </a:r>
          </a:p>
          <a:p>
            <a:pPr algn="just"/>
            <a:r>
              <a:rPr lang="en-US" altLang="en-US" sz="2500" b="1"/>
              <a:t>b) Điều chỉnh mục tiêu hoạt động của dự án đầu tư; </a:t>
            </a:r>
          </a:p>
          <a:p>
            <a:pPr algn="just"/>
            <a:r>
              <a:rPr lang="en-US" altLang="en-US" sz="2500" b="1"/>
              <a:t>c) Hỗ trợ nhà đầu tư khắc phục thiệt hại.</a:t>
            </a:r>
          </a:p>
          <a:p>
            <a:pPr algn="just"/>
            <a:endParaRPr lang="en-US" altLang="en-US" sz="2500" b="1"/>
          </a:p>
          <a:p>
            <a:pPr algn="just">
              <a:buFont typeface="Wingdings" panose="05000000000000000000" pitchFamily="2" charset="2"/>
              <a:buNone/>
            </a:pPr>
            <a:r>
              <a:rPr lang="en-US" altLang="en-US" sz="2500" b="1"/>
              <a:t>5. Đối với biện pháp bảo đảm đầu tư quy định tại khoản 4 Điều này, nhà đầu tư phải có yêu cầu bằng văn bản trong thời hạn 03 năm kể từ ngày văn bản pháp luật mới có hiệu lực thi hành.</a:t>
            </a:r>
          </a:p>
          <a:p>
            <a:endParaRPr lang="en-US" altLang="en-US" sz="25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0"/>
            <a:ext cx="9144000" cy="852488"/>
          </a:xfrm>
        </p:spPr>
        <p:txBody>
          <a:bodyPr/>
          <a:lstStyle/>
          <a:p>
            <a:r>
              <a:rPr lang="en-US" altLang="en-US" sz="2800" b="1"/>
              <a:t>II. ƯU ĐÃI ĐẦU TƯ: </a:t>
            </a:r>
            <a:r>
              <a:rPr lang="en-US" altLang="en-US" sz="2800" i="1"/>
              <a:t> </a:t>
            </a:r>
          </a:p>
        </p:txBody>
      </p:sp>
      <p:sp>
        <p:nvSpPr>
          <p:cNvPr id="90115" name="Content Placeholder 2"/>
          <p:cNvSpPr>
            <a:spLocks noGrp="1"/>
          </p:cNvSpPr>
          <p:nvPr>
            <p:ph idx="1"/>
          </p:nvPr>
        </p:nvSpPr>
        <p:spPr>
          <a:xfrm>
            <a:off x="152400" y="1295400"/>
            <a:ext cx="8802688" cy="4837113"/>
          </a:xfrm>
        </p:spPr>
        <p:txBody>
          <a:bodyPr/>
          <a:lstStyle/>
          <a:p>
            <a:pPr algn="just"/>
            <a:r>
              <a:rPr lang="en-US" altLang="en-US" b="1"/>
              <a:t>Điều 15. Hình thức và đối tượng áp dụng ưu đãi đầu tư</a:t>
            </a:r>
          </a:p>
          <a:p>
            <a:pPr algn="just"/>
            <a:endParaRPr lang="en-US" altLang="en-US" b="1"/>
          </a:p>
          <a:p>
            <a:pPr algn="just"/>
            <a:r>
              <a:rPr lang="en-US" altLang="en-US" b="1"/>
              <a:t>Điều 16. Ngành, nghề ưu đãi đầu tư và địa bàn ưu đãi đầu tư</a:t>
            </a:r>
          </a:p>
          <a:p>
            <a:pPr algn="just"/>
            <a:endParaRPr lang="en-US" altLang="en-US" b="1"/>
          </a:p>
          <a:p>
            <a:pPr algn="just"/>
            <a:r>
              <a:rPr lang="en-US" altLang="en-US" b="1"/>
              <a:t>Điều 17. Thủ tục áp dụng ưu đãi đầu tư</a:t>
            </a:r>
          </a:p>
          <a:p>
            <a:pPr algn="just"/>
            <a:endParaRPr lang="en-US" altLang="en-US" b="1"/>
          </a:p>
          <a:p>
            <a:pPr algn="just"/>
            <a:r>
              <a:rPr lang="en-US" altLang="en-US" b="1"/>
              <a:t>Điều 18. Mở rộng ưu đãi đầu tư</a:t>
            </a:r>
          </a:p>
          <a:p>
            <a:pPr algn="just">
              <a:buFontTx/>
              <a:buChar char="-"/>
            </a:pPr>
            <a:endParaRPr lang="en-US" altLang="en-US" b="1"/>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tLang="en-US">
                <a:latin typeface="Times New Roman" panose="02020603050405020304" pitchFamily="18" charset="0"/>
                <a:cs typeface="Times New Roman" panose="02020603050405020304" pitchFamily="18" charset="0"/>
              </a:rPr>
              <a:t>ƯU ĐÃI ĐẦU TƯ</a:t>
            </a:r>
            <a:endParaRPr lang="en-US" altLang="en-US"/>
          </a:p>
        </p:txBody>
      </p:sp>
      <p:sp>
        <p:nvSpPr>
          <p:cNvPr id="3" name="Content Placeholder 2"/>
          <p:cNvSpPr>
            <a:spLocks noGrp="1"/>
          </p:cNvSpPr>
          <p:nvPr>
            <p:ph idx="1"/>
          </p:nvPr>
        </p:nvSpPr>
        <p:spPr>
          <a:xfrm>
            <a:off x="914400" y="2286000"/>
            <a:ext cx="8229600" cy="4195763"/>
          </a:xfrm>
        </p:spPr>
        <p:txBody>
          <a:bodyPr/>
          <a:lstStyle/>
          <a:p>
            <a:pPr eaLnBrk="1" hangingPunct="1"/>
            <a:r>
              <a:rPr lang="en-US" altLang="en-US"/>
              <a:t>Hình thức ưu đãi</a:t>
            </a:r>
          </a:p>
          <a:p>
            <a:pPr eaLnBrk="1" hangingPunct="1"/>
            <a:r>
              <a:rPr lang="en-US" altLang="en-US"/>
              <a:t>Đối tượng áp dụng ưu đãi</a:t>
            </a:r>
          </a:p>
          <a:p>
            <a:pPr eaLnBrk="1" hangingPunct="1"/>
            <a:r>
              <a:rPr lang="en-US" altLang="en-US"/>
              <a:t>Nguyên tắc áp dụng ưu đãi đầu tư</a:t>
            </a:r>
          </a:p>
          <a:p>
            <a:pPr eaLnBrk="1" hangingPunct="1"/>
            <a:r>
              <a:rPr lang="en-US" altLang="en-US"/>
              <a:t>Thủ tục áp dụng ưu đãi đầu tư</a:t>
            </a:r>
          </a:p>
          <a:p>
            <a:pPr eaLnBrk="1" hangingPunct="1"/>
            <a:r>
              <a:rPr lang="en-US" altLang="en-US"/>
              <a:t>Các trường hợp mở rộng</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09600"/>
          <a:ext cx="8991600" cy="6248400"/>
        </p:xfrm>
        <a:graphic>
          <a:graphicData uri="http://schemas.openxmlformats.org/drawingml/2006/table">
            <a:tbl>
              <a:tblPr firstRow="1" firstCol="1" bandRow="1">
                <a:tableStyleId>{5C22544A-7EE6-4342-B048-85BDC9FD1C3A}</a:tableStyleId>
              </a:tblPr>
              <a:tblGrid>
                <a:gridCol w="746303">
                  <a:extLst>
                    <a:ext uri="{9D8B030D-6E8A-4147-A177-3AD203B41FA5}">
                      <a16:colId xmlns:a16="http://schemas.microsoft.com/office/drawing/2014/main" val="20000"/>
                    </a:ext>
                  </a:extLst>
                </a:gridCol>
                <a:gridCol w="1645462">
                  <a:extLst>
                    <a:ext uri="{9D8B030D-6E8A-4147-A177-3AD203B41FA5}">
                      <a16:colId xmlns:a16="http://schemas.microsoft.com/office/drawing/2014/main" val="20001"/>
                    </a:ext>
                  </a:extLst>
                </a:gridCol>
                <a:gridCol w="3544490">
                  <a:extLst>
                    <a:ext uri="{9D8B030D-6E8A-4147-A177-3AD203B41FA5}">
                      <a16:colId xmlns:a16="http://schemas.microsoft.com/office/drawing/2014/main" val="20002"/>
                    </a:ext>
                  </a:extLst>
                </a:gridCol>
                <a:gridCol w="3055346">
                  <a:extLst>
                    <a:ext uri="{9D8B030D-6E8A-4147-A177-3AD203B41FA5}">
                      <a16:colId xmlns:a16="http://schemas.microsoft.com/office/drawing/2014/main" val="20003"/>
                    </a:ext>
                  </a:extLst>
                </a:gridCol>
              </a:tblGrid>
              <a:tr h="802805">
                <a:tc>
                  <a:txBody>
                    <a:bodyPr/>
                    <a:lstStyle/>
                    <a:p>
                      <a:pPr algn="ctr">
                        <a:spcBef>
                          <a:spcPts val="600"/>
                        </a:spcBef>
                        <a:spcAft>
                          <a:spcPts val="0"/>
                        </a:spcAft>
                      </a:pPr>
                      <a:r>
                        <a:rPr lang="en-US" sz="1200" dirty="0">
                          <a:effectLst/>
                        </a:rPr>
                        <a:t>STT</a:t>
                      </a:r>
                      <a:endParaRPr lang="en-US"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600"/>
                        </a:spcBef>
                        <a:spcAft>
                          <a:spcPts val="0"/>
                        </a:spcAft>
                      </a:pPr>
                      <a:r>
                        <a:rPr lang="en-US" sz="1800" b="1" dirty="0" err="1">
                          <a:effectLst/>
                        </a:rPr>
                        <a:t>Tỉnh</a:t>
                      </a:r>
                      <a:endParaRPr lang="en-US" sz="18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600"/>
                        </a:spcBef>
                        <a:spcAft>
                          <a:spcPts val="0"/>
                        </a:spcAft>
                      </a:pPr>
                      <a:r>
                        <a:rPr lang="en-US" sz="1800" b="1" dirty="0" err="1">
                          <a:solidFill>
                            <a:srgbClr val="FF0000"/>
                          </a:solidFill>
                          <a:effectLst/>
                        </a:rPr>
                        <a:t>Địa</a:t>
                      </a:r>
                      <a:r>
                        <a:rPr lang="en-US" sz="1800" b="1" dirty="0">
                          <a:solidFill>
                            <a:srgbClr val="FF0000"/>
                          </a:solidFill>
                          <a:effectLst/>
                        </a:rPr>
                        <a:t> </a:t>
                      </a:r>
                      <a:r>
                        <a:rPr lang="en-US" sz="1800" b="1" dirty="0" err="1">
                          <a:solidFill>
                            <a:srgbClr val="FF0000"/>
                          </a:solidFill>
                          <a:effectLst/>
                        </a:rPr>
                        <a:t>bàn</a:t>
                      </a:r>
                      <a:r>
                        <a:rPr lang="en-US" sz="1800" b="1" dirty="0">
                          <a:solidFill>
                            <a:srgbClr val="FF0000"/>
                          </a:solidFill>
                          <a:effectLst/>
                        </a:rPr>
                        <a:t> </a:t>
                      </a:r>
                      <a:r>
                        <a:rPr lang="en-US" sz="1800" b="1" dirty="0" err="1">
                          <a:solidFill>
                            <a:srgbClr val="FF0000"/>
                          </a:solidFill>
                          <a:effectLst/>
                        </a:rPr>
                        <a:t>có</a:t>
                      </a:r>
                      <a:r>
                        <a:rPr lang="en-US" sz="1800" b="1" dirty="0">
                          <a:solidFill>
                            <a:srgbClr val="FF0000"/>
                          </a:solidFill>
                          <a:effectLst/>
                        </a:rPr>
                        <a:t> </a:t>
                      </a:r>
                      <a:r>
                        <a:rPr lang="en-US" sz="1800" b="1" dirty="0" err="1">
                          <a:solidFill>
                            <a:srgbClr val="FF0000"/>
                          </a:solidFill>
                          <a:effectLst/>
                        </a:rPr>
                        <a:t>điều</a:t>
                      </a:r>
                      <a:r>
                        <a:rPr lang="en-US" sz="1800" b="1" dirty="0">
                          <a:solidFill>
                            <a:srgbClr val="FF0000"/>
                          </a:solidFill>
                          <a:effectLst/>
                        </a:rPr>
                        <a:t> </a:t>
                      </a:r>
                      <a:r>
                        <a:rPr lang="en-US" sz="1800" b="1" dirty="0" err="1">
                          <a:solidFill>
                            <a:srgbClr val="FF0000"/>
                          </a:solidFill>
                          <a:effectLst/>
                        </a:rPr>
                        <a:t>kiện</a:t>
                      </a:r>
                      <a:r>
                        <a:rPr lang="en-US" sz="1800" b="1" dirty="0">
                          <a:solidFill>
                            <a:srgbClr val="FF0000"/>
                          </a:solidFill>
                          <a:effectLst/>
                        </a:rPr>
                        <a:t> </a:t>
                      </a:r>
                      <a:r>
                        <a:rPr lang="en-US" sz="1800" b="1" dirty="0" err="1">
                          <a:solidFill>
                            <a:srgbClr val="FF0000"/>
                          </a:solidFill>
                          <a:effectLst/>
                        </a:rPr>
                        <a:t>kinh</a:t>
                      </a:r>
                      <a:r>
                        <a:rPr lang="en-US" sz="1800" b="1" dirty="0">
                          <a:solidFill>
                            <a:srgbClr val="FF0000"/>
                          </a:solidFill>
                          <a:effectLst/>
                        </a:rPr>
                        <a:t> </a:t>
                      </a:r>
                      <a:r>
                        <a:rPr lang="en-US" sz="1800" b="1" dirty="0" err="1">
                          <a:solidFill>
                            <a:srgbClr val="FF0000"/>
                          </a:solidFill>
                          <a:effectLst/>
                        </a:rPr>
                        <a:t>tế</a:t>
                      </a:r>
                      <a:r>
                        <a:rPr lang="en-US" sz="1800" b="1" dirty="0">
                          <a:solidFill>
                            <a:srgbClr val="FF0000"/>
                          </a:solidFill>
                          <a:effectLst/>
                        </a:rPr>
                        <a:t> - </a:t>
                      </a:r>
                      <a:r>
                        <a:rPr lang="en-US" sz="1800" b="1" dirty="0" err="1">
                          <a:solidFill>
                            <a:srgbClr val="FF0000"/>
                          </a:solidFill>
                          <a:effectLst/>
                        </a:rPr>
                        <a:t>xã</a:t>
                      </a:r>
                      <a:r>
                        <a:rPr lang="en-US" sz="1800" b="1" dirty="0">
                          <a:solidFill>
                            <a:srgbClr val="FF0000"/>
                          </a:solidFill>
                          <a:effectLst/>
                        </a:rPr>
                        <a:t> </a:t>
                      </a:r>
                      <a:r>
                        <a:rPr lang="en-US" sz="1800" b="1" dirty="0" err="1">
                          <a:solidFill>
                            <a:srgbClr val="FF0000"/>
                          </a:solidFill>
                          <a:effectLst/>
                        </a:rPr>
                        <a:t>hội</a:t>
                      </a:r>
                      <a:r>
                        <a:rPr lang="en-US" sz="1800" b="1" dirty="0">
                          <a:solidFill>
                            <a:srgbClr val="FF0000"/>
                          </a:solidFill>
                          <a:effectLst/>
                        </a:rPr>
                        <a:t> </a:t>
                      </a:r>
                      <a:r>
                        <a:rPr lang="en-US" sz="1800" b="1" dirty="0" err="1">
                          <a:solidFill>
                            <a:srgbClr val="FF0000"/>
                          </a:solidFill>
                          <a:effectLst/>
                        </a:rPr>
                        <a:t>đặc</a:t>
                      </a:r>
                      <a:r>
                        <a:rPr lang="en-US" sz="1800" b="1" dirty="0">
                          <a:solidFill>
                            <a:srgbClr val="FF0000"/>
                          </a:solidFill>
                          <a:effectLst/>
                        </a:rPr>
                        <a:t> </a:t>
                      </a:r>
                      <a:r>
                        <a:rPr lang="en-US" sz="1800" b="1" dirty="0" err="1">
                          <a:solidFill>
                            <a:srgbClr val="FF0000"/>
                          </a:solidFill>
                          <a:effectLst/>
                        </a:rPr>
                        <a:t>biệt</a:t>
                      </a:r>
                      <a:r>
                        <a:rPr lang="en-US" sz="1800" b="1" dirty="0">
                          <a:solidFill>
                            <a:srgbClr val="FF0000"/>
                          </a:solidFill>
                          <a:effectLst/>
                        </a:rPr>
                        <a:t> </a:t>
                      </a:r>
                      <a:r>
                        <a:rPr lang="en-US" sz="1800" b="1" dirty="0" err="1">
                          <a:solidFill>
                            <a:srgbClr val="FF0000"/>
                          </a:solidFill>
                          <a:effectLst/>
                        </a:rPr>
                        <a:t>khó</a:t>
                      </a:r>
                      <a:r>
                        <a:rPr lang="en-US" sz="1800" b="1" dirty="0">
                          <a:solidFill>
                            <a:srgbClr val="FF0000"/>
                          </a:solidFill>
                          <a:effectLst/>
                        </a:rPr>
                        <a:t> </a:t>
                      </a:r>
                      <a:r>
                        <a:rPr lang="en-US" sz="1800" b="1" dirty="0" err="1">
                          <a:solidFill>
                            <a:srgbClr val="FF0000"/>
                          </a:solidFill>
                          <a:effectLst/>
                        </a:rPr>
                        <a:t>khăn</a:t>
                      </a: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600"/>
                        </a:spcBef>
                        <a:spcAft>
                          <a:spcPts val="0"/>
                        </a:spcAft>
                      </a:pPr>
                      <a:r>
                        <a:rPr lang="en-US" sz="1800" b="1" dirty="0" err="1">
                          <a:solidFill>
                            <a:srgbClr val="C00000"/>
                          </a:solidFill>
                          <a:effectLst/>
                        </a:rPr>
                        <a:t>Địa</a:t>
                      </a:r>
                      <a:r>
                        <a:rPr lang="en-US" sz="1800" b="1" dirty="0">
                          <a:solidFill>
                            <a:srgbClr val="C00000"/>
                          </a:solidFill>
                          <a:effectLst/>
                        </a:rPr>
                        <a:t> </a:t>
                      </a:r>
                      <a:r>
                        <a:rPr lang="en-US" sz="1800" b="1" dirty="0" err="1">
                          <a:solidFill>
                            <a:srgbClr val="C00000"/>
                          </a:solidFill>
                          <a:effectLst/>
                        </a:rPr>
                        <a:t>bàn</a:t>
                      </a:r>
                      <a:r>
                        <a:rPr lang="en-US" sz="1800" b="1" dirty="0">
                          <a:solidFill>
                            <a:srgbClr val="C00000"/>
                          </a:solidFill>
                          <a:effectLst/>
                        </a:rPr>
                        <a:t> </a:t>
                      </a:r>
                      <a:r>
                        <a:rPr lang="en-US" sz="1800" b="1" dirty="0" err="1">
                          <a:solidFill>
                            <a:srgbClr val="C00000"/>
                          </a:solidFill>
                          <a:effectLst/>
                        </a:rPr>
                        <a:t>có</a:t>
                      </a:r>
                      <a:r>
                        <a:rPr lang="en-US" sz="1800" b="1" dirty="0">
                          <a:solidFill>
                            <a:srgbClr val="C00000"/>
                          </a:solidFill>
                          <a:effectLst/>
                        </a:rPr>
                        <a:t> </a:t>
                      </a:r>
                      <a:r>
                        <a:rPr lang="en-US" sz="1800" b="1" dirty="0" err="1">
                          <a:solidFill>
                            <a:srgbClr val="C00000"/>
                          </a:solidFill>
                          <a:effectLst/>
                        </a:rPr>
                        <a:t>điều</a:t>
                      </a:r>
                      <a:r>
                        <a:rPr lang="en-US" sz="1800" b="1" dirty="0">
                          <a:solidFill>
                            <a:srgbClr val="C00000"/>
                          </a:solidFill>
                          <a:effectLst/>
                        </a:rPr>
                        <a:t> </a:t>
                      </a:r>
                      <a:r>
                        <a:rPr lang="en-US" sz="1800" b="1" dirty="0" err="1">
                          <a:solidFill>
                            <a:srgbClr val="C00000"/>
                          </a:solidFill>
                          <a:effectLst/>
                        </a:rPr>
                        <a:t>kiện</a:t>
                      </a:r>
                      <a:r>
                        <a:rPr lang="en-US" sz="1800" b="1" dirty="0">
                          <a:solidFill>
                            <a:srgbClr val="C00000"/>
                          </a:solidFill>
                          <a:effectLst/>
                        </a:rPr>
                        <a:t> </a:t>
                      </a:r>
                      <a:r>
                        <a:rPr lang="en-US" sz="1800" b="1" dirty="0" err="1">
                          <a:solidFill>
                            <a:srgbClr val="C00000"/>
                          </a:solidFill>
                          <a:effectLst/>
                        </a:rPr>
                        <a:t>kinh</a:t>
                      </a:r>
                      <a:r>
                        <a:rPr lang="en-US" sz="1800" b="1" dirty="0">
                          <a:solidFill>
                            <a:srgbClr val="C00000"/>
                          </a:solidFill>
                          <a:effectLst/>
                        </a:rPr>
                        <a:t> </a:t>
                      </a:r>
                      <a:r>
                        <a:rPr lang="en-US" sz="1800" b="1" dirty="0" err="1">
                          <a:solidFill>
                            <a:srgbClr val="C00000"/>
                          </a:solidFill>
                          <a:effectLst/>
                        </a:rPr>
                        <a:t>tế</a:t>
                      </a:r>
                      <a:r>
                        <a:rPr lang="en-US" sz="1800" b="1" dirty="0">
                          <a:solidFill>
                            <a:srgbClr val="C00000"/>
                          </a:solidFill>
                          <a:effectLst/>
                        </a:rPr>
                        <a:t> - </a:t>
                      </a:r>
                      <a:r>
                        <a:rPr lang="en-US" sz="1800" b="1" dirty="0" err="1">
                          <a:solidFill>
                            <a:srgbClr val="C00000"/>
                          </a:solidFill>
                          <a:effectLst/>
                        </a:rPr>
                        <a:t>xã</a:t>
                      </a:r>
                      <a:r>
                        <a:rPr lang="en-US" sz="1800" b="1" dirty="0">
                          <a:solidFill>
                            <a:srgbClr val="C00000"/>
                          </a:solidFill>
                          <a:effectLst/>
                        </a:rPr>
                        <a:t> </a:t>
                      </a:r>
                      <a:r>
                        <a:rPr lang="en-US" sz="1800" b="1" dirty="0" err="1">
                          <a:solidFill>
                            <a:srgbClr val="C00000"/>
                          </a:solidFill>
                          <a:effectLst/>
                        </a:rPr>
                        <a:t>hội</a:t>
                      </a:r>
                      <a:r>
                        <a:rPr lang="en-US" sz="1800" b="1" dirty="0">
                          <a:solidFill>
                            <a:srgbClr val="C00000"/>
                          </a:solidFill>
                          <a:effectLst/>
                        </a:rPr>
                        <a:t> </a:t>
                      </a:r>
                      <a:r>
                        <a:rPr lang="en-US" sz="1800" b="1" dirty="0" err="1">
                          <a:solidFill>
                            <a:srgbClr val="C00000"/>
                          </a:solidFill>
                          <a:effectLst/>
                        </a:rPr>
                        <a:t>khó</a:t>
                      </a:r>
                      <a:r>
                        <a:rPr lang="en-US" sz="1800" b="1" dirty="0">
                          <a:solidFill>
                            <a:srgbClr val="C00000"/>
                          </a:solidFill>
                          <a:effectLst/>
                        </a:rPr>
                        <a:t> </a:t>
                      </a:r>
                      <a:r>
                        <a:rPr lang="en-US" sz="1800" b="1" dirty="0" err="1">
                          <a:solidFill>
                            <a:srgbClr val="C00000"/>
                          </a:solidFill>
                          <a:effectLst/>
                        </a:rPr>
                        <a:t>khăn</a:t>
                      </a:r>
                      <a:endParaRPr lang="en-US" sz="1800" b="1"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565518">
                <a:tc>
                  <a:txBody>
                    <a:bodyPr/>
                    <a:lstStyle/>
                    <a:p>
                      <a:pPr algn="ctr">
                        <a:spcBef>
                          <a:spcPts val="600"/>
                        </a:spcBef>
                        <a:spcAft>
                          <a:spcPts val="0"/>
                        </a:spcAft>
                      </a:pPr>
                      <a:r>
                        <a:rPr lang="vi-VN" sz="1200">
                          <a:effectLst/>
                        </a:rPr>
                        <a:t>1</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en-US" sz="1700" b="1" dirty="0">
                          <a:effectLst/>
                        </a:rPr>
                        <a:t>B</a:t>
                      </a:r>
                      <a:r>
                        <a:rPr lang="vi-VN" sz="1700" b="1" dirty="0">
                          <a:effectLst/>
                        </a:rPr>
                        <a:t>ắc Kạn</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Toàn bộ các huyện, thị xã và thành phố </a:t>
                      </a:r>
                      <a:r>
                        <a:rPr lang="en-US" sz="1700" b="1" dirty="0">
                          <a:effectLst/>
                        </a:rPr>
                        <a:t>B</a:t>
                      </a:r>
                      <a:r>
                        <a:rPr lang="vi-VN" sz="1700" b="1" dirty="0">
                          <a:effectLst/>
                        </a:rPr>
                        <a:t>ắc Kạn</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 </a:t>
                      </a:r>
                      <a:endParaRPr lang="en-US" sz="1700" b="1">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565518">
                <a:tc>
                  <a:txBody>
                    <a:bodyPr/>
                    <a:lstStyle/>
                    <a:p>
                      <a:pPr algn="ctr">
                        <a:spcBef>
                          <a:spcPts val="600"/>
                        </a:spcBef>
                        <a:spcAft>
                          <a:spcPts val="0"/>
                        </a:spcAft>
                      </a:pPr>
                      <a:r>
                        <a:rPr lang="vi-VN" sz="1200">
                          <a:effectLst/>
                        </a:rPr>
                        <a:t>2</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Cao Bằng</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Toàn bộ các huyện và thành phố Cao Bằng</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 </a:t>
                      </a:r>
                      <a:endParaRPr lang="en-US" sz="1700" b="1">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565518">
                <a:tc>
                  <a:txBody>
                    <a:bodyPr/>
                    <a:lstStyle/>
                    <a:p>
                      <a:pPr algn="ctr">
                        <a:spcBef>
                          <a:spcPts val="600"/>
                        </a:spcBef>
                        <a:spcAft>
                          <a:spcPts val="0"/>
                        </a:spcAft>
                      </a:pPr>
                      <a:r>
                        <a:rPr lang="vi-VN" sz="1200">
                          <a:effectLst/>
                        </a:rPr>
                        <a:t>3</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Hà Giang</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Toàn bộ các huyện và thành phố Hà Giang</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 </a:t>
                      </a:r>
                      <a:endParaRPr lang="en-US" sz="1700" b="1">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565518">
                <a:tc>
                  <a:txBody>
                    <a:bodyPr/>
                    <a:lstStyle/>
                    <a:p>
                      <a:pPr algn="ctr">
                        <a:spcBef>
                          <a:spcPts val="600"/>
                        </a:spcBef>
                        <a:spcAft>
                          <a:spcPts val="0"/>
                        </a:spcAft>
                      </a:pPr>
                      <a:r>
                        <a:rPr lang="vi-VN" sz="1200">
                          <a:effectLst/>
                        </a:rPr>
                        <a:t>4</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Lai Châu</a:t>
                      </a:r>
                      <a:endParaRPr lang="en-US" sz="1700" b="1">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Toàn bộ các huyện và thành phố Lai Châu</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 </a:t>
                      </a:r>
                      <a:endParaRPr lang="en-US" sz="1700" b="1">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565518">
                <a:tc>
                  <a:txBody>
                    <a:bodyPr/>
                    <a:lstStyle/>
                    <a:p>
                      <a:pPr algn="ctr">
                        <a:spcBef>
                          <a:spcPts val="600"/>
                        </a:spcBef>
                        <a:spcAft>
                          <a:spcPts val="0"/>
                        </a:spcAft>
                      </a:pPr>
                      <a:r>
                        <a:rPr lang="vi-VN" sz="1200">
                          <a:effectLst/>
                        </a:rPr>
                        <a:t>5</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Sơn La</a:t>
                      </a:r>
                      <a:endParaRPr lang="en-US" sz="1700" b="1">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Toàn bộ các huyện và thành phố Sơn La</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 </a:t>
                      </a:r>
                      <a:endParaRPr lang="en-US" sz="1700" b="1">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565518">
                <a:tc>
                  <a:txBody>
                    <a:bodyPr/>
                    <a:lstStyle/>
                    <a:p>
                      <a:pPr algn="ctr">
                        <a:spcBef>
                          <a:spcPts val="600"/>
                        </a:spcBef>
                        <a:spcAft>
                          <a:spcPts val="0"/>
                        </a:spcAft>
                      </a:pPr>
                      <a:r>
                        <a:rPr lang="vi-VN" sz="1200">
                          <a:effectLst/>
                        </a:rPr>
                        <a:t>6</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Điện Biên</a:t>
                      </a:r>
                      <a:endParaRPr lang="en-US" sz="1700" b="1">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Toàn bộ các huyện, thị xã và thành phố Điện Biên</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 </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401403">
                <a:tc>
                  <a:txBody>
                    <a:bodyPr/>
                    <a:lstStyle/>
                    <a:p>
                      <a:pPr algn="ctr">
                        <a:spcBef>
                          <a:spcPts val="600"/>
                        </a:spcBef>
                        <a:spcAft>
                          <a:spcPts val="0"/>
                        </a:spcAft>
                      </a:pPr>
                      <a:r>
                        <a:rPr lang="vi-VN" sz="1200">
                          <a:effectLst/>
                        </a:rPr>
                        <a:t>7</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Lào Cai</a:t>
                      </a:r>
                      <a:endParaRPr lang="en-US" sz="1700" b="1">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Toàn bộ các huyện</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Thành phố Lào Cai</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848277">
                <a:tc>
                  <a:txBody>
                    <a:bodyPr/>
                    <a:lstStyle/>
                    <a:p>
                      <a:pPr algn="ctr">
                        <a:spcBef>
                          <a:spcPts val="600"/>
                        </a:spcBef>
                        <a:spcAft>
                          <a:spcPts val="0"/>
                        </a:spcAft>
                      </a:pPr>
                      <a:r>
                        <a:rPr lang="vi-VN" sz="1200">
                          <a:effectLst/>
                        </a:rPr>
                        <a:t>8</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Tuyên Quang</a:t>
                      </a:r>
                      <a:endParaRPr lang="en-US" sz="1700" b="1">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Các huyện Na Hang, Chiêm Hóa, Lâm Bình</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Các huyện Hàm Yên, Sơn Dương, Yên Sơn và thành phố Tuyên Quang</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802805">
                <a:tc>
                  <a:txBody>
                    <a:bodyPr/>
                    <a:lstStyle/>
                    <a:p>
                      <a:pPr algn="ctr">
                        <a:spcBef>
                          <a:spcPts val="600"/>
                        </a:spcBef>
                        <a:spcAft>
                          <a:spcPts val="0"/>
                        </a:spcAft>
                      </a:pPr>
                      <a:r>
                        <a:rPr lang="vi-VN" sz="1200">
                          <a:effectLst/>
                        </a:rPr>
                        <a:t>9</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a:effectLst/>
                        </a:rPr>
                        <a:t>Bắc Giang</a:t>
                      </a:r>
                      <a:endParaRPr lang="en-US" sz="1700" b="1">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Huyện Sơn Động</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600"/>
                        </a:spcBef>
                        <a:spcAft>
                          <a:spcPts val="0"/>
                        </a:spcAft>
                      </a:pPr>
                      <a:r>
                        <a:rPr lang="vi-VN" sz="1700" b="1" dirty="0">
                          <a:effectLst/>
                        </a:rPr>
                        <a:t>Các huyện Lục Ngạn, Lục Nam, Yên Th</a:t>
                      </a:r>
                      <a:r>
                        <a:rPr lang="en-US" sz="1700" b="1" dirty="0">
                          <a:effectLst/>
                        </a:rPr>
                        <a:t>ế</a:t>
                      </a:r>
                      <a:r>
                        <a:rPr lang="vi-VN" sz="1700" b="1" dirty="0">
                          <a:effectLst/>
                        </a:rPr>
                        <a:t>, Hiệp H</a:t>
                      </a:r>
                      <a:r>
                        <a:rPr lang="en-US" sz="1700" b="1" dirty="0">
                          <a:effectLst/>
                        </a:rPr>
                        <a:t>ò</a:t>
                      </a:r>
                      <a:r>
                        <a:rPr lang="vi-VN" sz="1700" b="1" dirty="0">
                          <a:effectLst/>
                        </a:rPr>
                        <a:t>a</a:t>
                      </a:r>
                      <a:endParaRPr lang="en-US" sz="1700" b="1"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bl>
          </a:graphicData>
        </a:graphic>
      </p:graphicFrame>
      <p:sp>
        <p:nvSpPr>
          <p:cNvPr id="92219" name="Rectangle 1"/>
          <p:cNvSpPr>
            <a:spLocks noChangeArrowheads="1"/>
          </p:cNvSpPr>
          <p:nvPr/>
        </p:nvSpPr>
        <p:spPr bwMode="auto">
          <a:xfrm>
            <a:off x="228600" y="-438150"/>
            <a:ext cx="89154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sz="1700" b="1">
              <a:latin typeface="Arial" panose="020B0604020202020204" pitchFamily="34" charset="0"/>
              <a:cs typeface="Times New Roman" panose="02020603050405020304" pitchFamily="18" charset="0"/>
            </a:endParaRPr>
          </a:p>
          <a:p>
            <a:pPr algn="ctr" eaLnBrk="1" hangingPunct="1"/>
            <a:endParaRPr lang="en-US" altLang="en-US" sz="1700" b="1">
              <a:latin typeface="Arial" panose="020B0604020202020204" pitchFamily="34" charset="0"/>
              <a:cs typeface="Times New Roman" panose="02020603050405020304" pitchFamily="18" charset="0"/>
            </a:endParaRPr>
          </a:p>
          <a:p>
            <a:pPr algn="ctr" eaLnBrk="1" hangingPunct="1"/>
            <a:r>
              <a:rPr lang="vi-VN" altLang="en-US" sz="1700" b="1">
                <a:latin typeface="Arial" panose="020B0604020202020204" pitchFamily="34" charset="0"/>
                <a:cs typeface="Times New Roman" panose="02020603050405020304" pitchFamily="18" charset="0"/>
              </a:rPr>
              <a:t>PHỤ LỤC II</a:t>
            </a:r>
            <a:endParaRPr lang="en-US" altLang="en-US" sz="1700" b="1">
              <a:latin typeface="Arial" panose="020B0604020202020204" pitchFamily="34" charset="0"/>
            </a:endParaRPr>
          </a:p>
          <a:p>
            <a:pPr algn="ctr" eaLnBrk="1" hangingPunct="1"/>
            <a:r>
              <a:rPr lang="en-US" altLang="en-US" sz="1700" b="1">
                <a:latin typeface="Arial" panose="020B0604020202020204" pitchFamily="34" charset="0"/>
                <a:cs typeface="Times New Roman" panose="02020603050405020304" pitchFamily="18" charset="0"/>
              </a:rPr>
              <a:t>DANH MỤC ĐỊA BÀN ƯU ĐÃI ĐẦU TƯ</a:t>
            </a:r>
            <a:br>
              <a:rPr lang="en-US" altLang="en-US" sz="1700" b="1">
                <a:latin typeface="Arial" panose="020B0604020202020204" pitchFamily="34" charset="0"/>
                <a:cs typeface="Times New Roman" panose="02020603050405020304" pitchFamily="18" charset="0"/>
              </a:rPr>
            </a:br>
            <a:endParaRPr lang="en-US" altLang="en-US" sz="1700" b="1">
              <a:latin typeface="Arial" panose="020B0604020202020204" pitchFamily="34" charset="0"/>
            </a:endParaRPr>
          </a:p>
        </p:txBody>
      </p:sp>
      <p:sp>
        <p:nvSpPr>
          <p:cNvPr id="6" name="5-Point Star 5">
            <a:hlinkClick r:id="rId2" action="ppaction://hlinksldjump"/>
          </p:cNvPr>
          <p:cNvSpPr/>
          <p:nvPr/>
        </p:nvSpPr>
        <p:spPr>
          <a:xfrm>
            <a:off x="8761413" y="6337300"/>
            <a:ext cx="201612" cy="3317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en-US" altLang="en-US"/>
          </a:p>
        </p:txBody>
      </p:sp>
      <p:sp>
        <p:nvSpPr>
          <p:cNvPr id="93187"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en-US" altLang="en-US" sz="2500" b="1"/>
              <a:t>	</a:t>
            </a:r>
            <a:r>
              <a:rPr lang="en-US" altLang="en-US" sz="2500" b="1">
                <a:solidFill>
                  <a:srgbClr val="00B0F0"/>
                </a:solidFill>
              </a:rPr>
              <a:t>Điều 16. NĐ 118 Đối tượng và nguyên tắc áp dụng ưu đãi đầu tư</a:t>
            </a:r>
          </a:p>
          <a:p>
            <a:pPr algn="just">
              <a:buFont typeface="Wingdings" panose="05000000000000000000" pitchFamily="2" charset="2"/>
              <a:buNone/>
            </a:pPr>
            <a:r>
              <a:rPr lang="en-US" altLang="en-US" sz="2500" b="1"/>
              <a:t>	</a:t>
            </a:r>
            <a:r>
              <a:rPr lang="en-US" altLang="en-US" sz="2400" b="1"/>
              <a:t>1. </a:t>
            </a:r>
            <a:r>
              <a:rPr lang="vi-VN" altLang="en-US" sz="2400" b="1"/>
              <a:t>Đối tượng được hưởng ưu đãi đầu tư theo quy định tại Khoản 2 Điều 15 và Điều 16 Luật Đầu tư gồm:</a:t>
            </a:r>
            <a:endParaRPr lang="en-US" altLang="en-US" sz="2400" b="1"/>
          </a:p>
          <a:p>
            <a:pPr algn="just"/>
            <a:endParaRPr lang="en-US" altLang="en-US" sz="2200" b="1"/>
          </a:p>
          <a:p>
            <a:pPr algn="just"/>
            <a:r>
              <a:rPr lang="en-US" altLang="en-US" sz="2200" b="1"/>
              <a:t>a) </a:t>
            </a:r>
            <a:r>
              <a:rPr lang="vi-VN" altLang="en-US" sz="2200" b="1"/>
              <a:t>Dự án đầu tư thuộc ngành, nghề ưu đãi đầu tư hoặc ngành, nghề đặc biệt ưu đãi đầu tư theo quy định tại Phụ lục I;</a:t>
            </a:r>
            <a:endParaRPr lang="en-US" altLang="en-US" sz="2200" b="1"/>
          </a:p>
          <a:p>
            <a:pPr algn="just"/>
            <a:endParaRPr lang="en-US" altLang="en-US" sz="2200" b="1"/>
          </a:p>
          <a:p>
            <a:pPr algn="just"/>
            <a:r>
              <a:rPr lang="en-US" altLang="en-US" sz="2200" b="1"/>
              <a:t>b) </a:t>
            </a:r>
            <a:r>
              <a:rPr lang="vi-VN" altLang="en-US" sz="2200" b="1"/>
              <a:t>Dự án đầu tư tại địa bàn có điều kiện kinh tế - xã hội khó khăn hoặc địa bàn có điều kiện kinh tế - xã hội đặc biệt khó khăn theo quy định tại Phụ lục II;</a:t>
            </a:r>
            <a:endParaRPr lang="en-US" altLang="en-US" sz="2200" b="1"/>
          </a:p>
          <a:p>
            <a:pPr algn="just"/>
            <a:endParaRPr lang="en-US" altLang="en-US" sz="2200" b="1"/>
          </a:p>
          <a:p>
            <a:pPr algn="just"/>
            <a:r>
              <a:rPr lang="en-US" altLang="en-US" sz="2200" b="1"/>
              <a:t>c) </a:t>
            </a:r>
            <a:r>
              <a:rPr lang="vi-VN" altLang="en-US" sz="2200" b="1"/>
              <a:t>Dự án đầu tư có quy mô vốn từ 6.000 tỷ đồng trở lên, thực hiện giải ngân tối thiểu 6.000 tỷ đồng trong thời hạn 03 năm kể từ ngày được cấp Giấy chứng nhận đăng ký đầu tư hoặc kể từ ngày được quyết định chủ trương đầu tư đối với dự án không phải thực hiện thủ tục cấp Giấy </a:t>
            </a:r>
            <a:r>
              <a:rPr lang="en-US" altLang="en-US" sz="2200" b="1"/>
              <a:t>CNĐKĐT</a:t>
            </a:r>
            <a:r>
              <a:rPr lang="vi-VN" altLang="en-US" sz="2200" b="1"/>
              <a:t>;</a:t>
            </a:r>
            <a:endParaRPr lang="en-US" altLang="en-US" sz="2200" b="1"/>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endParaRPr lang="en-US" altLang="en-US"/>
          </a:p>
        </p:txBody>
      </p:sp>
      <p:sp>
        <p:nvSpPr>
          <p:cNvPr id="94211" name="Content Placeholder 2"/>
          <p:cNvSpPr>
            <a:spLocks noGrp="1"/>
          </p:cNvSpPr>
          <p:nvPr>
            <p:ph idx="1"/>
          </p:nvPr>
        </p:nvSpPr>
        <p:spPr>
          <a:xfrm>
            <a:off x="0" y="685800"/>
            <a:ext cx="8955088" cy="5446713"/>
          </a:xfrm>
        </p:spPr>
        <p:txBody>
          <a:bodyPr/>
          <a:lstStyle/>
          <a:p>
            <a:pPr algn="just"/>
            <a:r>
              <a:rPr lang="en-US" altLang="en-US" sz="2600" b="1"/>
              <a:t>d) </a:t>
            </a:r>
            <a:r>
              <a:rPr lang="vi-VN" altLang="en-US" sz="2600" b="1"/>
              <a:t>Dự án đầu tư tại vùng nông thôn sử dụng từ 500 lao động trở lên (không bao gồm lao động làm việc không trọn thời gian và lao động có hợp đồng lao động dưới 12 tháng);</a:t>
            </a:r>
            <a:endParaRPr lang="en-US" altLang="en-US" sz="2600" b="1"/>
          </a:p>
          <a:p>
            <a:pPr algn="just">
              <a:buFont typeface="Wingdings" panose="05000000000000000000" pitchFamily="2" charset="2"/>
              <a:buNone/>
            </a:pPr>
            <a:endParaRPr lang="en-US" altLang="en-US" sz="2600" b="1"/>
          </a:p>
          <a:p>
            <a:pPr algn="just"/>
            <a:r>
              <a:rPr lang="vi-VN" altLang="en-US" sz="2600" b="1"/>
              <a:t>đ) Doanh nghiệp công nghệ cao, doanh nghiệp khoa học và công nghệ, tổ chức khoa học và công nghệ theo quy định của pháp luật về công nghệ cao và pháp luật về khoa học công nghệ.</a:t>
            </a:r>
            <a:endParaRPr lang="en-US" altLang="en-US" sz="2600" b="1"/>
          </a:p>
          <a:p>
            <a:pPr algn="just"/>
            <a:endParaRPr lang="en-US" altLang="en-US" sz="2600" b="1"/>
          </a:p>
          <a:p>
            <a:endParaRPr lang="en-US" altLang="en-US"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a:p>
        </p:txBody>
      </p:sp>
      <p:sp>
        <p:nvSpPr>
          <p:cNvPr id="12291" name="Content Placeholder 2"/>
          <p:cNvSpPr>
            <a:spLocks noGrp="1"/>
          </p:cNvSpPr>
          <p:nvPr>
            <p:ph idx="1"/>
          </p:nvPr>
        </p:nvSpPr>
        <p:spPr>
          <a:xfrm>
            <a:off x="0" y="685800"/>
            <a:ext cx="8955088" cy="5446713"/>
          </a:xfrm>
        </p:spPr>
        <p:txBody>
          <a:bodyPr/>
          <a:lstStyle/>
          <a:p>
            <a:pPr algn="ctr">
              <a:buFont typeface="Wingdings" panose="05000000000000000000" pitchFamily="2" charset="2"/>
              <a:buNone/>
            </a:pPr>
            <a:r>
              <a:rPr lang="en-US" altLang="en-US" b="1"/>
              <a:t>VB ƯU ĐÃI ĐẦU TƯ VỀ THUẾ</a:t>
            </a:r>
          </a:p>
          <a:p>
            <a:pPr algn="just"/>
            <a:endParaRPr lang="en-US" altLang="en-US"/>
          </a:p>
          <a:p>
            <a:pPr algn="just"/>
            <a:r>
              <a:rPr lang="vi-VN" altLang="en-US"/>
              <a:t>Luật Thuế thu nhập doanh nghiệp, năm 2008.</a:t>
            </a:r>
            <a:endParaRPr lang="en-US" altLang="en-US"/>
          </a:p>
          <a:p>
            <a:pPr algn="just"/>
            <a:r>
              <a:rPr lang="vi-VN" altLang="en-US"/>
              <a:t>Luật sửa đổi, bổ sung một số điều của Luật Thuế thu nhập doanh nghiệp, năm 2013.</a:t>
            </a:r>
            <a:endParaRPr lang="en-US" altLang="en-US"/>
          </a:p>
          <a:p>
            <a:pPr algn="just"/>
            <a:r>
              <a:rPr lang="vi-VN" altLang="en-US"/>
              <a:t>Luật sửa đổi, bổ sung một số điều của các Luật về thuế của Quốc hội, số 71/2014/QH13</a:t>
            </a:r>
            <a:endParaRPr lang="en-US" altLang="en-US" i="1"/>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endParaRPr lang="en-US" altLang="en-US"/>
          </a:p>
        </p:txBody>
      </p:sp>
      <p:sp>
        <p:nvSpPr>
          <p:cNvPr id="95235"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en-US" altLang="en-US" sz="2500" b="1">
                <a:solidFill>
                  <a:srgbClr val="00B0F0"/>
                </a:solidFill>
              </a:rPr>
              <a:t>2. </a:t>
            </a:r>
            <a:r>
              <a:rPr lang="vi-VN" altLang="en-US" sz="2500" b="1">
                <a:solidFill>
                  <a:srgbClr val="00B0F0"/>
                </a:solidFill>
              </a:rPr>
              <a:t>Nguyên tắc áp dụng ưu đãi đầu tư:</a:t>
            </a:r>
            <a:endParaRPr lang="en-US" altLang="en-US" sz="2500" b="1">
              <a:solidFill>
                <a:srgbClr val="00B0F0"/>
              </a:solidFill>
            </a:endParaRPr>
          </a:p>
          <a:p>
            <a:pPr algn="just"/>
            <a:r>
              <a:rPr lang="en-US" altLang="en-US" sz="2500" b="1"/>
              <a:t>a) </a:t>
            </a:r>
            <a:r>
              <a:rPr lang="vi-VN" altLang="en-US" sz="2500" b="1"/>
              <a:t>Dự án đầu tư quy định tại Điểm c Khoản 1 Điều này được hưởng ưu đãi đầu tư như quy định đối với dự án đầu tư tại địa bàn có điều kiện kinh tế - xã hội đặc biệt khó khăn;</a:t>
            </a:r>
            <a:endParaRPr lang="en-US" altLang="en-US" sz="2500" b="1"/>
          </a:p>
          <a:p>
            <a:pPr algn="just"/>
            <a:endParaRPr lang="en-US" altLang="en-US" sz="2500" b="1"/>
          </a:p>
          <a:p>
            <a:pPr algn="just"/>
            <a:r>
              <a:rPr lang="en-US" altLang="en-US" sz="2500" b="1"/>
              <a:t>b) </a:t>
            </a:r>
            <a:r>
              <a:rPr lang="vi-VN" altLang="en-US" sz="2500" b="1"/>
              <a:t>Dự án đầu tư quy định tại Điểm d Khoản 1 Điều này được hưởng ưu đãi đầu tư như quy định đối với dự án đầu tư tại địa bàn có điều kiện kinh tế - xã hội khó khăn;</a:t>
            </a:r>
            <a:endParaRPr lang="en-US" altLang="en-US" sz="2500" b="1"/>
          </a:p>
          <a:p>
            <a:pPr algn="just"/>
            <a:endParaRPr lang="en-US" altLang="en-US" sz="2500" b="1"/>
          </a:p>
          <a:p>
            <a:pPr algn="just"/>
            <a:r>
              <a:rPr lang="en-US" altLang="en-US" sz="2500" b="1"/>
              <a:t>c) </a:t>
            </a:r>
            <a:r>
              <a:rPr lang="vi-VN" altLang="en-US" sz="2500" b="1"/>
              <a:t>Dự án đầu tư thuộc ngành, nghề ưu đãi đầu tư thực hiện tại địa bàn có điều kiện kinh tế - xã hội khó khăn được hưởng ưu đãi đầu tư như quy định đối với dự án đầu tư thuộc địa bàn có điều kiện kinh tế - xã hội đặc biệt khó khăn;</a:t>
            </a:r>
            <a:endParaRPr lang="en-US" altLang="en-US" sz="2500" b="1"/>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endParaRPr lang="en-US" altLang="en-US"/>
          </a:p>
        </p:txBody>
      </p:sp>
      <p:sp>
        <p:nvSpPr>
          <p:cNvPr id="96259" name="Content Placeholder 2"/>
          <p:cNvSpPr>
            <a:spLocks noGrp="1"/>
          </p:cNvSpPr>
          <p:nvPr>
            <p:ph idx="1"/>
          </p:nvPr>
        </p:nvSpPr>
        <p:spPr>
          <a:xfrm>
            <a:off x="188913" y="228600"/>
            <a:ext cx="8955087" cy="6132513"/>
          </a:xfrm>
        </p:spPr>
        <p:txBody>
          <a:bodyPr/>
          <a:lstStyle/>
          <a:p>
            <a:pPr algn="just"/>
            <a:r>
              <a:rPr lang="en-US" altLang="en-US" sz="2400" b="1"/>
              <a:t>d) </a:t>
            </a:r>
            <a:r>
              <a:rPr lang="vi-VN" altLang="en-US" sz="2400" b="1"/>
              <a:t>Dự án đầu tư đáp ứng điều kiện hưởng các mức ưu đãi đầu tư khác nhau được áp dụng mức ưu đãi cao nhất;</a:t>
            </a:r>
            <a:endParaRPr lang="en-US" altLang="en-US" sz="2400" b="1"/>
          </a:p>
          <a:p>
            <a:pPr algn="just">
              <a:buFont typeface="Wingdings" panose="05000000000000000000" pitchFamily="2" charset="2"/>
              <a:buNone/>
            </a:pPr>
            <a:endParaRPr lang="en-US" altLang="en-US" sz="2400" b="1"/>
          </a:p>
          <a:p>
            <a:pPr algn="just"/>
            <a:r>
              <a:rPr lang="vi-VN" altLang="en-US" sz="2400" b="1"/>
              <a:t>đ) Ưu đãi thuế thu nhập doanh nghiệp đối với dự án đầu tư tại khu công nghiệp, khu chế xuất quy định tại Mục 55 Phụ lục II Nghị định này thực hiện theo quy định của pháp luật về thuế thu nhập doanh nghiệp;</a:t>
            </a:r>
            <a:endParaRPr lang="en-US" altLang="en-US" sz="2400" b="1"/>
          </a:p>
          <a:p>
            <a:pPr algn="just"/>
            <a:endParaRPr lang="en-US" altLang="en-US" sz="2400" b="1"/>
          </a:p>
          <a:p>
            <a:pPr algn="just"/>
            <a:r>
              <a:rPr lang="en-US" altLang="en-US" sz="2400" b="1"/>
              <a:t>e) </a:t>
            </a:r>
            <a:r>
              <a:rPr lang="vi-VN" altLang="en-US" sz="2400" b="1"/>
              <a:t>Ưu đãi tiền thuê đất theo địa bàn khu công nghiệp, khu chế xuất quy định tại Mục 55 Phụ lục II Nghị định </a:t>
            </a:r>
            <a:r>
              <a:rPr lang="en-US" altLang="en-US" sz="2400" b="1"/>
              <a:t>118</a:t>
            </a:r>
            <a:r>
              <a:rPr lang="vi-VN" altLang="en-US" sz="2400" b="1"/>
              <a:t> không áp dụng đối với dự án đầu tư tại các khu công nghiệp, khu chế xuất thuộc các quận nội thành của đô thị loại đặc biệt, đô thị loại I trực thuộc trung ương và các đô thị loại I trực thuộc t</a:t>
            </a:r>
            <a:r>
              <a:rPr lang="en-US" altLang="en-US" sz="2400" b="1"/>
              <a:t>ỉ</a:t>
            </a:r>
            <a:r>
              <a:rPr lang="vi-VN" altLang="en-US" sz="2400" b="1"/>
              <a:t>nh.</a:t>
            </a:r>
            <a:endParaRPr lang="en-US" altLang="en-US" sz="2400" b="1"/>
          </a:p>
          <a:p>
            <a:pPr algn="just"/>
            <a:endParaRPr lang="en-US" altLang="en-US" sz="2500" b="1"/>
          </a:p>
          <a:p>
            <a:endParaRPr lang="en-US" altLang="en-US" sz="25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endParaRPr lang="en-US" altLang="en-US"/>
          </a:p>
        </p:txBody>
      </p:sp>
      <p:sp>
        <p:nvSpPr>
          <p:cNvPr id="97283" name="Content Placeholder 2"/>
          <p:cNvSpPr>
            <a:spLocks noGrp="1"/>
          </p:cNvSpPr>
          <p:nvPr>
            <p:ph idx="1"/>
          </p:nvPr>
        </p:nvSpPr>
        <p:spPr>
          <a:xfrm>
            <a:off x="0" y="0"/>
            <a:ext cx="8955088" cy="6132513"/>
          </a:xfrm>
        </p:spPr>
        <p:txBody>
          <a:bodyPr/>
          <a:lstStyle/>
          <a:p>
            <a:pPr algn="just">
              <a:buFont typeface="Wingdings" panose="05000000000000000000" pitchFamily="2" charset="2"/>
              <a:buNone/>
            </a:pPr>
            <a:r>
              <a:rPr lang="vi-VN" altLang="en-US" sz="2500" b="1">
                <a:solidFill>
                  <a:srgbClr val="00B0F0"/>
                </a:solidFill>
              </a:rPr>
              <a:t>Điều 17. </a:t>
            </a:r>
            <a:r>
              <a:rPr lang="en-US" altLang="en-US" sz="2500" b="1">
                <a:solidFill>
                  <a:srgbClr val="00B0F0"/>
                </a:solidFill>
              </a:rPr>
              <a:t>NĐ 118 </a:t>
            </a:r>
            <a:r>
              <a:rPr lang="vi-VN" altLang="en-US" sz="2500" b="1">
                <a:solidFill>
                  <a:srgbClr val="00B0F0"/>
                </a:solidFill>
              </a:rPr>
              <a:t>Thủ tục áp dụng ưu đãi đầu tư</a:t>
            </a:r>
            <a:endParaRPr lang="en-US" altLang="en-US" sz="2500" b="1">
              <a:solidFill>
                <a:srgbClr val="00B0F0"/>
              </a:solidFill>
            </a:endParaRPr>
          </a:p>
          <a:p>
            <a:pPr algn="just">
              <a:buFont typeface="Wingdings" panose="05000000000000000000" pitchFamily="2" charset="2"/>
              <a:buNone/>
            </a:pPr>
            <a:endParaRPr lang="en-US" altLang="en-US" sz="2400" b="1"/>
          </a:p>
          <a:p>
            <a:pPr algn="just">
              <a:buFont typeface="Wingdings" panose="05000000000000000000" pitchFamily="2" charset="2"/>
              <a:buNone/>
            </a:pPr>
            <a:r>
              <a:rPr lang="en-US" altLang="en-US" sz="2300" b="1"/>
              <a:t>1. </a:t>
            </a:r>
            <a:r>
              <a:rPr lang="vi-VN" altLang="en-US" sz="2300" b="1"/>
              <a:t>Ưu đãi đầu tư ghi tại Giấy chứng nhận đăng ký đầu tư, văn bản quyết định chủ trương đầu tư g</a:t>
            </a:r>
            <a:r>
              <a:rPr lang="en-US" altLang="en-US" sz="2300" b="1"/>
              <a:t>ồ</a:t>
            </a:r>
            <a:r>
              <a:rPr lang="vi-VN" altLang="en-US" sz="2300" b="1"/>
              <a:t>m những nội dung sau đây:</a:t>
            </a:r>
            <a:endParaRPr lang="en-US" altLang="en-US" sz="2300" b="1"/>
          </a:p>
          <a:p>
            <a:pPr algn="just"/>
            <a:r>
              <a:rPr lang="en-US" altLang="en-US" sz="2300" b="1"/>
              <a:t>a) </a:t>
            </a:r>
            <a:r>
              <a:rPr lang="vi-VN" altLang="en-US" sz="2300" b="1"/>
              <a:t>Đối tượng và điều kiện hưởng ưu đãi đầu tư theo quy định tại Điều 16 Nghị định này;</a:t>
            </a:r>
            <a:endParaRPr lang="en-US" altLang="en-US" sz="2300" b="1"/>
          </a:p>
          <a:p>
            <a:pPr algn="just"/>
            <a:r>
              <a:rPr lang="en-US" altLang="en-US" sz="2300" b="1"/>
              <a:t>b) </a:t>
            </a:r>
            <a:r>
              <a:rPr lang="vi-VN" altLang="en-US" sz="2300" b="1"/>
              <a:t>Căn cứ áp dụng ưu đãi đầu tư theo quy định của pháp luật về thuế và pháp luật về đất đai.</a:t>
            </a:r>
            <a:endParaRPr lang="en-US" altLang="en-US" sz="2300" b="1"/>
          </a:p>
          <a:p>
            <a:pPr algn="just"/>
            <a:endParaRPr lang="en-US" altLang="en-US" sz="2300" b="1"/>
          </a:p>
          <a:p>
            <a:pPr algn="just">
              <a:buFont typeface="Wingdings" panose="05000000000000000000" pitchFamily="2" charset="2"/>
              <a:buNone/>
            </a:pPr>
            <a:r>
              <a:rPr lang="en-US" altLang="en-US" sz="2300" b="1"/>
              <a:t>2. </a:t>
            </a:r>
            <a:r>
              <a:rPr lang="vi-VN" altLang="en-US" sz="2300" b="1"/>
              <a:t>Đối với dự án đầu tư thuộc diện cấp Giấy chứng nhận đăng ký đầu tư hoặc quyết định chủ trương đầu tư, nhà đầu tư căn cứ nội dung ưu đãi đầu tư quy định tại Giấy chứng nhận đăng ký đầu tư hoặc văn bản qu</a:t>
            </a:r>
            <a:r>
              <a:rPr lang="en-US" altLang="en-US" sz="2300" b="1"/>
              <a:t>y</a:t>
            </a:r>
            <a:r>
              <a:rPr lang="vi-VN" altLang="en-US" sz="2300" b="1"/>
              <a:t>ết định chủ trương đầu tư để hưởng ưu đãi đầu tư. Căn cứ áp dụng ưu đãi đầu tư đối với doanh nghiệp khoa học và công nghệ là Giấy chứng nhận doanh nghiệp khoa học và công nghệ.</a:t>
            </a:r>
            <a:endParaRPr lang="en-US" altLang="en-US" sz="2300" b="1"/>
          </a:p>
          <a:p>
            <a:pPr algn="just"/>
            <a:endParaRPr lang="en-US" altLang="en-US" sz="2500" b="1"/>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en-US" altLang="en-US"/>
          </a:p>
        </p:txBody>
      </p:sp>
      <p:sp>
        <p:nvSpPr>
          <p:cNvPr id="98307" name="Content Placeholder 2"/>
          <p:cNvSpPr>
            <a:spLocks noGrp="1"/>
          </p:cNvSpPr>
          <p:nvPr>
            <p:ph idx="1"/>
          </p:nvPr>
        </p:nvSpPr>
        <p:spPr>
          <a:xfrm>
            <a:off x="304800" y="1524000"/>
            <a:ext cx="8574088" cy="4114800"/>
          </a:xfrm>
        </p:spPr>
        <p:txBody>
          <a:bodyPr/>
          <a:lstStyle/>
          <a:p>
            <a:pPr algn="just"/>
            <a:r>
              <a:rPr lang="en-US" altLang="en-US" b="1"/>
              <a:t>3. </a:t>
            </a:r>
            <a:r>
              <a:rPr lang="vi-VN" altLang="en-US" b="1"/>
              <a:t>Đối với dự án đầu tư không thuộc trường hợp quy định tại Khoản 2 Điều này, nhà đầu tư căn cứ đối tượng hư</a:t>
            </a:r>
            <a:r>
              <a:rPr lang="en-US" altLang="en-US" b="1"/>
              <a:t>ở</a:t>
            </a:r>
            <a:r>
              <a:rPr lang="vi-VN" altLang="en-US" b="1"/>
              <a:t>ng ưu đãi đầu tư quy định tại Khoản 1 Điều 16 Nghị định </a:t>
            </a:r>
            <a:r>
              <a:rPr lang="en-US" altLang="en-US" b="1"/>
              <a:t>118</a:t>
            </a:r>
            <a:r>
              <a:rPr lang="vi-VN" altLang="en-US" b="1"/>
              <a:t>, quy định của pháp luật có liên quan để tự xác định ưu đãi đầu tư và thực hiện thủ tục hưởng ưu đãi đầu tư tại Cơ quan áp dụng ưu đãi đầu tư.</a:t>
            </a:r>
            <a:endParaRPr lang="en-US" altLang="en-US" b="1"/>
          </a:p>
          <a:p>
            <a:endParaRPr lang="en-US"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endParaRPr lang="en-US" altLang="en-US"/>
          </a:p>
        </p:txBody>
      </p:sp>
      <p:sp>
        <p:nvSpPr>
          <p:cNvPr id="99331" name="Content Placeholder 2"/>
          <p:cNvSpPr>
            <a:spLocks noGrp="1"/>
          </p:cNvSpPr>
          <p:nvPr>
            <p:ph idx="1"/>
          </p:nvPr>
        </p:nvSpPr>
        <p:spPr>
          <a:xfrm>
            <a:off x="0" y="0"/>
            <a:ext cx="9144000" cy="6324600"/>
          </a:xfrm>
        </p:spPr>
        <p:txBody>
          <a:bodyPr/>
          <a:lstStyle/>
          <a:p>
            <a:pPr algn="just">
              <a:buFont typeface="Wingdings" panose="05000000000000000000" pitchFamily="2" charset="2"/>
              <a:buNone/>
            </a:pPr>
            <a:r>
              <a:rPr lang="en-US" altLang="en-US" sz="2500" b="1"/>
              <a:t>	</a:t>
            </a:r>
            <a:r>
              <a:rPr lang="en-US" altLang="en-US" sz="2500" b="1">
                <a:solidFill>
                  <a:srgbClr val="00B0F0"/>
                </a:solidFill>
              </a:rPr>
              <a:t>4. </a:t>
            </a:r>
            <a:r>
              <a:rPr lang="vi-VN" altLang="en-US" sz="2500" b="1">
                <a:solidFill>
                  <a:srgbClr val="00B0F0"/>
                </a:solidFill>
              </a:rPr>
              <a:t>Ưu đãi đầu tư được điều chỉnh trong các trường hợp sau:</a:t>
            </a:r>
            <a:endParaRPr lang="en-US" altLang="en-US" sz="2500" b="1">
              <a:solidFill>
                <a:srgbClr val="00B0F0"/>
              </a:solidFill>
            </a:endParaRPr>
          </a:p>
          <a:p>
            <a:pPr algn="just"/>
            <a:r>
              <a:rPr lang="en-US" altLang="en-US" sz="2300" b="1"/>
              <a:t>a) </a:t>
            </a:r>
            <a:r>
              <a:rPr lang="vi-VN" altLang="en-US" sz="2300" b="1"/>
              <a:t>Trường hợp dự án đầu tư đáp ứng điều kiện để được hư</a:t>
            </a:r>
            <a:r>
              <a:rPr lang="en-US" altLang="en-US" sz="2300" b="1"/>
              <a:t>ở</a:t>
            </a:r>
            <a:r>
              <a:rPr lang="vi-VN" altLang="en-US" sz="2300" b="1"/>
              <a:t>ng thêm ưu đãi đầu tư thì nhà đầu tư được hư</a:t>
            </a:r>
            <a:r>
              <a:rPr lang="en-US" altLang="en-US" sz="2300" b="1"/>
              <a:t>ở</a:t>
            </a:r>
            <a:r>
              <a:rPr lang="vi-VN" altLang="en-US" sz="2300" b="1"/>
              <a:t>ng ưu đãi đầu tư đó cho thời gian ưu đãi còn lại;</a:t>
            </a:r>
            <a:endParaRPr lang="en-US" altLang="en-US" sz="2300" b="1"/>
          </a:p>
          <a:p>
            <a:pPr algn="just"/>
            <a:r>
              <a:rPr lang="en-US" altLang="en-US" sz="2300" b="1"/>
              <a:t>b) </a:t>
            </a:r>
            <a:r>
              <a:rPr lang="vi-VN" altLang="en-US" sz="2300" b="1"/>
              <a:t>Nhà đầu tư không được hưởng ưu đãi theo quy định tại Giấy chứng nhận đăng ký đầu tư, văn bản quyết định chủ trương đầu tư trong trường hợp dự án đầu tư không đáp ứng điều kiện hưởng ưu đãi đầu tư quy định tại Gi</a:t>
            </a:r>
            <a:r>
              <a:rPr lang="en-US" altLang="en-US" sz="2300" b="1"/>
              <a:t>ấ</a:t>
            </a:r>
            <a:r>
              <a:rPr lang="vi-VN" altLang="en-US" sz="2300" b="1"/>
              <a:t>y chứng nhận đăng ký đầu tư, quyết định chủ trương đầu tư. Trường hợp dự án đầu tư đáp ứng điều kiện hưởng ưu đãi đầu tư khác </a:t>
            </a:r>
            <a:r>
              <a:rPr lang="en-US" altLang="en-US" sz="2300" b="1"/>
              <a:t>thì </a:t>
            </a:r>
            <a:r>
              <a:rPr lang="vi-VN" altLang="en-US" sz="2300" b="1"/>
              <a:t>nhà đầu tư được hư</a:t>
            </a:r>
            <a:r>
              <a:rPr lang="en-US" altLang="en-US" sz="2300" b="1"/>
              <a:t>ở</a:t>
            </a:r>
            <a:r>
              <a:rPr lang="vi-VN" altLang="en-US" sz="2300" b="1"/>
              <a:t>ng ưu đãi theo điều kiện đó;</a:t>
            </a:r>
            <a:endParaRPr lang="en-US" altLang="en-US" sz="2300" b="1"/>
          </a:p>
          <a:p>
            <a:pPr algn="just"/>
            <a:r>
              <a:rPr lang="en-US" altLang="en-US" sz="2300" b="1"/>
              <a:t>c) </a:t>
            </a:r>
            <a:r>
              <a:rPr lang="vi-VN" altLang="en-US" sz="2300" b="1"/>
              <a:t>Trường hợp dự án đầu tư có thời gian không đáp ứng điều kiện hưởng </a:t>
            </a:r>
            <a:r>
              <a:rPr lang="en-US" altLang="en-US" sz="2300" b="1"/>
              <a:t>ưu </a:t>
            </a:r>
            <a:r>
              <a:rPr lang="vi-VN" altLang="en-US" sz="2300" b="1"/>
              <a:t>đãi đầu tư thì nhà đầu tư không được hưởng ưu đãi đầu tư cho thời gian không đáp ứng điều kiện hưởng ưu đãi đầu tư.</a:t>
            </a:r>
            <a:endParaRPr lang="en-US" altLang="en-US" sz="2300" b="1"/>
          </a:p>
          <a:p>
            <a:pPr algn="just"/>
            <a:endParaRPr lang="en-US" altLang="en-US" sz="2500" b="1"/>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endParaRPr lang="en-US" altLang="en-US"/>
          </a:p>
        </p:txBody>
      </p:sp>
      <p:sp>
        <p:nvSpPr>
          <p:cNvPr id="100355" name="Content Placeholder 2"/>
          <p:cNvSpPr>
            <a:spLocks noGrp="1"/>
          </p:cNvSpPr>
          <p:nvPr>
            <p:ph idx="1"/>
          </p:nvPr>
        </p:nvSpPr>
        <p:spPr>
          <a:xfrm>
            <a:off x="228600" y="2017713"/>
            <a:ext cx="8726488" cy="4114800"/>
          </a:xfrm>
        </p:spPr>
        <p:txBody>
          <a:bodyPr/>
          <a:lstStyle/>
          <a:p>
            <a:pPr algn="just"/>
            <a:r>
              <a:rPr lang="en-US" altLang="en-US" b="1"/>
              <a:t>5. </a:t>
            </a:r>
            <a:r>
              <a:rPr lang="vi-VN" altLang="en-US" b="1"/>
              <a:t>T</a:t>
            </a:r>
            <a:r>
              <a:rPr lang="en-US" altLang="en-US" b="1"/>
              <a:t>ổ </a:t>
            </a:r>
            <a:r>
              <a:rPr lang="vi-VN" altLang="en-US" b="1"/>
              <a:t>chức kinh tế mới thành lập hoặc thực hiện dự án đầu tư từ việc chuyển đổi loại hình tổ chức kinh tế, chuyển đổi sở hữu, chia, tách, sáp nhập, hợp nhất, chuyển nhượng dự án đầu tư được kế thừa các ưu đãi đầu tư của dự án đầu tư trước khi chuyển đổi, chia, tách, sáp nhập, hợp nhất, chuyển nhượng.</a:t>
            </a:r>
            <a:endParaRPr lang="en-US" altLang="en-US" b="1"/>
          </a:p>
          <a:p>
            <a:pPr algn="just"/>
            <a:endParaRPr lang="en-US" altLang="en-US" b="1"/>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143000" y="-304800"/>
            <a:ext cx="7793038" cy="1462088"/>
          </a:xfrm>
        </p:spPr>
        <p:txBody>
          <a:bodyPr/>
          <a:lstStyle/>
          <a:p>
            <a:r>
              <a:rPr lang="en-US" altLang="en-US"/>
              <a:t>Ưu đãi đầu tư</a:t>
            </a:r>
          </a:p>
        </p:txBody>
      </p:sp>
      <p:sp>
        <p:nvSpPr>
          <p:cNvPr id="1013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aphicFrame>
        <p:nvGraphicFramePr>
          <p:cNvPr id="9" name="Content Placeholder 8"/>
          <p:cNvGraphicFramePr>
            <a:graphicFrameLocks noGrp="1"/>
          </p:cNvGraphicFramePr>
          <p:nvPr>
            <p:ph idx="1"/>
          </p:nvPr>
        </p:nvGraphicFramePr>
        <p:xfrm>
          <a:off x="457729" y="1599903"/>
          <a:ext cx="8228542" cy="452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28600" y="-228600"/>
            <a:ext cx="8915400" cy="1462088"/>
          </a:xfrm>
        </p:spPr>
        <p:txBody>
          <a:bodyPr/>
          <a:lstStyle/>
          <a:p>
            <a:br>
              <a:rPr lang="en-US" altLang="en-US" sz="3200" b="1"/>
            </a:br>
            <a:br>
              <a:rPr lang="en-US" altLang="en-US" sz="3200" b="1"/>
            </a:br>
            <a:br>
              <a:rPr lang="en-US" altLang="en-US" sz="3200" b="1"/>
            </a:br>
            <a:br>
              <a:rPr lang="en-US" altLang="en-US"/>
            </a:br>
            <a:r>
              <a:rPr lang="en-US" altLang="en-US" b="1"/>
              <a:t> </a:t>
            </a:r>
            <a:br>
              <a:rPr lang="en-US" altLang="en-US" b="1"/>
            </a:br>
            <a:br>
              <a:rPr lang="en-US" altLang="en-US" b="1"/>
            </a:br>
            <a:r>
              <a:rPr lang="en-US" altLang="en-US" sz="2800" b="1">
                <a:solidFill>
                  <a:srgbClr val="FF0000"/>
                </a:solidFill>
              </a:rPr>
              <a:t>IV. HỖ TRỢ ĐẦU TƯ</a:t>
            </a:r>
            <a:r>
              <a:rPr lang="en-US" altLang="en-US" sz="2800" b="1"/>
              <a:t>:</a:t>
            </a:r>
            <a:br>
              <a:rPr lang="en-US" altLang="en-US" sz="2800" i="1"/>
            </a:br>
            <a:endParaRPr lang="en-US" altLang="en-US" sz="2800" i="1"/>
          </a:p>
        </p:txBody>
      </p:sp>
      <p:sp>
        <p:nvSpPr>
          <p:cNvPr id="102403" name="Content Placeholder 2"/>
          <p:cNvSpPr>
            <a:spLocks noGrp="1"/>
          </p:cNvSpPr>
          <p:nvPr>
            <p:ph idx="1"/>
          </p:nvPr>
        </p:nvSpPr>
        <p:spPr>
          <a:xfrm>
            <a:off x="0" y="914400"/>
            <a:ext cx="8991600" cy="4989513"/>
          </a:xfrm>
        </p:spPr>
        <p:txBody>
          <a:bodyPr/>
          <a:lstStyle/>
          <a:p>
            <a:pPr algn="just"/>
            <a:r>
              <a:rPr lang="en-US" altLang="en-US" b="1"/>
              <a:t>Điều 19. Hình thức hỗ trợ đầu tư</a:t>
            </a:r>
          </a:p>
          <a:p>
            <a:pPr algn="just"/>
            <a:endParaRPr lang="en-US" altLang="en-US" b="1"/>
          </a:p>
          <a:p>
            <a:pPr algn="just"/>
            <a:r>
              <a:rPr lang="en-US" altLang="en-US" b="1"/>
              <a:t>Điều 20. Hỗ trợ phát triển hệ thống kết cấu hạ tầng khu công nghiệp, khu chế xuất, khu công nghệ cao, khu kinh tế</a:t>
            </a:r>
          </a:p>
          <a:p>
            <a:pPr algn="just">
              <a:buFont typeface="Wingdings" panose="05000000000000000000" pitchFamily="2" charset="2"/>
              <a:buNone/>
            </a:pPr>
            <a:endParaRPr lang="en-US" altLang="en-US" b="1"/>
          </a:p>
          <a:p>
            <a:pPr algn="just"/>
            <a:r>
              <a:rPr lang="en-US" altLang="en-US" b="1"/>
              <a:t>Điều 21. Phát triển nhà ở và công trình dịch vụ, tiện ích công cộng cho người lao động trong khu công nghiệp, khu công nghệ cao, khu kinh tế</a:t>
            </a:r>
          </a:p>
          <a:p>
            <a:pPr>
              <a:buFont typeface="Wingdings" panose="05000000000000000000" pitchFamily="2" charset="2"/>
              <a:buNone/>
            </a:pPr>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endParaRPr lang="en-US" altLang="en-US"/>
          </a:p>
        </p:txBody>
      </p:sp>
      <p:sp>
        <p:nvSpPr>
          <p:cNvPr id="103427" name="Content Placeholder 2"/>
          <p:cNvSpPr>
            <a:spLocks noGrp="1"/>
          </p:cNvSpPr>
          <p:nvPr>
            <p:ph idx="1"/>
          </p:nvPr>
        </p:nvSpPr>
        <p:spPr>
          <a:xfrm>
            <a:off x="0" y="762000"/>
            <a:ext cx="8955088" cy="5370513"/>
          </a:xfrm>
        </p:spPr>
        <p:txBody>
          <a:bodyPr/>
          <a:lstStyle/>
          <a:p>
            <a:pPr>
              <a:buFont typeface="Wingdings" panose="05000000000000000000" pitchFamily="2" charset="2"/>
              <a:buNone/>
            </a:pPr>
            <a:endParaRPr lang="en-US" altLang="en-US" b="1"/>
          </a:p>
          <a:p>
            <a:pPr algn="just"/>
            <a:r>
              <a:rPr lang="en-US" altLang="en-US" b="1"/>
              <a:t>Điều 19. NĐ 118: Hỗ trợ đầu tư phát triển hệ thống kết cấu hạ tầng kỹ thuật, hạ tầng xã hội khu kinh tế, khu công nghệ cao</a:t>
            </a:r>
          </a:p>
          <a:p>
            <a:pPr algn="just">
              <a:buFont typeface="Wingdings" panose="05000000000000000000" pitchFamily="2" charset="2"/>
              <a:buNone/>
            </a:pPr>
            <a:endParaRPr lang="en-US" altLang="en-US"/>
          </a:p>
          <a:p>
            <a:pPr algn="just"/>
            <a:r>
              <a:rPr lang="vi-VN" altLang="en-US" b="1"/>
              <a:t>Điều 20. </a:t>
            </a:r>
            <a:r>
              <a:rPr lang="en-US" altLang="en-US" b="1"/>
              <a:t>NĐ 118: </a:t>
            </a:r>
            <a:r>
              <a:rPr lang="vi-VN" altLang="en-US" b="1"/>
              <a:t>Đầu tư hệ thống kết cấu hạ tầng kỹ thuật khu công nghiệp, khu chế xuất</a:t>
            </a:r>
            <a:endParaRPr lang="en-US" altLang="en-US"/>
          </a:p>
          <a:p>
            <a:endParaRPr lang="en-US"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228600" y="0"/>
            <a:ext cx="8715375" cy="852488"/>
          </a:xfrm>
        </p:spPr>
        <p:txBody>
          <a:bodyPr/>
          <a:lstStyle/>
          <a:p>
            <a:r>
              <a:rPr lang="en-US" altLang="en-US" sz="3200" b="1">
                <a:solidFill>
                  <a:srgbClr val="FF0000"/>
                </a:solidFill>
              </a:rPr>
              <a:t>V. LĨNH VỰC ĐẦU TƯ</a:t>
            </a:r>
          </a:p>
        </p:txBody>
      </p:sp>
      <p:sp>
        <p:nvSpPr>
          <p:cNvPr id="104451" name="Content Placeholder 2"/>
          <p:cNvSpPr>
            <a:spLocks noGrp="1"/>
          </p:cNvSpPr>
          <p:nvPr>
            <p:ph idx="1"/>
          </p:nvPr>
        </p:nvSpPr>
        <p:spPr>
          <a:xfrm>
            <a:off x="0" y="990600"/>
            <a:ext cx="9144000" cy="5141913"/>
          </a:xfrm>
        </p:spPr>
        <p:txBody>
          <a:bodyPr/>
          <a:lstStyle/>
          <a:p>
            <a:pPr>
              <a:buFont typeface="Wingdings" panose="05000000000000000000" pitchFamily="2" charset="2"/>
              <a:buNone/>
            </a:pPr>
            <a:endParaRPr lang="en-US" altLang="en-US"/>
          </a:p>
          <a:p>
            <a:pPr algn="just"/>
            <a:r>
              <a:rPr lang="en-US" altLang="en-US" b="1"/>
              <a:t>Điều 6. Ngành, nghề cấm đầu tư kinh doanh</a:t>
            </a:r>
          </a:p>
          <a:p>
            <a:pPr algn="just"/>
            <a:endParaRPr lang="en-US" altLang="en-US" b="1"/>
          </a:p>
          <a:p>
            <a:pPr algn="just"/>
            <a:r>
              <a:rPr lang="en-US" altLang="en-US" b="1"/>
              <a:t>Điều 7. Ngành, nghề đầu tư kinh doanh có điều kiện</a:t>
            </a:r>
          </a:p>
          <a:p>
            <a:pPr algn="just"/>
            <a:endParaRPr lang="en-US" altLang="en-US" b="1"/>
          </a:p>
          <a:p>
            <a:pPr algn="just"/>
            <a:r>
              <a:rPr lang="en-US" altLang="en-US" b="1"/>
              <a:t>Điều 8. Sửa đổi, bổ sung ngành, nghề cấm đầu tư kinh doanh, Danh mục ngành, nghề đầu tư kinh doanh có điều kiện</a:t>
            </a:r>
          </a:p>
          <a:p>
            <a:endParaRPr lang="en-US" altLang="en-US"/>
          </a:p>
          <a:p>
            <a:pPr algn="just">
              <a:buFont typeface="Wingdings" panose="05000000000000000000" pitchFamily="2" charset="2"/>
              <a:buNone/>
            </a:pPr>
            <a:endParaRPr lang="en-US" altLang="en-US" b="1">
              <a:solidFill>
                <a:srgbClr val="00B0F0"/>
              </a:solidFill>
            </a:endParaRP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32033</TotalTime>
  <Words>22168</Words>
  <Application>Microsoft Office PowerPoint</Application>
  <PresentationFormat>On-screen Show (4:3)</PresentationFormat>
  <Paragraphs>2071</Paragraphs>
  <Slides>339</Slides>
  <Notes>9</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339</vt:i4>
      </vt:variant>
    </vt:vector>
  </HeadingPairs>
  <TitlesOfParts>
    <vt:vector size="356" baseType="lpstr">
      <vt:lpstr>Tahoma</vt:lpstr>
      <vt:lpstr>Arial</vt:lpstr>
      <vt:lpstr>Wingdings</vt:lpstr>
      <vt:lpstr>Calibri</vt:lpstr>
      <vt:lpstr>VNI-Times</vt:lpstr>
      <vt:lpstr>Times New Roman</vt:lpstr>
      <vt:lpstr>.VnTime</vt:lpstr>
      <vt:lpstr>Vani</vt:lpstr>
      <vt:lpstr>Courier New</vt:lpstr>
      <vt:lpstr>Wingdings 3</vt:lpstr>
      <vt:lpstr>Calibri (Headings))</vt:lpstr>
      <vt:lpstr>Calibri (Headings)</vt:lpstr>
      <vt:lpstr>Symbol</vt:lpstr>
      <vt:lpstr>MS PGothic</vt:lpstr>
      <vt:lpstr>Heydings Common Icons</vt:lpstr>
      <vt:lpstr>Blends</vt:lpstr>
      <vt:lpstr>Microsoft Excel Chart</vt:lpstr>
      <vt:lpstr>              LUẬT ĐẦU TƯ (LAW ON INVESTMENT)   Ncs-Ths. Từ Thanh Thảo GV ĐH LUẬT TP.HCM        </vt:lpstr>
      <vt:lpstr>PowerPoint Presentation</vt:lpstr>
      <vt:lpstr>VĂN BẢN PHÁP LUẬT</vt:lpstr>
      <vt:lpstr>PowerPoint Presentation</vt:lpstr>
      <vt:lpstr>PowerPoint Presentation</vt:lpstr>
      <vt:lpstr>PowerPoint Presentation</vt:lpstr>
      <vt:lpstr>PowerPoint Presentation</vt:lpstr>
      <vt:lpstr>PowerPoint Presentation</vt:lpstr>
      <vt:lpstr>PowerPoint Presentation</vt:lpstr>
      <vt:lpstr>Tài liệu khoa học</vt:lpstr>
      <vt:lpstr>PowerPoint Presentation</vt:lpstr>
      <vt:lpstr>PowerPoint Presentation</vt:lpstr>
      <vt:lpstr>PowerPoint Presentation</vt:lpstr>
      <vt:lpstr>PowerPoint Presentation</vt:lpstr>
      <vt:lpstr>PowerPoint Presentation</vt:lpstr>
      <vt:lpstr> </vt:lpstr>
      <vt:lpstr>I. KHÁI QUÁT CHUNG VỀ ĐẦU TƯ</vt:lpstr>
      <vt:lpstr>PowerPoint Presentation</vt:lpstr>
      <vt:lpstr>PowerPoint Presentation</vt:lpstr>
      <vt:lpstr>PowerPoint Presentation</vt:lpstr>
      <vt:lpstr>PowerPoint Presentation</vt:lpstr>
      <vt:lpstr>Mô hình tổng quát  về hoạt động thương mại</vt:lpstr>
      <vt:lpstr>PowerPoint Presentation</vt:lpstr>
      <vt:lpstr> </vt:lpstr>
      <vt:lpstr>  Investment - OECD  </vt:lpstr>
      <vt:lpstr>Phân loại đầu tư:</vt:lpstr>
      <vt:lpstr>PowerPoint Presentation</vt:lpstr>
      <vt:lpstr>PowerPoint Presentation</vt:lpstr>
      <vt:lpstr>Phân loại đầu tư: (tt)</vt:lpstr>
      <vt:lpstr>Phân loại đầu tư: (tt)</vt:lpstr>
      <vt:lpstr>PowerPoint Presentation</vt:lpstr>
      <vt:lpstr>PowerPoint Presentation</vt:lpstr>
      <vt:lpstr>PowerPoint Presentation</vt:lpstr>
      <vt:lpstr>2. Khái niệm D.A đầu tư, nhà đầu tư, chủ đầu tư</vt:lpstr>
      <vt:lpstr>PowerPoint Presentation</vt:lpstr>
      <vt:lpstr>PowerPoint Presentation</vt:lpstr>
      <vt:lpstr>PowerPoint Presentation</vt:lpstr>
      <vt:lpstr>PowerPoint Presentation</vt:lpstr>
      <vt:lpstr>PHÂN LOẠI DỰ ÁN ĐẦU TƯ: </vt:lpstr>
      <vt:lpstr>Chia theo địa điểm nơi thực hiện DAĐT</vt:lpstr>
      <vt:lpstr>PowerPoint Presentation</vt:lpstr>
      <vt:lpstr>Chia theo nguồn vốn đầu tư:</vt:lpstr>
      <vt:lpstr>Chia theo thủ tục: Đ36 LĐT 2014</vt:lpstr>
      <vt:lpstr>Chia theo việc thành lập TCKT</vt:lpstr>
      <vt:lpstr>PowerPoint Presentation</vt:lpstr>
      <vt:lpstr>PowerPoint Presentation</vt:lpstr>
      <vt:lpstr>PowerPoint Presentation</vt:lpstr>
      <vt:lpstr>PowerPoint Presentation</vt:lpstr>
      <vt:lpstr>PowerPoint Presentation</vt:lpstr>
      <vt:lpstr>Nhóm 1: Nhà đầu tư trong nước</vt:lpstr>
      <vt:lpstr>Nhóm 2: Nhà đầu tư nước ngoài: </vt:lpstr>
      <vt:lpstr>Lách luật…”đầu tư chéo”: Cross Investment </vt:lpstr>
      <vt:lpstr>PowerPoint Presentation</vt:lpstr>
      <vt:lpstr>PowerPoint Presentation</vt:lpstr>
      <vt:lpstr>Điều kiện và thực hiện thủ tục đầu tư theo quy định đối với NĐT NƯỚC NGOÀI:</vt:lpstr>
      <vt:lpstr>PowerPoint Presentation</vt:lpstr>
      <vt:lpstr>Chủ đầu tư:</vt:lpstr>
      <vt:lpstr>  II. Điều chỉnh pháp luật đối với hoạt động đầu tư</vt:lpstr>
      <vt:lpstr>2. Qúa trình phát triển của PLĐT  ở VN:</vt:lpstr>
      <vt:lpstr>  b. Giai đọan sau đổi mới: </vt:lpstr>
      <vt:lpstr>3. Sự cần thiết ban hành LĐT 2005</vt:lpstr>
      <vt:lpstr>4. Điểm mới của Luật Đầu tư 2005:</vt:lpstr>
      <vt:lpstr>PowerPoint Presentation</vt:lpstr>
      <vt:lpstr>PowerPoint Presentation</vt:lpstr>
      <vt:lpstr>5. MỤC TIÊU CỦA LUẬT ĐẦU TƯ</vt:lpstr>
      <vt:lpstr>PowerPoint Presentation</vt:lpstr>
      <vt:lpstr>6. Phạm vi, đối tượng điều chỉnh của Luật Đầu tư 2014</vt:lpstr>
      <vt:lpstr>Phạm vi…2 chiều</vt:lpstr>
      <vt:lpstr>PowerPoint Presentation</vt:lpstr>
      <vt:lpstr>PowerPoint Presentation</vt:lpstr>
      <vt:lpstr>PowerPoint Presentation</vt:lpstr>
      <vt:lpstr>I. Chính sách về đầu tư kinh doanh: Điều 5. </vt:lpstr>
      <vt:lpstr>PowerPoint Presentation</vt:lpstr>
      <vt:lpstr>PowerPoint Presentation</vt:lpstr>
      <vt:lpstr>   II. BẢO ĐẢM ĐẦU TƯ: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ƯU ĐÃI ĐẦU TƯ:  </vt:lpstr>
      <vt:lpstr>ƯU ĐÃI ĐẦU TƯ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Ưu đãi đầu tư</vt:lpstr>
      <vt:lpstr>       IV. HỖ TRỢ ĐẦU TƯ: </vt:lpstr>
      <vt:lpstr>PowerPoint Presentation</vt:lpstr>
      <vt:lpstr>V. LĨNH VỰC ĐẦU TƯ</vt:lpstr>
      <vt:lpstr>Quyền tự do kinh doanh</vt:lpstr>
      <vt:lpstr>1. Cấm đầu tư kinh doanh</vt:lpstr>
      <vt:lpstr>PowerPoint Presentation</vt:lpstr>
      <vt:lpstr> Cấm đầu tư kinh doanh</vt:lpstr>
      <vt:lpstr>2. Các ngành nghề đầu tư kinh doanh có điều kiện </vt:lpstr>
      <vt:lpstr>DANH MỤC NGÀNH, NGHỀ ĐẦU TƯ KINH DOANH CÓ ĐIỀU KIỆN</vt:lpstr>
      <vt:lpstr>PowerPoint Presentation</vt:lpstr>
      <vt:lpstr>PowerPoint Presentation</vt:lpstr>
      <vt:lpstr>PowerPoint Presentation</vt:lpstr>
      <vt:lpstr>PowerPoint Presentation</vt:lpstr>
      <vt:lpstr>PowerPoint Presentation</vt:lpstr>
      <vt:lpstr>PowerPoint Presentation</vt:lpstr>
      <vt:lpstr>Đầu tư KD có điều kiện</vt:lpstr>
      <vt:lpstr>Yêu cầu về ban hành điều kiện đầu tư KD</vt:lpstr>
      <vt:lpstr>Điều kiện  đầu tư kinh doanh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Chương 3. Thủ tục đầu tư trong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Dự án của NĐT trong nước</vt:lpstr>
      <vt:lpstr>LĐT 2014: Chấp thuận chủ trương  dự án đầu tư trong nước</vt:lpstr>
      <vt:lpstr>LĐT 2014: Chấp thuận chủ trương  dự án đầu tư của NĐT NN</vt:lpstr>
      <vt:lpstr>Dự án của NĐT nước ngoài</vt:lpstr>
      <vt:lpstr>PowerPoint Presentation</vt:lpstr>
      <vt:lpstr>PowerPoint Presentation</vt:lpstr>
      <vt:lpstr>PowerPoint Presentation</vt:lpstr>
      <vt:lpstr>HỒ SƠ, TRÌNH TỰ VÀ THỦ TỤC QUYẾT ĐỊNH CHỦ TRƯƠNG ĐẦU TƯ CỦA QUỐC HỘI </vt:lpstr>
      <vt:lpstr>PowerPoint Presentation</vt:lpstr>
      <vt:lpstr>Bước 1: Chuẩn bị hồ sơ dự án đầu tư hợp lệ theo quy định của pháp luật. </vt:lpstr>
      <vt:lpstr>Bước 2: Nhà đầu tư nộp hồ sơ dự án đầu tư cho cơ quan đăng ký đầu tư nơi thực hiện dự án đầu tư </vt:lpstr>
      <vt:lpstr>Bước 3: Cơ quan đăng ký đầu tư gửi hồ sơ dự án đầu tư cho Bộ Kế hoạch và Đầu tư báo cáo Thủ tướng Chính phủ </vt:lpstr>
      <vt:lpstr>Bước 4: Hội đồng thẩm định nhà nước tổ chức thẩm định hồ sơ dự án đầu tư </vt:lpstr>
      <vt:lpstr>Bước 5:  Chính phủ gửi Hồ sơ quyết định chủ trương đầu tư đến cơ quan chủ trì thẩm tra của Quốc hội </vt:lpstr>
      <vt:lpstr>Bước 6: Quốc hội xem xét, thông qua Nghị quyết về chủ trương đầu tư </vt:lpstr>
      <vt:lpstr>Dự án nhà máy điện hạt nhân</vt:lpstr>
      <vt:lpstr>TRÌNH TỰ, THỦ TỤC QUYẾT ĐỊNH CHỦ TRƯƠNG ĐẦU TƯ CỦA THỦ TƯỚNG CHÍNH PHỦ </vt:lpstr>
      <vt:lpstr>PowerPoint Presentation</vt:lpstr>
      <vt:lpstr>PowerPoint Presentation</vt:lpstr>
      <vt:lpstr>PowerPoint Presentation</vt:lpstr>
      <vt:lpstr>PowerPoint Presentation</vt:lpstr>
      <vt:lpstr>PowerPoint Presentation</vt:lpstr>
      <vt:lpstr>Dự án Trung tâm nghiên cứu và phát triển (R&amp;D) Công ty TNHH Samsung Electronics Việt Nam</vt:lpstr>
      <vt:lpstr>Dự án xây dựng và kinh doanh kết cấu hạ tầng khu công nghiệp (KCN) Châu Minh - Mai Đình</vt:lpstr>
      <vt:lpstr>TRÌNH TỰ, THỦ TỤC QUYẾT ĐỊNH CHỦ TRƯƠNG ĐẦU TƯ CỦA UBND CẤP TỈNH </vt:lpstr>
      <vt:lpstr>BẢNG SO SÁNH QUY TRÌNH, THỦ TỤC CHẤP THUẬN CHỦ TRƯƠNG ĐẦU TƯ CỦA QUỐC HỘI, THỦ TƯỚNG CHÍNH PHỦ, UBND CẤPTỈNH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TCKT có vốn đầu tư nước ngoài nào phải thực hiện thủ tục đầu tư?</vt:lpstr>
      <vt:lpstr>Điều kiện và thực hiện thủ tục đầu tư theo quy định đối với NĐT nước ngoài:</vt:lpstr>
      <vt:lpstr>PowerPoint Presentation</vt:lpstr>
      <vt:lpstr>   </vt:lpstr>
      <vt:lpstr>Nhà đầu tư nước ngoài  thành lập TCKT</vt:lpstr>
      <vt:lpstr>Tổ chức kinh tế do  nhà đầu tư nước ngoài thành lập</vt:lpstr>
      <vt:lpstr>PowerPoint Presentation</vt:lpstr>
      <vt:lpstr>NĐT nước ngoài GV, mua CP, PVG (M&amp;A)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dạng chính của PPP:</vt:lpstr>
      <vt:lpstr>PowerPoint Presentation</vt:lpstr>
      <vt:lpstr>Hợp đồng xây dựng - kinh doanh - chuyển giao (BOT)</vt:lpstr>
      <vt:lpstr>Hợp đồng Xây dựng - Chuyển giao - Kinh doanh (BTO)</vt:lpstr>
      <vt:lpstr>Hợp đồng Xây dựng - Chuyển giao (BT)</vt:lpstr>
      <vt:lpstr>Hợp đồng Xây dựng - Sở hữu - Kinh doanh (BOO)</vt:lpstr>
      <vt:lpstr>Hợp đồng Xây dựng - Chuyển giao - Thuê dịch vụ (BTL)</vt:lpstr>
      <vt:lpstr>Hợp đồng Xây dựng - Thuê dịch vụ - Chuyển giao (BLT)</vt:lpstr>
      <vt:lpstr>Hợp đồng Kinh doanh - Quản lý (O&amp;M)</vt:lpstr>
      <vt:lpstr>* Bản chất của HĐ DA: “công” và “tư” </vt:lpstr>
      <vt:lpstr>* Đối tượng của hợp đồng DA</vt:lpstr>
      <vt:lpstr>* Mục đích tham gia HĐ 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Marketing Planning Overview</vt:lpstr>
      <vt:lpstr>PowerPoint Presentation</vt:lpstr>
      <vt:lpstr>Đầu tư công   Đầu tư vốn nhà nước vào doanh nghiệp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Trình tự, thủ tục thực hiện dự án đầu tư công.</vt:lpstr>
      <vt:lpstr> 2.1) Chủ trương đầu tư, quyết định đầu tư chương trình, dự án đầu tư. 2.1.1 .Lập, thẩm định, quyết định chủ trương đầu tư</vt:lpstr>
      <vt:lpstr>PowerPoint Presentation</vt:lpstr>
      <vt:lpstr>PowerPoint Presentation</vt:lpstr>
      <vt:lpstr>Trình tự lập, thẩm định, quyết định chương trình mục tiêu quốc gia (Điều 41 Luật đầu tư công 2014) </vt:lpstr>
      <vt:lpstr>Trình tự lập, thẩm định, quyết định đầu tư chương trình đầu tư công do Chính phủ quyết định chủ trương đầu tư (Điều 42 Luật đầu tư công 2014) </vt:lpstr>
      <vt:lpstr>Trình tự lập, thẩm định, quyết định đầu tư chương trình đầu tư công do Hội đồng nhân dân quyết định chủ trương đầu tư (Điều 43 Luật đầu tư công 2014) </vt:lpstr>
      <vt:lpstr>Trình tự lập, thẩm định, quyết định dự án quan trọng quốc gia (Khoản 1 Điều 44 Luật đầu tư công 2014) </vt:lpstr>
      <vt:lpstr>PowerPoint Presentation</vt:lpstr>
      <vt:lpstr>Trình tự lập, thẩm định, quyết định dự án không có cấu phần xây dựng (Khoản 2 Điều 44 Luật đầu tư công 2014) </vt:lpstr>
      <vt:lpstr>Trình tự và nội dung quyết định đầu tư dự án do Bộ, ngành trung ương quản lý.</vt:lpstr>
      <vt:lpstr>Trình tự và nội dung quyết định đầu tư dự án do cấp tỉnh quản lý.</vt:lpstr>
      <vt:lpstr>PowerPoint Presentation</vt:lpstr>
      <vt:lpstr>PowerPoint Presentation</vt:lpstr>
      <vt:lpstr>Trình tự lập, thẩm định, quyết định đầu tư dự án có cấu phần xây dựng (Khoản 3 Điều 44 Luật đầu tư 2014) </vt:lpstr>
      <vt:lpstr>PowerPoint Presentation</vt:lpstr>
      <vt:lpstr>Đối với dự án do cấp huyện, cấp xã quản lý</vt:lpstr>
      <vt:lpstr>Trình tự, nội dung lập, thẩm định, quyết định đầu tư dự án theo hình thức đối tác công tư thực hiện theo quy định của Chính phủ, trừ dự án quan trọng quốc gia. </vt:lpstr>
      <vt:lpstr>d) Hồ sơ</vt:lpstr>
      <vt:lpstr>2.2. Theo dõi, kiểm tra, đánh giá, thanh tra dự án đầu tư công</vt:lpstr>
      <vt:lpstr>PowerPoint Presentation</vt:lpstr>
      <vt:lpstr>PowerPoint Presentation</vt:lpstr>
      <vt:lpstr>Lợi ích của ĐẦUTƯ RA NƯỚC NGOÀI</vt:lpstr>
      <vt:lpstr>PowerPoint Presentation</vt:lpstr>
      <vt:lpstr>PowerPoint Presentation</vt:lpstr>
      <vt:lpstr>PowerPoint Presentation</vt:lpstr>
      <vt:lpstr>Luật đầu tư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LUẬT ĐẦU TƯ</dc:title>
  <dc:creator>User</dc:creator>
  <cp:lastModifiedBy>Ngo Don Uy</cp:lastModifiedBy>
  <cp:revision>621</cp:revision>
  <dcterms:created xsi:type="dcterms:W3CDTF">2010-05-23T14:46:36Z</dcterms:created>
  <dcterms:modified xsi:type="dcterms:W3CDTF">2017-04-26T01:17:15Z</dcterms:modified>
</cp:coreProperties>
</file>